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caebd8c79314bed" /><Relationship Type="http://schemas.openxmlformats.org/officeDocument/2006/relationships/extended-properties" Target="/docProps/app.xml" Id="R02f6d082ef244620" /><Relationship Type="http://schemas.openxmlformats.org/officeDocument/2006/relationships/officeDocument" Target="/ppt/presentation.xml" Id="R9515a64e9d1a435c" /></Relationships>
</file>

<file path=ppt/presentation.xml><?xml version="1.0" encoding="utf-8"?>
<p:presentation xmlns:p="http://schemas.openxmlformats.org/presentationml/2006/main">
  <p:sldMasterIdLst>
    <p:sldMasterId xmlns:r="http://schemas.openxmlformats.org/officeDocument/2006/relationships" id="2147483648" r:id="Rd6db7f03d2364fc5"/>
  </p:sldMasterIdLst>
  <p:notesMasterIdLst>
    <p:notesMasterId xmlns:r="http://schemas.openxmlformats.org/officeDocument/2006/relationships" r:id="R9d2bfaf6d2e74c4d"/>
  </p:notesMasterIdLst>
  <p:sldIdLst>
    <p:sldId xmlns:r="http://schemas.openxmlformats.org/officeDocument/2006/relationships" id="256" r:id="R35526aca4f0942f7"/>
    <p:sldId xmlns:r="http://schemas.openxmlformats.org/officeDocument/2006/relationships" id="257" r:id="R780783e6cc33452a"/>
    <p:sldId xmlns:r="http://schemas.openxmlformats.org/officeDocument/2006/relationships" id="258" r:id="R19baee13ba61498b"/>
    <p:sldId xmlns:r="http://schemas.openxmlformats.org/officeDocument/2006/relationships" id="259" r:id="Re326dcfe09e843f8"/>
    <p:sldId xmlns:r="http://schemas.openxmlformats.org/officeDocument/2006/relationships" id="260" r:id="R733a506d5fc34bfe"/>
    <p:sldId xmlns:r="http://schemas.openxmlformats.org/officeDocument/2006/relationships" id="261" r:id="R9c5f0350296b4266"/>
    <p:sldId xmlns:r="http://schemas.openxmlformats.org/officeDocument/2006/relationships" id="262" r:id="Rbd0f56bf615140d8"/>
    <p:sldId xmlns:r="http://schemas.openxmlformats.org/officeDocument/2006/relationships" id="263" r:id="R294150f8eab441a3"/>
    <p:sldId xmlns:r="http://schemas.openxmlformats.org/officeDocument/2006/relationships" id="264" r:id="Rba7e31a77688472b"/>
    <p:sldId xmlns:r="http://schemas.openxmlformats.org/officeDocument/2006/relationships" id="265" r:id="R756c1a2dcf574c5a"/>
    <p:sldId xmlns:r="http://schemas.openxmlformats.org/officeDocument/2006/relationships" id="266" r:id="Ra492a262ecb84bca"/>
    <p:sldId xmlns:r="http://schemas.openxmlformats.org/officeDocument/2006/relationships" id="267" r:id="Recf02e45160147c2"/>
    <p:sldId xmlns:r="http://schemas.openxmlformats.org/officeDocument/2006/relationships" id="268" r:id="R745d1d25067f4b90"/>
    <p:sldId xmlns:r="http://schemas.openxmlformats.org/officeDocument/2006/relationships" id="269" r:id="R2378a029c4ed42f7"/>
    <p:sldId xmlns:r="http://schemas.openxmlformats.org/officeDocument/2006/relationships" id="270" r:id="R50fb0f6cb6d14ed2"/>
    <p:sldId xmlns:r="http://schemas.openxmlformats.org/officeDocument/2006/relationships" id="271" r:id="R7c8e7f893fbf44d9"/>
    <p:sldId xmlns:r="http://schemas.openxmlformats.org/officeDocument/2006/relationships" id="272" r:id="Ra8bc2691cb2d4bf5"/>
    <p:sldId xmlns:r="http://schemas.openxmlformats.org/officeDocument/2006/relationships" id="273" r:id="R855f09404093452e"/>
    <p:sldId xmlns:r="http://schemas.openxmlformats.org/officeDocument/2006/relationships" id="274" r:id="Rf4f27f5e6e7e421f"/>
    <p:sldId xmlns:r="http://schemas.openxmlformats.org/officeDocument/2006/relationships" id="275" r:id="Reacc8336753246e3"/>
    <p:sldId xmlns:r="http://schemas.openxmlformats.org/officeDocument/2006/relationships" id="276" r:id="Rf735318151084c4c"/>
    <p:sldId xmlns:r="http://schemas.openxmlformats.org/officeDocument/2006/relationships" id="277" r:id="R2e494deffc504aa2"/>
    <p:sldId xmlns:r="http://schemas.openxmlformats.org/officeDocument/2006/relationships" id="278" r:id="Re687bcba97d640f5"/>
    <p:sldId xmlns:r="http://schemas.openxmlformats.org/officeDocument/2006/relationships" id="279" r:id="R0c89ec2ec03d4659"/>
    <p:sldId xmlns:r="http://schemas.openxmlformats.org/officeDocument/2006/relationships" id="280" r:id="Ra3674fd520c246f1"/>
    <p:sldId xmlns:r="http://schemas.openxmlformats.org/officeDocument/2006/relationships" id="281" r:id="R7cdd3e6618de4d0f"/>
    <p:sldId xmlns:r="http://schemas.openxmlformats.org/officeDocument/2006/relationships" id="282" r:id="R88d6d12e5d8e4a13"/>
    <p:sldId xmlns:r="http://schemas.openxmlformats.org/officeDocument/2006/relationships" id="283" r:id="R0f67654dc6a54c7f"/>
    <p:sldId xmlns:r="http://schemas.openxmlformats.org/officeDocument/2006/relationships" id="284" r:id="R0cdf0036df484638"/>
    <p:sldId xmlns:r="http://schemas.openxmlformats.org/officeDocument/2006/relationships" id="285" r:id="Rfc5c12aa2cc547e1"/>
    <p:sldId xmlns:r="http://schemas.openxmlformats.org/officeDocument/2006/relationships" id="286" r:id="R8d1e5933c8a44598"/>
    <p:sldId xmlns:r="http://schemas.openxmlformats.org/officeDocument/2006/relationships" id="287" r:id="R2374c9e255db40d2"/>
    <p:sldId xmlns:r="http://schemas.openxmlformats.org/officeDocument/2006/relationships" id="288" r:id="Ra33344fe533b4db3"/>
    <p:sldId xmlns:r="http://schemas.openxmlformats.org/officeDocument/2006/relationships" id="289" r:id="Rea103d6fb27a44b3"/>
    <p:sldId xmlns:r="http://schemas.openxmlformats.org/officeDocument/2006/relationships" id="290" r:id="Rce446e1cddc34385"/>
    <p:sldId xmlns:r="http://schemas.openxmlformats.org/officeDocument/2006/relationships" id="291" r:id="R6d119c9322f847f2"/>
    <p:sldId xmlns:r="http://schemas.openxmlformats.org/officeDocument/2006/relationships" id="292" r:id="Rf401e9f5ea9a47ad"/>
    <p:sldId xmlns:r="http://schemas.openxmlformats.org/officeDocument/2006/relationships" id="293" r:id="R6844481483354cb1"/>
    <p:sldId xmlns:r="http://schemas.openxmlformats.org/officeDocument/2006/relationships" id="294" r:id="R44b28d88712949e4"/>
    <p:sldId xmlns:r="http://schemas.openxmlformats.org/officeDocument/2006/relationships" id="295" r:id="Rbf762dc373194a4b"/>
    <p:sldId xmlns:r="http://schemas.openxmlformats.org/officeDocument/2006/relationships" id="296" r:id="R7bff13285f05493d"/>
    <p:sldId xmlns:r="http://schemas.openxmlformats.org/officeDocument/2006/relationships" id="297" r:id="Ree84f7720a2f42d8"/>
    <p:sldId xmlns:r="http://schemas.openxmlformats.org/officeDocument/2006/relationships" id="298" r:id="R5c9abb3a66794099"/>
    <p:sldId xmlns:r="http://schemas.openxmlformats.org/officeDocument/2006/relationships" id="299" r:id="R2f3fbb5f3d4a45ef"/>
    <p:sldId xmlns:r="http://schemas.openxmlformats.org/officeDocument/2006/relationships" id="300" r:id="R980a5ac407c74401"/>
    <p:sldId xmlns:r="http://schemas.openxmlformats.org/officeDocument/2006/relationships" id="301" r:id="R59143f73e5e74d6f"/>
    <p:sldId xmlns:r="http://schemas.openxmlformats.org/officeDocument/2006/relationships" id="302" r:id="R93996880d63e4f3e"/>
    <p:sldId xmlns:r="http://schemas.openxmlformats.org/officeDocument/2006/relationships" id="303" r:id="R4f1f442750e6475f"/>
    <p:sldId xmlns:r="http://schemas.openxmlformats.org/officeDocument/2006/relationships" id="304" r:id="R1f4eaee843a34d98"/>
    <p:sldId xmlns:r="http://schemas.openxmlformats.org/officeDocument/2006/relationships" id="305" r:id="R793199a0a6cb4900"/>
    <p:sldId xmlns:r="http://schemas.openxmlformats.org/officeDocument/2006/relationships" id="306" r:id="R73ac88cb62a642a9"/>
    <p:sldId xmlns:r="http://schemas.openxmlformats.org/officeDocument/2006/relationships" id="307" r:id="R803e948f5e7648bc"/>
    <p:sldId xmlns:r="http://schemas.openxmlformats.org/officeDocument/2006/relationships" id="308" r:id="Rdd8d4b60c4cb48ac"/>
    <p:sldId xmlns:r="http://schemas.openxmlformats.org/officeDocument/2006/relationships" id="309" r:id="R2946bc9960664315"/>
    <p:sldId xmlns:r="http://schemas.openxmlformats.org/officeDocument/2006/relationships" id="310" r:id="R663ca2d7a7774186"/>
    <p:sldId xmlns:r="http://schemas.openxmlformats.org/officeDocument/2006/relationships" id="311" r:id="R33a160cad2234724"/>
    <p:sldId xmlns:r="http://schemas.openxmlformats.org/officeDocument/2006/relationships" id="312" r:id="Rfddfd28803384fd5"/>
    <p:sldId xmlns:r="http://schemas.openxmlformats.org/officeDocument/2006/relationships" id="313" r:id="R57fbf2c99b1a45a2"/>
    <p:sldId xmlns:r="http://schemas.openxmlformats.org/officeDocument/2006/relationships" id="314" r:id="R02f9e77ae7a14399"/>
    <p:sldId xmlns:r="http://schemas.openxmlformats.org/officeDocument/2006/relationships" id="315" r:id="R6c523013851e4ac4"/>
    <p:sldId xmlns:r="http://schemas.openxmlformats.org/officeDocument/2006/relationships" id="316" r:id="R3793a05d0f2143da"/>
    <p:sldId xmlns:r="http://schemas.openxmlformats.org/officeDocument/2006/relationships" id="317" r:id="R0d0955176c074be1"/>
    <p:sldId xmlns:r="http://schemas.openxmlformats.org/officeDocument/2006/relationships" id="318" r:id="Rf0f81f0d99c64dfe"/>
    <p:sldId xmlns:r="http://schemas.openxmlformats.org/officeDocument/2006/relationships" id="319" r:id="R5c2608f29be44339"/>
    <p:sldId xmlns:r="http://schemas.openxmlformats.org/officeDocument/2006/relationships" id="320" r:id="R6fcd0f3b6bd64f47"/>
    <p:sldId xmlns:r="http://schemas.openxmlformats.org/officeDocument/2006/relationships" id="321" r:id="R45e6a116bc5a4654"/>
    <p:sldId xmlns:r="http://schemas.openxmlformats.org/officeDocument/2006/relationships" id="322" r:id="R24769981b0c44adc"/>
    <p:sldId xmlns:r="http://schemas.openxmlformats.org/officeDocument/2006/relationships" id="323" r:id="R4891dfac52b5427d"/>
    <p:sldId xmlns:r="http://schemas.openxmlformats.org/officeDocument/2006/relationships" id="324" r:id="R151edc7396c246d8"/>
    <p:sldId xmlns:r="http://schemas.openxmlformats.org/officeDocument/2006/relationships" id="325" r:id="R86c5fdf2cc414224"/>
    <p:sldId xmlns:r="http://schemas.openxmlformats.org/officeDocument/2006/relationships" id="326" r:id="Rc2427ee9335344d4"/>
    <p:sldId xmlns:r="http://schemas.openxmlformats.org/officeDocument/2006/relationships" id="327" r:id="R29da7ef616924684"/>
    <p:sldId xmlns:r="http://schemas.openxmlformats.org/officeDocument/2006/relationships" id="328" r:id="R14bbd7fdcb804dd1"/>
    <p:sldId xmlns:r="http://schemas.openxmlformats.org/officeDocument/2006/relationships" id="329" r:id="R8374faf65d3a4795"/>
    <p:sldId xmlns:r="http://schemas.openxmlformats.org/officeDocument/2006/relationships" id="330" r:id="R97cfcaa7c01e46a4"/>
    <p:sldId xmlns:r="http://schemas.openxmlformats.org/officeDocument/2006/relationships" id="331" r:id="R0c5e34c2026946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dce6d0195bf4c11" /><Relationship Type="http://schemas.openxmlformats.org/officeDocument/2006/relationships/slideMaster" Target="/ppt/slideMasters/slideMaster1.xml" Id="Rd6db7f03d2364fc5" /><Relationship Type="http://schemas.openxmlformats.org/officeDocument/2006/relationships/notesMaster" Target="/ppt/notesMasters/notesMaster1.xml" Id="R9d2bfaf6d2e74c4d" /><Relationship Type="http://schemas.openxmlformats.org/officeDocument/2006/relationships/presProps" Target="/ppt/presProps.xml" Id="R516c030a3fd64d39" /><Relationship Type="http://schemas.openxmlformats.org/officeDocument/2006/relationships/tableStyles" Target="/ppt/tableStyles.xml" Id="Rc92d84d132e04005" /><Relationship Type="http://schemas.openxmlformats.org/officeDocument/2006/relationships/slide" Target="/ppt/slides/slide1.xml" Id="R35526aca4f0942f7" /><Relationship Type="http://schemas.openxmlformats.org/officeDocument/2006/relationships/slide" Target="/ppt/slides/slide2.xml" Id="R780783e6cc33452a" /><Relationship Type="http://schemas.openxmlformats.org/officeDocument/2006/relationships/slide" Target="/ppt/slides/slide3.xml" Id="R19baee13ba61498b" /><Relationship Type="http://schemas.openxmlformats.org/officeDocument/2006/relationships/slide" Target="/ppt/slides/slide4.xml" Id="Re326dcfe09e843f8" /><Relationship Type="http://schemas.openxmlformats.org/officeDocument/2006/relationships/slide" Target="/ppt/slides/slide5.xml" Id="R733a506d5fc34bfe" /><Relationship Type="http://schemas.openxmlformats.org/officeDocument/2006/relationships/slide" Target="/ppt/slides/slide6.xml" Id="R9c5f0350296b4266" /><Relationship Type="http://schemas.openxmlformats.org/officeDocument/2006/relationships/slide" Target="/ppt/slides/slide7.xml" Id="Rbd0f56bf615140d8" /><Relationship Type="http://schemas.openxmlformats.org/officeDocument/2006/relationships/slide" Target="/ppt/slides/slide8.xml" Id="R294150f8eab441a3" /><Relationship Type="http://schemas.openxmlformats.org/officeDocument/2006/relationships/slide" Target="/ppt/slides/slide9.xml" Id="Rba7e31a77688472b" /><Relationship Type="http://schemas.openxmlformats.org/officeDocument/2006/relationships/slide" Target="/ppt/slides/slide10.xml" Id="R756c1a2dcf574c5a" /><Relationship Type="http://schemas.openxmlformats.org/officeDocument/2006/relationships/slide" Target="/ppt/slides/slide11.xml" Id="Ra492a262ecb84bca" /><Relationship Type="http://schemas.openxmlformats.org/officeDocument/2006/relationships/slide" Target="/ppt/slides/slide12.xml" Id="Recf02e45160147c2" /><Relationship Type="http://schemas.openxmlformats.org/officeDocument/2006/relationships/slide" Target="/ppt/slides/slide13.xml" Id="R745d1d25067f4b90" /><Relationship Type="http://schemas.openxmlformats.org/officeDocument/2006/relationships/slide" Target="/ppt/slides/slide14.xml" Id="R2378a029c4ed42f7" /><Relationship Type="http://schemas.openxmlformats.org/officeDocument/2006/relationships/slide" Target="/ppt/slides/slide15.xml" Id="R50fb0f6cb6d14ed2" /><Relationship Type="http://schemas.openxmlformats.org/officeDocument/2006/relationships/slide" Target="/ppt/slides/slide16.xml" Id="R7c8e7f893fbf44d9" /><Relationship Type="http://schemas.openxmlformats.org/officeDocument/2006/relationships/slide" Target="/ppt/slides/slide17.xml" Id="Ra8bc2691cb2d4bf5" /><Relationship Type="http://schemas.openxmlformats.org/officeDocument/2006/relationships/slide" Target="/ppt/slides/slide18.xml" Id="R855f09404093452e" /><Relationship Type="http://schemas.openxmlformats.org/officeDocument/2006/relationships/slide" Target="/ppt/slides/slide19.xml" Id="Rf4f27f5e6e7e421f" /><Relationship Type="http://schemas.openxmlformats.org/officeDocument/2006/relationships/slide" Target="/ppt/slides/slide20.xml" Id="Reacc8336753246e3" /><Relationship Type="http://schemas.openxmlformats.org/officeDocument/2006/relationships/slide" Target="/ppt/slides/slide21.xml" Id="Rf735318151084c4c" /><Relationship Type="http://schemas.openxmlformats.org/officeDocument/2006/relationships/slide" Target="/ppt/slides/slide22.xml" Id="R2e494deffc504aa2" /><Relationship Type="http://schemas.openxmlformats.org/officeDocument/2006/relationships/slide" Target="/ppt/slides/slide23.xml" Id="Re687bcba97d640f5" /><Relationship Type="http://schemas.openxmlformats.org/officeDocument/2006/relationships/slide" Target="/ppt/slides/slide24.xml" Id="R0c89ec2ec03d4659" /><Relationship Type="http://schemas.openxmlformats.org/officeDocument/2006/relationships/slide" Target="/ppt/slides/slide25.xml" Id="Ra3674fd520c246f1" /><Relationship Type="http://schemas.openxmlformats.org/officeDocument/2006/relationships/slide" Target="/ppt/slides/slide26.xml" Id="R7cdd3e6618de4d0f" /><Relationship Type="http://schemas.openxmlformats.org/officeDocument/2006/relationships/slide" Target="/ppt/slides/slide27.xml" Id="R88d6d12e5d8e4a13" /><Relationship Type="http://schemas.openxmlformats.org/officeDocument/2006/relationships/slide" Target="/ppt/slides/slide28.xml" Id="R0f67654dc6a54c7f" /><Relationship Type="http://schemas.openxmlformats.org/officeDocument/2006/relationships/slide" Target="/ppt/slides/slide29.xml" Id="R0cdf0036df484638" /><Relationship Type="http://schemas.openxmlformats.org/officeDocument/2006/relationships/slide" Target="/ppt/slides/slide30.xml" Id="Rfc5c12aa2cc547e1" /><Relationship Type="http://schemas.openxmlformats.org/officeDocument/2006/relationships/slide" Target="/ppt/slides/slide31.xml" Id="R8d1e5933c8a44598" /><Relationship Type="http://schemas.openxmlformats.org/officeDocument/2006/relationships/slide" Target="/ppt/slides/slide32.xml" Id="R2374c9e255db40d2" /><Relationship Type="http://schemas.openxmlformats.org/officeDocument/2006/relationships/slide" Target="/ppt/slides/slide33.xml" Id="Ra33344fe533b4db3" /><Relationship Type="http://schemas.openxmlformats.org/officeDocument/2006/relationships/slide" Target="/ppt/slides/slide34.xml" Id="Rea103d6fb27a44b3" /><Relationship Type="http://schemas.openxmlformats.org/officeDocument/2006/relationships/slide" Target="/ppt/slides/slide35.xml" Id="Rce446e1cddc34385" /><Relationship Type="http://schemas.openxmlformats.org/officeDocument/2006/relationships/slide" Target="/ppt/slides/slide36.xml" Id="R6d119c9322f847f2" /><Relationship Type="http://schemas.openxmlformats.org/officeDocument/2006/relationships/slide" Target="/ppt/slides/slide37.xml" Id="Rf401e9f5ea9a47ad" /><Relationship Type="http://schemas.openxmlformats.org/officeDocument/2006/relationships/slide" Target="/ppt/slides/slide38.xml" Id="R6844481483354cb1" /><Relationship Type="http://schemas.openxmlformats.org/officeDocument/2006/relationships/slide" Target="/ppt/slides/slide39.xml" Id="R44b28d88712949e4" /><Relationship Type="http://schemas.openxmlformats.org/officeDocument/2006/relationships/slide" Target="/ppt/slides/slide40.xml" Id="Rbf762dc373194a4b" /><Relationship Type="http://schemas.openxmlformats.org/officeDocument/2006/relationships/slide" Target="/ppt/slides/slide41.xml" Id="R7bff13285f05493d" /><Relationship Type="http://schemas.openxmlformats.org/officeDocument/2006/relationships/slide" Target="/ppt/slides/slide42.xml" Id="Ree84f7720a2f42d8" /><Relationship Type="http://schemas.openxmlformats.org/officeDocument/2006/relationships/slide" Target="/ppt/slides/slide43.xml" Id="R5c9abb3a66794099" /><Relationship Type="http://schemas.openxmlformats.org/officeDocument/2006/relationships/slide" Target="/ppt/slides/slide44.xml" Id="R2f3fbb5f3d4a45ef" /><Relationship Type="http://schemas.openxmlformats.org/officeDocument/2006/relationships/slide" Target="/ppt/slides/slide45.xml" Id="R980a5ac407c74401" /><Relationship Type="http://schemas.openxmlformats.org/officeDocument/2006/relationships/slide" Target="/ppt/slides/slide46.xml" Id="R59143f73e5e74d6f" /><Relationship Type="http://schemas.openxmlformats.org/officeDocument/2006/relationships/slide" Target="/ppt/slides/slide47.xml" Id="R93996880d63e4f3e" /><Relationship Type="http://schemas.openxmlformats.org/officeDocument/2006/relationships/slide" Target="/ppt/slides/slide48.xml" Id="R4f1f442750e6475f" /><Relationship Type="http://schemas.openxmlformats.org/officeDocument/2006/relationships/slide" Target="/ppt/slides/slide49.xml" Id="R1f4eaee843a34d98" /><Relationship Type="http://schemas.openxmlformats.org/officeDocument/2006/relationships/slide" Target="/ppt/slides/slide50.xml" Id="R793199a0a6cb4900" /><Relationship Type="http://schemas.openxmlformats.org/officeDocument/2006/relationships/slide" Target="/ppt/slides/slide51.xml" Id="R73ac88cb62a642a9" /><Relationship Type="http://schemas.openxmlformats.org/officeDocument/2006/relationships/slide" Target="/ppt/slides/slide52.xml" Id="R803e948f5e7648bc" /><Relationship Type="http://schemas.openxmlformats.org/officeDocument/2006/relationships/slide" Target="/ppt/slides/slide53.xml" Id="Rdd8d4b60c4cb48ac" /><Relationship Type="http://schemas.openxmlformats.org/officeDocument/2006/relationships/slide" Target="/ppt/slides/slide54.xml" Id="R2946bc9960664315" /><Relationship Type="http://schemas.openxmlformats.org/officeDocument/2006/relationships/slide" Target="/ppt/slides/slide55.xml" Id="R663ca2d7a7774186" /><Relationship Type="http://schemas.openxmlformats.org/officeDocument/2006/relationships/slide" Target="/ppt/slides/slide56.xml" Id="R33a160cad2234724" /><Relationship Type="http://schemas.openxmlformats.org/officeDocument/2006/relationships/slide" Target="/ppt/slides/slide57.xml" Id="Rfddfd28803384fd5" /><Relationship Type="http://schemas.openxmlformats.org/officeDocument/2006/relationships/slide" Target="/ppt/slides/slide58.xml" Id="R57fbf2c99b1a45a2" /><Relationship Type="http://schemas.openxmlformats.org/officeDocument/2006/relationships/slide" Target="/ppt/slides/slide59.xml" Id="R02f9e77ae7a14399" /><Relationship Type="http://schemas.openxmlformats.org/officeDocument/2006/relationships/slide" Target="/ppt/slides/slide60.xml" Id="R6c523013851e4ac4" /><Relationship Type="http://schemas.openxmlformats.org/officeDocument/2006/relationships/slide" Target="/ppt/slides/slide61.xml" Id="R3793a05d0f2143da" /><Relationship Type="http://schemas.openxmlformats.org/officeDocument/2006/relationships/slide" Target="/ppt/slides/slide62.xml" Id="R0d0955176c074be1" /><Relationship Type="http://schemas.openxmlformats.org/officeDocument/2006/relationships/slide" Target="/ppt/slides/slide63.xml" Id="Rf0f81f0d99c64dfe" /><Relationship Type="http://schemas.openxmlformats.org/officeDocument/2006/relationships/slide" Target="/ppt/slides/slide64.xml" Id="R5c2608f29be44339" /><Relationship Type="http://schemas.openxmlformats.org/officeDocument/2006/relationships/slide" Target="/ppt/slides/slide65.xml" Id="R6fcd0f3b6bd64f47" /><Relationship Type="http://schemas.openxmlformats.org/officeDocument/2006/relationships/slide" Target="/ppt/slides/slide66.xml" Id="R45e6a116bc5a4654" /><Relationship Type="http://schemas.openxmlformats.org/officeDocument/2006/relationships/slide" Target="/ppt/slides/slide67.xml" Id="R24769981b0c44adc" /><Relationship Type="http://schemas.openxmlformats.org/officeDocument/2006/relationships/slide" Target="/ppt/slides/slide68.xml" Id="R4891dfac52b5427d" /><Relationship Type="http://schemas.openxmlformats.org/officeDocument/2006/relationships/slide" Target="/ppt/slides/slide69.xml" Id="R151edc7396c246d8" /><Relationship Type="http://schemas.openxmlformats.org/officeDocument/2006/relationships/slide" Target="/ppt/slides/slide70.xml" Id="R86c5fdf2cc414224" /><Relationship Type="http://schemas.openxmlformats.org/officeDocument/2006/relationships/slide" Target="/ppt/slides/slide71.xml" Id="Rc2427ee9335344d4" /><Relationship Type="http://schemas.openxmlformats.org/officeDocument/2006/relationships/slide" Target="/ppt/slides/slide72.xml" Id="R29da7ef616924684" /><Relationship Type="http://schemas.openxmlformats.org/officeDocument/2006/relationships/slide" Target="/ppt/slides/slide73.xml" Id="R14bbd7fdcb804dd1" /><Relationship Type="http://schemas.openxmlformats.org/officeDocument/2006/relationships/slide" Target="/ppt/slides/slide74.xml" Id="R8374faf65d3a4795" /><Relationship Type="http://schemas.openxmlformats.org/officeDocument/2006/relationships/slide" Target="/ppt/slides/slide75.xml" Id="R97cfcaa7c01e46a4" /><Relationship Type="http://schemas.openxmlformats.org/officeDocument/2006/relationships/slide" Target="/ppt/slides/slide76.xml" Id="R0c5e34c2026946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a2163a8723415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c057d5c7f24e1b" /><Relationship Type="http://schemas.openxmlformats.org/officeDocument/2006/relationships/notesMaster" Target="/ppt/notesMasters/notesMaster1.xml" Id="Rd4c297a82f344110" /></Relationships>
</file>

<file path=ppt/notesSlides/_rels/notesSlide2.xml.rels>&#65279;<?xml version="1.0" encoding="utf-8"?><Relationships xmlns="http://schemas.openxmlformats.org/package/2006/relationships"><Relationship Type="http://schemas.openxmlformats.org/officeDocument/2006/relationships/slide" Target="/ppt/slides/slide2.xml" Id="Rb0baac29b5234cdb" /><Relationship Type="http://schemas.openxmlformats.org/officeDocument/2006/relationships/notesMaster" Target="/ppt/notesMasters/notesMaster1.xml" Id="R6c85ec1844ba40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116a3edec144a4c" /><Relationship Type="http://schemas.openxmlformats.org/officeDocument/2006/relationships/notesMaster" Target="/ppt/notesMasters/notesMaster1.xml" Id="R01c7a8b95c5146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2dae920a12234b92" /><Relationship Type="http://schemas.openxmlformats.org/officeDocument/2006/relationships/notesMaster" Target="/ppt/notesMasters/notesMaster1.xml" Id="R7ab8e6667f8945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0b2121ad11462d" /><Relationship Type="http://schemas.openxmlformats.org/officeDocument/2006/relationships/notesMaster" Target="/ppt/notesMasters/notesMaster1.xml" Id="R7090d8c993084123" /></Relationships>
</file>

<file path=ppt/notesSlides/_rels/notesSlide6.xml.rels>&#65279;<?xml version="1.0" encoding="utf-8"?><Relationships xmlns="http://schemas.openxmlformats.org/package/2006/relationships"><Relationship Type="http://schemas.openxmlformats.org/officeDocument/2006/relationships/slide" Target="/ppt/slides/slide6.xml" Id="R6dcff8f903fc4700" /><Relationship Type="http://schemas.openxmlformats.org/officeDocument/2006/relationships/notesMaster" Target="/ppt/notesMasters/notesMaster1.xml" Id="R16beb4b7d0cf4d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0df1457a18ee4b63" /><Relationship Type="http://schemas.openxmlformats.org/officeDocument/2006/relationships/notesMaster" Target="/ppt/notesMasters/notesMaster1.xml" Id="R4682d16681504d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9f330b922741f8" /><Relationship Type="http://schemas.openxmlformats.org/officeDocument/2006/relationships/notesMaster" Target="/ppt/notesMasters/notesMaster1.xml" Id="Rf49206b6ad9c49d6" /></Relationships>
</file>

<file path=ppt/notesSlides/_rels/notesSlide9.xml.rels>&#65279;<?xml version="1.0" encoding="utf-8"?><Relationships xmlns="http://schemas.openxmlformats.org/package/2006/relationships"><Relationship Type="http://schemas.openxmlformats.org/officeDocument/2006/relationships/slide" Target="/ppt/slides/slide9.xml" Id="R5b398536f63548fc" /><Relationship Type="http://schemas.openxmlformats.org/officeDocument/2006/relationships/notesMaster" Target="/ppt/notesMasters/notesMaster1.xml" Id="Rdac815f07cb0475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cb66dd4b4234537" /><Relationship Type="http://schemas.openxmlformats.org/officeDocument/2006/relationships/notesMaster" Target="/ppt/notesMasters/notesMaster1.xml" Id="R5a87c63dc60b4b3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0279f0dfd0f47bd" /><Relationship Type="http://schemas.openxmlformats.org/officeDocument/2006/relationships/notesMaster" Target="/ppt/notesMasters/notesMaster1.xml" Id="Rab7cfdee26e1423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287924b1e5e4faf" /><Relationship Type="http://schemas.openxmlformats.org/officeDocument/2006/relationships/notesMaster" Target="/ppt/notesMasters/notesMaster1.xml" Id="R4797abebe8bc477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d016541a115457d" /><Relationship Type="http://schemas.openxmlformats.org/officeDocument/2006/relationships/notesMaster" Target="/ppt/notesMasters/notesMaster1.xml" Id="Rce0985ce48484cb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0ab6306673d4992" /><Relationship Type="http://schemas.openxmlformats.org/officeDocument/2006/relationships/notesMaster" Target="/ppt/notesMasters/notesMaster1.xml" Id="R3cb5cc0e3a68433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92c49c0ee794e46" /><Relationship Type="http://schemas.openxmlformats.org/officeDocument/2006/relationships/notesMaster" Target="/ppt/notesMasters/notesMaster1.xml" Id="R8f4d926e9d5d4ae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7d0e3c9cb004d20" /><Relationship Type="http://schemas.openxmlformats.org/officeDocument/2006/relationships/notesMaster" Target="/ppt/notesMasters/notesMaster1.xml" Id="R1271066c5744495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376d1098ddb4e77" /><Relationship Type="http://schemas.openxmlformats.org/officeDocument/2006/relationships/notesMaster" Target="/ppt/notesMasters/notesMaster1.xml" Id="R26751eb265634b9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514f32120bc4d0c" /><Relationship Type="http://schemas.openxmlformats.org/officeDocument/2006/relationships/notesMaster" Target="/ppt/notesMasters/notesMaster1.xml" Id="R84ad82daf01449b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acba2b2e134f85" /><Relationship Type="http://schemas.openxmlformats.org/officeDocument/2006/relationships/notesMaster" Target="/ppt/notesMasters/notesMaster1.xml" Id="Re387d8fc8ff2461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a627beb76814f1f" /><Relationship Type="http://schemas.openxmlformats.org/officeDocument/2006/relationships/notesMaster" Target="/ppt/notesMasters/notesMaster1.xml" Id="R5ad8eb6680e0419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9cc2d7bc82849be" /><Relationship Type="http://schemas.openxmlformats.org/officeDocument/2006/relationships/notesMaster" Target="/ppt/notesMasters/notesMaster1.xml" Id="R6ed2d25c67544f5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dbc0cd39e5743c4" /><Relationship Type="http://schemas.openxmlformats.org/officeDocument/2006/relationships/notesMaster" Target="/ppt/notesMasters/notesMaster1.xml" Id="Re4a047b58a85411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65f4f7601784791" /><Relationship Type="http://schemas.openxmlformats.org/officeDocument/2006/relationships/notesMaster" Target="/ppt/notesMasters/notesMaster1.xml" Id="R9b9f34e713ab49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b30560d333e4ed6" /><Relationship Type="http://schemas.openxmlformats.org/officeDocument/2006/relationships/notesMaster" Target="/ppt/notesMasters/notesMaster1.xml" Id="R1594c3351b214e9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0376c8aa1c8434d" /><Relationship Type="http://schemas.openxmlformats.org/officeDocument/2006/relationships/notesMaster" Target="/ppt/notesMasters/notesMaster1.xml" Id="R1d900afe8ca94e2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74c3123de394058" /><Relationship Type="http://schemas.openxmlformats.org/officeDocument/2006/relationships/notesMaster" Target="/ppt/notesMasters/notesMaster1.xml" Id="Ref0082c1e9224862"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b12557af9c24cb7" /><Relationship Type="http://schemas.openxmlformats.org/officeDocument/2006/relationships/notesMaster" Target="/ppt/notesMasters/notesMaster1.xml" Id="Rb83c2d01a7694c4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58f6ee1f0294b9a" /><Relationship Type="http://schemas.openxmlformats.org/officeDocument/2006/relationships/notesMaster" Target="/ppt/notesMasters/notesMaster1.xml" Id="Ra3a26ffbb3d54050"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8bd842ca823471f" /><Relationship Type="http://schemas.openxmlformats.org/officeDocument/2006/relationships/notesMaster" Target="/ppt/notesMasters/notesMaster1.xml" Id="R41a6e5f8be0942d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666364a080441f0" /><Relationship Type="http://schemas.openxmlformats.org/officeDocument/2006/relationships/notesMaster" Target="/ppt/notesMasters/notesMaster1.xml" Id="Rcee0a46ec652464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ed622b5577b40c1" /><Relationship Type="http://schemas.openxmlformats.org/officeDocument/2006/relationships/notesMaster" Target="/ppt/notesMasters/notesMaster1.xml" Id="R0404aebbcd1f4630"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f4f77bb7a9d41e9" /><Relationship Type="http://schemas.openxmlformats.org/officeDocument/2006/relationships/notesMaster" Target="/ppt/notesMasters/notesMaster1.xml" Id="R04ef9780384448f1"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686e6188810f4940" /><Relationship Type="http://schemas.openxmlformats.org/officeDocument/2006/relationships/notesMaster" Target="/ppt/notesMasters/notesMaster1.xml" Id="Rfd352d20e36b49e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5a1ea3c314054c8c" /><Relationship Type="http://schemas.openxmlformats.org/officeDocument/2006/relationships/notesMaster" Target="/ppt/notesMasters/notesMaster1.xml" Id="R976af067ddb84ee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542b9b4d1594957" /><Relationship Type="http://schemas.openxmlformats.org/officeDocument/2006/relationships/notesMaster" Target="/ppt/notesMasters/notesMaster1.xml" Id="R5fd3dcf8409f443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33df2faca6934525" /><Relationship Type="http://schemas.openxmlformats.org/officeDocument/2006/relationships/notesMaster" Target="/ppt/notesMasters/notesMaster1.xml" Id="R444d4d0f36a042a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87e101730de43e4" /><Relationship Type="http://schemas.openxmlformats.org/officeDocument/2006/relationships/notesMaster" Target="/ppt/notesMasters/notesMaster1.xml" Id="Rbd29fc5e886d44d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39a402ef75747f2" /><Relationship Type="http://schemas.openxmlformats.org/officeDocument/2006/relationships/notesMaster" Target="/ppt/notesMasters/notesMaster1.xml" Id="R92c03851a07444b5"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2da2e5697a94e34" /><Relationship Type="http://schemas.openxmlformats.org/officeDocument/2006/relationships/notesMaster" Target="/ppt/notesMasters/notesMaster1.xml" Id="Rcd207eeebe0245f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98ff504cb124eb5" /><Relationship Type="http://schemas.openxmlformats.org/officeDocument/2006/relationships/notesMaster" Target="/ppt/notesMasters/notesMaster1.xml" Id="Rec05b07d0de24b2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7c461982c504ce5" /><Relationship Type="http://schemas.openxmlformats.org/officeDocument/2006/relationships/notesMaster" Target="/ppt/notesMasters/notesMaster1.xml" Id="R2d2a253e120a4f4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5a09a5a6de54ea1" /><Relationship Type="http://schemas.openxmlformats.org/officeDocument/2006/relationships/notesMaster" Target="/ppt/notesMasters/notesMaster1.xml" Id="Rc54d5deadc0a4750"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5129000fcea64bcc" /><Relationship Type="http://schemas.openxmlformats.org/officeDocument/2006/relationships/notesMaster" Target="/ppt/notesMasters/notesMaster1.xml" Id="Recf5fbc9e6f94cc2"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c68fcbcc2f994c4c" /><Relationship Type="http://schemas.openxmlformats.org/officeDocument/2006/relationships/notesMaster" Target="/ppt/notesMasters/notesMaster1.xml" Id="R365b042e429445ec"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13db590e5fba4379" /><Relationship Type="http://schemas.openxmlformats.org/officeDocument/2006/relationships/notesMaster" Target="/ppt/notesMasters/notesMaster1.xml" Id="Ra026b8893b12406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f7f3a99315de43f6" /><Relationship Type="http://schemas.openxmlformats.org/officeDocument/2006/relationships/notesMaster" Target="/ppt/notesMasters/notesMaster1.xml" Id="R360f4189bec9408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30c01c3b6dd24c67" /><Relationship Type="http://schemas.openxmlformats.org/officeDocument/2006/relationships/notesMaster" Target="/ppt/notesMasters/notesMaster1.xml" Id="R5ce7969633974448"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85e9af1839cd4b9f" /><Relationship Type="http://schemas.openxmlformats.org/officeDocument/2006/relationships/notesMaster" Target="/ppt/notesMasters/notesMaster1.xml" Id="R3bf04d1cf59a4dad"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6c05cd8de67b4eb5" /><Relationship Type="http://schemas.openxmlformats.org/officeDocument/2006/relationships/notesMaster" Target="/ppt/notesMasters/notesMaster1.xml" Id="R77029f69f7374d39"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eaa7bd5eaf64b75" /><Relationship Type="http://schemas.openxmlformats.org/officeDocument/2006/relationships/notesMaster" Target="/ppt/notesMasters/notesMaster1.xml" Id="Ref847d4e31c2452a"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e94cf1318214b1f" /><Relationship Type="http://schemas.openxmlformats.org/officeDocument/2006/relationships/notesMaster" Target="/ppt/notesMasters/notesMaster1.xml" Id="R702c75472f424c7b"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6ee153de03f54abc" /><Relationship Type="http://schemas.openxmlformats.org/officeDocument/2006/relationships/notesMaster" Target="/ppt/notesMasters/notesMaster1.xml" Id="Rb84ffb0aff10488d"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aa101aa57f254756" /><Relationship Type="http://schemas.openxmlformats.org/officeDocument/2006/relationships/notesMaster" Target="/ppt/notesMasters/notesMaster1.xml" Id="R68d9ae0c25fb4fcb"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f065483c0911431a" /><Relationship Type="http://schemas.openxmlformats.org/officeDocument/2006/relationships/notesMaster" Target="/ppt/notesMasters/notesMaster1.xml" Id="R43c377476e2f441a"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3f4b16a6ef5e425c" /><Relationship Type="http://schemas.openxmlformats.org/officeDocument/2006/relationships/notesMaster" Target="/ppt/notesMasters/notesMaster1.xml" Id="R08754967efdb4ef0"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ea7841ad5af2476c" /><Relationship Type="http://schemas.openxmlformats.org/officeDocument/2006/relationships/notesMaster" Target="/ppt/notesMasters/notesMaster1.xml" Id="R1be86252c40f42be"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731d396bfe024a38" /><Relationship Type="http://schemas.openxmlformats.org/officeDocument/2006/relationships/notesMaster" Target="/ppt/notesMasters/notesMaster1.xml" Id="R2dd0ea9474df422c"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99f5bff97c4144fe" /><Relationship Type="http://schemas.openxmlformats.org/officeDocument/2006/relationships/notesMaster" Target="/ppt/notesMasters/notesMaster1.xml" Id="R621b39d7c1b74143"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d0db2f126d5f48d6" /><Relationship Type="http://schemas.openxmlformats.org/officeDocument/2006/relationships/notesMaster" Target="/ppt/notesMasters/notesMaster1.xml" Id="Ra2710a623d804937"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0a813485d8b3433b" /><Relationship Type="http://schemas.openxmlformats.org/officeDocument/2006/relationships/notesMaster" Target="/ppt/notesMasters/notesMaster1.xml" Id="R6eadc5e1042e4018"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2da8361eaee746eb" /><Relationship Type="http://schemas.openxmlformats.org/officeDocument/2006/relationships/notesMaster" Target="/ppt/notesMasters/notesMaster1.xml" Id="R1e834b7298af41f3"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eadc7feac21a455a" /><Relationship Type="http://schemas.openxmlformats.org/officeDocument/2006/relationships/notesMaster" Target="/ppt/notesMasters/notesMaster1.xml" Id="R2568e4e813c044be"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958a4824d57049bf" /><Relationship Type="http://schemas.openxmlformats.org/officeDocument/2006/relationships/notesMaster" Target="/ppt/notesMasters/notesMaster1.xml" Id="R717b118fe4664225"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fddb7b643a464323" /><Relationship Type="http://schemas.openxmlformats.org/officeDocument/2006/relationships/notesMaster" Target="/ppt/notesMasters/notesMaster1.xml" Id="R16e153c8bc1f4075"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fe83004f694b4e12" /><Relationship Type="http://schemas.openxmlformats.org/officeDocument/2006/relationships/notesMaster" Target="/ppt/notesMasters/notesMaster1.xml" Id="Rcf8801ab585c49cf"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b5019febebef4ca9" /><Relationship Type="http://schemas.openxmlformats.org/officeDocument/2006/relationships/notesMaster" Target="/ppt/notesMasters/notesMaster1.xml" Id="R5c579b0df16d4c66"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c44631fb9cab4a77" /><Relationship Type="http://schemas.openxmlformats.org/officeDocument/2006/relationships/notesMaster" Target="/ppt/notesMasters/notesMaster1.xml" Id="Rcbc79168ad4c4e26"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e45bdc8aee704f30" /><Relationship Type="http://schemas.openxmlformats.org/officeDocument/2006/relationships/notesMaster" Target="/ppt/notesMasters/notesMaster1.xml" Id="R1e73786f3f5143ad"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67a7bce5e5484acb" /><Relationship Type="http://schemas.openxmlformats.org/officeDocument/2006/relationships/notesMaster" Target="/ppt/notesMasters/notesMaster1.xml" Id="R1e3af856979b432c"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88dea230695b4b0f" /><Relationship Type="http://schemas.openxmlformats.org/officeDocument/2006/relationships/notesMaster" Target="/ppt/notesMasters/notesMaster1.xml" Id="Re3412348437f4184"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8537f2a90c784791" /><Relationship Type="http://schemas.openxmlformats.org/officeDocument/2006/relationships/notesMaster" Target="/ppt/notesMasters/notesMaster1.xml" Id="Rd8980076797e4aca"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9ad0d7fef839411e" /><Relationship Type="http://schemas.openxmlformats.org/officeDocument/2006/relationships/notesMaster" Target="/ppt/notesMasters/notesMaster1.xml" Id="R12ad94bf276c40b8"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299dfda0f2c24608" /><Relationship Type="http://schemas.openxmlformats.org/officeDocument/2006/relationships/notesMaster" Target="/ppt/notesMasters/notesMaster1.xml" Id="R6b678270d0354c59"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64027d8f67f848b6" /><Relationship Type="http://schemas.openxmlformats.org/officeDocument/2006/relationships/notesMaster" Target="/ppt/notesMasters/notesMaster1.xml" Id="R5549218f924a4486"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924f6ff525fb4e23" /><Relationship Type="http://schemas.openxmlformats.org/officeDocument/2006/relationships/notesMaster" Target="/ppt/notesMasters/notesMaster1.xml" Id="R426dfe05a5b947f8"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44e53d054eb64318" /><Relationship Type="http://schemas.openxmlformats.org/officeDocument/2006/relationships/notesMaster" Target="/ppt/notesMasters/notesMaster1.xml" Id="R93b1d98cb372433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independent educational study aid. The illustrations show selected examples and schematic character states, not diagnostic portraits of every southeastern species. Definitions cover the complete preceding glossary. Some historical plates and nonregional specimens illustrate shared structures. Generated comparison plates show schematic forms and do not establish species identity.</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Study one section at a time. Cover a label or definition and name the structure aloud. Then inspect the corresponding part on a mature specimen. Sources and image credits accompany each relevant slide in its notes.</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Graminoid: A grasslike plant; the main families studied here are grasses, sedges, and rushes. Poaceae: The grass family; flowers are organized into spikelets containing florets. Cyperaceae: The sedge family; individual flowers are subtended by scales and typically produce achenes. Juncaceae: The rush family; its usually small flowers have six tepals and produce capsules. Teaching notes</a:t>
            </a:r>
          </a:p>
          <a:p xmlns:a="http://schemas.openxmlformats.org/drawingml/2006/main">
            <a:r>
              <a:t/>
            </a:r>
          </a:p>
          <a:p xmlns:a="http://schemas.openxmlformats.org/drawingml/2006/main">
            <a:r>
              <a:t/>
            </a:r>
          </a:p>
          <a:p xmlns:a="http://schemas.openxmlformats.org/drawingml/2006/main">
            <a:r>
              <a:t>Grasslike appearance is a starting point. Flower and fruit structure separate the families.</a:t>
            </a:r>
          </a:p>
          <a:p xmlns:a="http://schemas.openxmlformats.org/drawingml/2006/main">
            <a:r>
              <a:t/>
            </a:r>
          </a:p>
          <a:p xmlns:a="http://schemas.openxmlformats.org/drawingml/2006/main">
            <a:r>
              <a:t>Illustration sources and attribution</a:t>
            </a:r>
          </a:p>
          <a:p xmlns:a="http://schemas.openxmlformats.org/drawingml/2006/main">
            <a:r>
              <a:t>D. M’Alpine, The Botanical Atlas (1882), Plate IV. Public domain, via BHL / Wikimedia Commons.</a:t>
            </a:r>
          </a:p>
          <a:p xmlns:a="http://schemas.openxmlformats.org/drawingml/2006/main">
            <a:r>
              <a:t/>
            </a:r>
          </a:p>
          <a:p xmlns:a="http://schemas.openxmlformats.org/drawingml/2006/main">
            <a:r>
              <a:t/>
            </a:r>
          </a:p>
          <a:p xmlns:a="http://schemas.openxmlformats.org/drawingml/2006/main">
            <a:r>
              <a:t/>
            </a:r>
          </a:p>
          <a:p xmlns:a="http://schemas.openxmlformats.org/drawingml/2006/main">
            <a:r>
              <a:t>D. M’Alpine, The Botanical Atlas (1882), Plate IV. Public domain, via BHL / Wikimedia Commons.</a:t>
            </a:r>
          </a:p>
          <a:p xmlns:a="http://schemas.openxmlformats.org/drawingml/2006/main">
            <a:r>
              <a:t/>
            </a:r>
          </a:p>
          <a:p xmlns:a="http://schemas.openxmlformats.org/drawingml/2006/main">
            <a:r>
              <a:t/>
            </a:r>
          </a:p>
          <a:p xmlns:a="http://schemas.openxmlformats.org/drawingml/2006/main">
            <a:r>
              <a:t/>
            </a:r>
          </a:p>
          <a:p xmlns:a="http://schemas.openxmlformats.org/drawingml/2006/main">
            <a:r>
              <a:t>Otto Wilhelm Thomé (1885), Flora von Deutschland. Public domain, via Wikimedia Commons.</a:t>
            </a:r>
          </a:p>
          <a:p xmlns:a="http://schemas.openxmlformats.org/drawingml/2006/main">
            <a:r>
              <a:t>https://commons.wikimedia.org/wiki/File:Juncus_spp_107.jpg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Culm: The stem of a grass, sedge, or rush. Node: A point on the stem where a leaf or branch attaches. Internode: The stem segment between two nodes. Crown: The compact basal region from which roots and shoots arise. Tiller: A shoot arising near the base of a grass plant. Innovation: A new vegetative shoot, especially in descriptions of perennial grasses. Teaching notes</a:t>
            </a:r>
          </a:p>
          <a:p xmlns:a="http://schemas.openxmlformats.org/drawingml/2006/main">
            <a:r>
              <a:t/>
            </a:r>
          </a:p>
          <a:p xmlns:a="http://schemas.openxmlformats.org/drawingml/2006/main">
            <a:r>
              <a:t/>
            </a:r>
          </a:p>
          <a:p xmlns:a="http://schemas.openxmlformats.org/drawingml/2006/main">
            <a:r>
              <a:t>A node marks leaf attachment. A tiller is a new basal shoot.</a:t>
            </a:r>
          </a:p>
          <a:p xmlns:a="http://schemas.openxmlformats.org/drawingml/2006/main">
            <a:r>
              <a:t/>
            </a:r>
          </a:p>
          <a:p xmlns:a="http://schemas.openxmlformats.org/drawingml/2006/main">
            <a:r>
              <a:t>Illustration sources and attribution</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Both node labels and the internode bracket are retained. Intercalary meristem label is also retained. Stem and leaves naturally continue beyond crop edges.</a:t>
            </a:r>
          </a:p>
          <a:p xmlns:a="http://schemas.openxmlformats.org/drawingml/2006/main">
            <a:r>
              <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All basal labels retained. The main stem and one basal leaf continue beyond the upper crop edge. Illustration is schematic.</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Blade / lamina: The free, usually elongated part of a leaf. Sheath: The basal leaf portion that surrounds the stem. Ligule: A flap or fringe of hairs at the inner junction of blade and sheath. Collar: The band on the outside of a grass leaf where blade and sheath meet. Auricle: A small ear-shaped projection, often at the blade–sheath junction. Teaching notes</a:t>
            </a:r>
          </a:p>
          <a:p xmlns:a="http://schemas.openxmlformats.org/drawingml/2006/main">
            <a:r>
              <a:t/>
            </a:r>
          </a:p>
          <a:p xmlns:a="http://schemas.openxmlformats.org/drawingml/2006/main">
            <a:r>
              <a:t/>
            </a:r>
          </a:p>
          <a:p xmlns:a="http://schemas.openxmlformats.org/drawingml/2006/main">
            <a:r>
              <a:t>The collar is the outer junction. The ligule sits on the inner side.</a:t>
            </a:r>
          </a:p>
          <a:p xmlns:a="http://schemas.openxmlformats.org/drawingml/2006/main">
            <a:r>
              <a:t/>
            </a:r>
          </a:p>
          <a:p xmlns:a="http://schemas.openxmlformats.org/drawingml/2006/main">
            <a:r>
              <a:t>Illustration sources and attribution</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Retains Blade, Ligule, Auricle, Sheath and Leaf labels; enlarged schematic junction, not a dissected close-up.</a:t>
            </a:r>
          </a:p>
          <a:p xmlns:a="http://schemas.openxmlformats.org/drawingml/2006/main">
            <a:r>
              <a:t/>
            </a:r>
          </a:p>
          <a:p xmlns:a="http://schemas.openxmlformats.org/drawingml/2006/main">
            <a:r>
              <a:t>Stefan.Iefnaer and Tim1357. CC BY-SA 4.0 / 2.0. Adapted by PRI.</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Rhizome: An underground stem bearing buds and usually reduced leaves. Rhizomatous: Having rhizomes. Stolon: A creeping stem at or near the ground surface, often rooting at its nodes. Stoloniferous: Producing stolons. Fibrous roots: Numerous relatively slender roots without a dominant taproot. Teaching notes</a:t>
            </a:r>
          </a:p>
          <a:p xmlns:a="http://schemas.openxmlformats.org/drawingml/2006/main">
            <a:r>
              <a:t/>
            </a:r>
          </a:p>
          <a:p xmlns:a="http://schemas.openxmlformats.org/drawingml/2006/main">
            <a:r>
              <a:t/>
            </a:r>
          </a:p>
          <a:p xmlns:a="http://schemas.openxmlformats.org/drawingml/2006/main">
            <a:r>
              <a:t>Trace creeping structures back to their nodes and buds to recognize stems.</a:t>
            </a:r>
          </a:p>
          <a:p xmlns:a="http://schemas.openxmlformats.org/drawingml/2006/main">
            <a:r>
              <a:t/>
            </a:r>
          </a:p>
          <a:p xmlns:a="http://schemas.openxmlformats.org/drawingml/2006/main">
            <a:r>
              <a:t>Illustration sources and attribution</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All basal labels retained. The main stem and one basal leaf continue beyond the upper crop edge. Illustration is schematic.</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Caespitose / cespitose: Growing in a tuft or bunch. Tussock: A dense clump, sometimes raised above the surrounding ground. Annual: Completing its life cycle within one growing season. Perennial: Living for more than two years. Vegetative: Relating to leaves, stems, and roots rather than reproductive structures. Teaching notes</a:t>
            </a:r>
          </a:p>
          <a:p xmlns:a="http://schemas.openxmlformats.org/drawingml/2006/main">
            <a:r>
              <a:t/>
            </a:r>
          </a:p>
          <a:p xmlns:a="http://schemas.openxmlformats.org/drawingml/2006/main">
            <a:r>
              <a:t/>
            </a:r>
          </a:p>
          <a:p xmlns:a="http://schemas.openxmlformats.org/drawingml/2006/main">
            <a:r>
              <a:t>Growth form is visible in a specimen. Life span requires field or reference information.</a:t>
            </a:r>
          </a:p>
          <a:p xmlns:a="http://schemas.openxmlformats.org/drawingml/2006/main">
            <a:r>
              <a:t/>
            </a:r>
          </a:p>
          <a:p xmlns:a="http://schemas.openxmlformats.org/drawingml/2006/main">
            <a:r>
              <a:t>Illustration sources and attribution</a:t>
            </a:r>
          </a:p>
          <a:p xmlns:a="http://schemas.openxmlformats.org/drawingml/2006/main">
            <a:r>
              <a:t>O. W. Thomé (1885). Public domain.</a:t>
            </a:r>
          </a:p>
          <a:p xmlns:a="http://schemas.openxmlformats.org/drawingml/2006/main">
            <a:r>
              <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Basal: At or near the base. Cauline: Borne along the stem; cauline leaves contrast with basal leaves. Proximal: Closer to the base or attachment point. Distal: Farther from the base or attachment point. Terminal: At the end of a stem or branch. Lateral: On the side. Teaching notes</a:t>
            </a:r>
          </a:p>
          <a:p xmlns:a="http://schemas.openxmlformats.org/drawingml/2006/main">
            <a:r>
              <a:t/>
            </a:r>
          </a:p>
          <a:p xmlns:a="http://schemas.openxmlformats.org/drawingml/2006/main">
            <a:r>
              <a:t/>
            </a:r>
          </a:p>
          <a:p xmlns:a="http://schemas.openxmlformats.org/drawingml/2006/main">
            <a:r>
              <a:t>Proximal and distal stay the same when you rotate the specimen.</a:t>
            </a:r>
          </a:p>
          <a:p xmlns:a="http://schemas.openxmlformats.org/drawingml/2006/main">
            <a:r>
              <a:t/>
            </a:r>
          </a:p>
          <a:p xmlns:a="http://schemas.openxmlformats.org/drawingml/2006/main">
            <a:r>
              <a:t>Illustration sources and attribution</a:t>
            </a:r>
          </a:p>
          <a:p xmlns:a="http://schemas.openxmlformats.org/drawingml/2006/main">
            <a:r>
              <a:t>Kelvinsong, CC BY 3.0, adapted by PRI.</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Adaxial: Facing toward the parent axis; usually the upper face of a leaf blade. Abaxial: Facing away from the parent axis; usually the lower leaf face. Axil: The angle between a leaf or bract and the axis bearing it. Axillary: Arising in an axil. Subtending: Situated immediately below a structure, as a bract beneath a flower. Sessile: Attached without a stalk. Pedicellate / pedicelled: Having a pedicel, or small stalk. Teaching notes</a:t>
            </a:r>
          </a:p>
          <a:p xmlns:a="http://schemas.openxmlformats.org/drawingml/2006/main">
            <a:r>
              <a:t/>
            </a:r>
          </a:p>
          <a:p xmlns:a="http://schemas.openxmlformats.org/drawingml/2006/main">
            <a:r>
              <a:t/>
            </a:r>
          </a:p>
          <a:p xmlns:a="http://schemas.openxmlformats.org/drawingml/2006/main">
            <a:r>
              <a:t>The axil lies between a leaf or bract and the axis that bears it.</a:t>
            </a:r>
          </a:p>
          <a:p xmlns:a="http://schemas.openxmlformats.org/drawingml/2006/main">
            <a:r>
              <a:t/>
            </a:r>
          </a:p>
          <a:p xmlns:a="http://schemas.openxmlformats.org/drawingml/2006/main">
            <a:r>
              <a:t>Illustration sources and attribution</a:t>
            </a:r>
          </a:p>
          <a:p xmlns:a="http://schemas.openxmlformats.org/drawingml/2006/main">
            <a:r>
              <a:t>Stefan.Iefnaer and Tim1357. CC BY-SA 4.0 / 2.0. Adapted by PRI.</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Stefan.Iefnaer. CC BY-SA 4.0. Adapted by PRI.</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Stipitate: Supported on a short stalk called a stipe. Appressed: Lying closely against another structure. Ascending: Directed upward at an angle. Spreading / divergent: Extending outward from an axis. Recurved: Curved backward or downward. Reflexed: Bent sharply backward or downward. Teaching notes</a:t>
            </a:r>
          </a:p>
          <a:p xmlns:a="http://schemas.openxmlformats.org/drawingml/2006/main">
            <a:r>
              <a:t/>
            </a:r>
          </a:p>
          <a:p xmlns:a="http://schemas.openxmlformats.org/drawingml/2006/main">
            <a:r>
              <a:t/>
            </a:r>
          </a:p>
          <a:p xmlns:a="http://schemas.openxmlformats.org/drawingml/2006/main">
            <a:r>
              <a:t>Stipitate describes a stalk. The other words describe orientation.</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Decumbent: Lying along the ground at the base, with the tip rising. Prostrate: Lying along the ground. Exserted: Projecting beyond an enclosing structure. Included: Remaining within an enclosing structure. Imbricate: Overlapping like roof shingles. Distichous / two-ranked: Arranged in two longitudinal rows. Tristichous / three-ranked: Arranged in three longitudinal rows. Teaching notes</a:t>
            </a:r>
          </a:p>
          <a:p xmlns:a="http://schemas.openxmlformats.org/drawingml/2006/main">
            <a:r>
              <a:t/>
            </a:r>
          </a:p>
          <a:p xmlns:a="http://schemas.openxmlformats.org/drawingml/2006/main">
            <a:r>
              <a:t/>
            </a:r>
          </a:p>
          <a:p xmlns:a="http://schemas.openxmlformats.org/drawingml/2006/main">
            <a:r>
              <a:t>Imbricate means overlapping. Two-ranked and three-ranked describe rows, not paired leaves.</a:t>
            </a:r>
          </a:p>
          <a:p xmlns:a="http://schemas.openxmlformats.org/drawingml/2006/main">
            <a:r>
              <a:t/>
            </a:r>
          </a:p>
          <a:p xmlns:a="http://schemas.openxmlformats.org/drawingml/2006/main">
            <a:r>
              <a:t>Illustration sources and attribution</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Historic illustration; upper caption is Fig. 2 Spikelet detached. Labels Outer Glumes correspond to modern glumes; the enclosing flowering bract of each floret is a lemma.</a:t>
            </a:r>
          </a:p>
          <a:p xmlns:a="http://schemas.openxmlformats.org/drawingml/2006/main">
            <a:r>
              <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Terete: Approximately circular in cross-section. Semiterete: Approximately semicircular in cross-section. Compressed: Flattened. Trigonous: Three-angled in cross-section. Triquetrous: Sharply three-angled, with distinct edges. Teaching notes</a:t>
            </a:r>
          </a:p>
          <a:p xmlns:a="http://schemas.openxmlformats.org/drawingml/2006/main">
            <a:r>
              <a:t/>
            </a:r>
          </a:p>
          <a:p xmlns:a="http://schemas.openxmlformats.org/drawingml/2006/main">
            <a:r>
              <a:t/>
            </a:r>
          </a:p>
          <a:p xmlns:a="http://schemas.openxmlformats.org/drawingml/2006/main">
            <a:r>
              <a:t>Round, flattened and triangular stems occur among graminoids. These are shape terms.</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Conduplicate: Folded lengthwise, commonly forming a V in cross-section. Involute: With margins rolled inward toward the upper surface. Revolute: With margins rolled backward toward the lower surface. Convolute: Rolled lengthwise with one margin overlapping the other. Plicate: Having several lengthwise folds, like an accordion. Teaching notes</a:t>
            </a:r>
          </a:p>
          <a:p xmlns:a="http://schemas.openxmlformats.org/drawingml/2006/main">
            <a:r>
              <a:t/>
            </a:r>
          </a:p>
          <a:p xmlns:a="http://schemas.openxmlformats.org/drawingml/2006/main">
            <a:r>
              <a:t/>
            </a:r>
          </a:p>
          <a:p xmlns:a="http://schemas.openxmlformats.org/drawingml/2006/main">
            <a:r>
              <a:t>Convolute rolls the blade as a whole. Involute rolls its margins inward.</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Canaliculate: Having a lengthwise channel or groove. Sulcate: Marked with grooves or furrows. Keeled / carinate: Having a prominent longitudinal ridge. Fistulose: Hollow and tubular. Pith: The tissue occupying the interior of a stem or similar structure. Teaching notes</a:t>
            </a:r>
          </a:p>
          <a:p xmlns:a="http://schemas.openxmlformats.org/drawingml/2006/main">
            <a:r>
              <a:t/>
            </a:r>
          </a:p>
          <a:p xmlns:a="http://schemas.openxmlformats.org/drawingml/2006/main">
            <a:r>
              <a:t/>
            </a:r>
          </a:p>
          <a:p xmlns:a="http://schemas.openxmlformats.org/drawingml/2006/main">
            <a:r>
              <a:t>A keel is a ridge. A groove or channel is a depression. Pith occupies the interior.</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 sheath: A sheath whose margins are free, even if they overlap. Closed sheath: A sheath whose margins are fused for some or all of its length. Bladeless sheath: A leaf reduced chiefly to its sheath. Ligulate: Having a ligule. Eligulate: Lacking a ligule. Vernation: How a young leaf is folded or rolled before expanding. Teaching notes</a:t>
            </a:r>
          </a:p>
          <a:p xmlns:a="http://schemas.openxmlformats.org/drawingml/2006/main">
            <a:r>
              <a:t/>
            </a:r>
          </a:p>
          <a:p xmlns:a="http://schemas.openxmlformats.org/drawingml/2006/main">
            <a:r>
              <a:t/>
            </a:r>
          </a:p>
          <a:p xmlns:a="http://schemas.openxmlformats.org/drawingml/2006/main">
            <a:r>
              <a:t>An overlapping seam can look closed. Check whether the margins actually fuse.</a:t>
            </a:r>
          </a:p>
          <a:p xmlns:a="http://schemas.openxmlformats.org/drawingml/2006/main">
            <a:r>
              <a:t/>
            </a:r>
          </a:p>
          <a:p xmlns:a="http://schemas.openxmlformats.org/drawingml/2006/main">
            <a:r>
              <a:t>Illustration sources and attribution</a:t>
            </a:r>
          </a:p>
          <a:p xmlns:a="http://schemas.openxmlformats.org/drawingml/2006/main">
            <a:r>
              <a:t>H. Marshall Ward, Grasses (1908). Public domain.</a:t>
            </a:r>
          </a:p>
          <a:p xmlns:a="http://schemas.openxmlformats.org/drawingml/2006/main">
            <a:r>
              <a:t/>
            </a:r>
          </a:p>
          <a:p xmlns:a="http://schemas.openxmlformats.org/drawingml/2006/main">
            <a:r>
              <a:t/>
            </a:r>
          </a:p>
          <a:p xmlns:a="http://schemas.openxmlformats.org/drawingml/2006/main">
            <a:r>
              <a:t/>
            </a:r>
          </a:p>
          <a:p xmlns:a="http://schemas.openxmlformats.org/drawingml/2006/main">
            <a:r>
              <a:t>H. Marshall Ward, Grasses (1908). Public domain.</a:t>
            </a:r>
          </a:p>
          <a:p xmlns:a="http://schemas.openxmlformats.org/drawingml/2006/main">
            <a:r>
              <a:t/>
            </a:r>
          </a:p>
          <a:p xmlns:a="http://schemas.openxmlformats.org/drawingml/2006/main">
            <a:r>
              <a:t/>
            </a:r>
          </a:p>
          <a:p xmlns:a="http://schemas.openxmlformats.org/drawingml/2006/main">
            <a:r>
              <a:t/>
            </a:r>
          </a:p>
          <a:p xmlns:a="http://schemas.openxmlformats.org/drawingml/2006/main">
            <a:r>
              <a:t>Stefan.Iefnaer. CC BY-SA 4.0. Adapted by PRI.</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Inflorescence: The flower-bearing system, including its axes and branches. Peduncle: The stalk supporting an inflorescence or a distinct flowering cluster. Pedicel: The stalk of an individual flower; in grass keys, often of an individual spikelet. Rachis: The main axis of an inflorescence or one of its branches. Bract: A modified leaf associated with a flower or inflorescence. Teaching notes</a:t>
            </a:r>
          </a:p>
          <a:p xmlns:a="http://schemas.openxmlformats.org/drawingml/2006/main">
            <a:r>
              <a:t>General flower diagrams establish the axes; explain that pedicels in grass keys usually bear spikelets. The corymb is included only because it clearly labels a peduncle, not as an additional term to memorize.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Panicle: A branched inflorescence; in grasses its branches bear spikelets. Open panicle: A panicle with spreading, readily distinguishable branches. Contracted panicle: A narrow panicle with branches held close to its axis. Spiciform: Spikelike in appearance. Spike: An unbranched axis bearing sessile flowers or spikelets. Raceme: An unbranched axis bearing stalked flowers or spikelets. Teaching notes</a:t>
            </a:r>
          </a:p>
          <a:p xmlns:a="http://schemas.openxmlformats.org/drawingml/2006/main">
            <a:r>
              <a:t>These are generalized flower diagrams; the equivalent units in grasses are spikelets. Do not use thyrse as a contracted grass panicle.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Digitate: Several branches arising together like fingers from a hand. Subdigitate: Nearly digitate, but branch origins are slightly separated. Secund: Having flowers or spikelets directed toward one side. Fascicle: A bundle or close cluster. Glomerule: A small, tightly packed cluster. Head / capitulum: A compact cluster of sessile or nearly sessile flowers or spikelets. Capitate: Head-shaped or arranged in a head. The head is a generalized flowering-plant example. </a:t>
            </a:r>
          </a:p>
          <a:p xmlns:a="http://schemas.openxmlformats.org/drawingml/2006/main">
            <a:r>
              <a:t/>
            </a:r>
          </a:p>
          <a:p xmlns:a="http://schemas.openxmlformats.org/drawingml/2006/main">
            <a:r>
              <a:t>Illustration sources and attribution</a:t>
            </a:r>
          </a:p>
          <a:p xmlns:a="http://schemas.openxmlformats.org/drawingml/2006/main">
            <a:r>
              <a:t>Parnell, in Ward, Grasses (1908), Fig. 5; public domain</a:t>
            </a:r>
          </a:p>
          <a:p xmlns:a="http://schemas.openxmlformats.org/drawingml/2006/main">
            <a:r>
              <a:t>https://www.gutenberg.org/files/47898/47898-h/47898-h.htm</a:t>
            </a:r>
          </a:p>
          <a:p xmlns:a="http://schemas.openxmlformats.org/drawingml/2006/main">
            <a:r>
              <a:t/>
            </a:r>
          </a:p>
          <a:p xmlns:a="http://schemas.openxmlformats.org/drawingml/2006/main">
            <a:r>
              <a:t/>
            </a:r>
          </a:p>
          <a:p xmlns:a="http://schemas.openxmlformats.org/drawingml/2006/main">
            <a:r>
              <a:t>Parnell, in Ward, Grasses (1908), Fig. 2; public domain</a:t>
            </a:r>
          </a:p>
          <a:p xmlns:a="http://schemas.openxmlformats.org/drawingml/2006/main">
            <a:r>
              <a:t>https://www.gutenberg.org/files/47898/47898-h/47898-h.htm</a:t>
            </a:r>
          </a:p>
          <a:p xmlns:a="http://schemas.openxmlformats.org/drawingml/2006/main">
            <a:r>
              <a:t/>
            </a:r>
          </a:p>
          <a:p xmlns:a="http://schemas.openxmlformats.org/drawingml/2006/main">
            <a:r>
              <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Umbel: An arrangement in which stalks arise from approximately one point. Ray: A principal branch of an umbel or umbel-like inflorescence. Involucre: A group of bracts surrounding or subtending a flowering cluster. Involucral bract: One of the bracts forming an involucre. Congested: Densely crowded. Interrupted: Having clusters separated by conspicuous gaps. Simple / compound: Unbranched or undivided / divided into additional branches or units. Teaching notes</a:t>
            </a:r>
          </a:p>
          <a:p xmlns:a="http://schemas.openxmlformats.org/drawingml/2006/main">
            <a:r>
              <a:t>Use the compound illustration to point out a ray. These are ordinary flower umbels, not a claim that all sedge umbel-like clusters are true umbels.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Spikelet: The basic grass flowering unit, usually containing basal glumes and one or more florets. Floret: One grass flower with its associated lemma and palea; some parts may be reduced. Glumes: Usually two bracts at the base of a spikelet, below the florets. Lower / first glume: The glume attached lower on the spikelet axis. Upper / second glume: The next glume above it. Teaching notes</a:t>
            </a:r>
          </a:p>
          <a:p xmlns:a="http://schemas.openxmlformats.org/drawingml/2006/main">
            <a:r>
              <a:t>Define Glu I and Glu II as lower and upper glumes; Lem I–IV identify lemmas of successive florets. Both cropped photographs omit their original shared scale bars. No size should be inferred. </a:t>
            </a:r>
          </a:p>
          <a:p xmlns:a="http://schemas.openxmlformats.org/drawingml/2006/main">
            <a:r>
              <a:t/>
            </a:r>
          </a:p>
          <a:p xmlns:a="http://schemas.openxmlformats.org/drawingml/2006/main">
            <a:r>
              <a:t>Illustration sources and attribution</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Lemma: The outer bract associated with an individual grass flower. Palea: The inner bract facing the spikelet axis, often two-keeled. Teaching notes</a:t>
            </a:r>
          </a:p>
          <a:p xmlns:a="http://schemas.openxmlformats.org/drawingml/2006/main">
            <a:r>
              <a:t>Define Glu I and Glu II as lower and upper glumes; Lem I–IV identify lemmas of successive florets. Both cropped photographs omit their original shared scale bars. No size should be inferred. </a:t>
            </a:r>
          </a:p>
          <a:p xmlns:a="http://schemas.openxmlformats.org/drawingml/2006/main">
            <a:r>
              <a:t/>
            </a:r>
          </a:p>
          <a:p xmlns:a="http://schemas.openxmlformats.org/drawingml/2006/main">
            <a:r>
              <a:t>Illustration sources and attribution</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Rachilla: The small axis inside a spikelet. Rachilla extension: A continuation of that axis beyond the uppermost developed floret. Lower floret: A floret attached below another on the rachilla. Upper floret: A floret attached above another on the rachilla. Lodicules: Tiny floral structures that commonly swell to help open a grass floret. Caryopsis / grain: A one-seeded fruit whose wall is fused to the seed coat. Hilum: The seed attachment scar; its shape can help identify some grasses. Do not call the embryo or groove the hilum. Historical labels Flowering Glume=lemma and Pale=palea; translate on slide. </a:t>
            </a:r>
          </a:p>
          <a:p xmlns:a="http://schemas.openxmlformats.org/drawingml/2006/main">
            <a:r>
              <a:t/>
            </a:r>
          </a:p>
          <a:p xmlns:a="http://schemas.openxmlformats.org/drawingml/2006/main">
            <a:r>
              <a:t>Illustration sources and attribution</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Awn: A slender bristlelike projection, commonly from a lemma or glume. Aristate: Bearing an awn. Aristulate: Bearing a small awn. Muticous: Lacking an awn or pointed projection. Terminal awn: An awn arising from the tip. Dorsal awn: An awn arising from the back of a lemma. Dorsal awn also happens to be twisted and geniculate. Aristate means awned rather than a distinct awn shape. </a:t>
            </a:r>
          </a:p>
          <a:p xmlns:a="http://schemas.openxmlformats.org/drawingml/2006/main">
            <a:r>
              <a:t/>
            </a:r>
          </a:p>
          <a:p xmlns:a="http://schemas.openxmlformats.org/drawingml/2006/main">
            <a:r>
              <a:t>Illustration sources and attribution</a:t>
            </a:r>
          </a:p>
          <a:p xmlns:a="http://schemas.openxmlformats.org/drawingml/2006/main">
            <a:r>
              <a:t>Stebler, in Ward, Grasses (1908), Fig. 71; public domain</a:t>
            </a:r>
          </a:p>
          <a:p xmlns:a="http://schemas.openxmlformats.org/drawingml/2006/main">
            <a:r>
              <a:t>https://www.gutenberg.org/files/47898/47898-h/47898-h.htm</a:t>
            </a:r>
          </a:p>
          <a:p xmlns:a="http://schemas.openxmlformats.org/drawingml/2006/main">
            <a:r>
              <a:t/>
            </a:r>
          </a:p>
          <a:p xmlns:a="http://schemas.openxmlformats.org/drawingml/2006/main">
            <a:r>
              <a:t/>
            </a:r>
          </a:p>
          <a:p xmlns:a="http://schemas.openxmlformats.org/drawingml/2006/main">
            <a:r>
              <a:t>Nobbe, in Ward, Grasses (1908), Fig. 69; public domain</a:t>
            </a:r>
          </a:p>
          <a:p xmlns:a="http://schemas.openxmlformats.org/drawingml/2006/main">
            <a:r>
              <a:t>https://www.gutenberg.org/files/47898/47898-h/47898-h.htm</a:t>
            </a:r>
          </a:p>
          <a:p xmlns:a="http://schemas.openxmlformats.org/drawingml/2006/main">
            <a:r>
              <a:t/>
            </a:r>
          </a:p>
          <a:p xmlns:a="http://schemas.openxmlformats.org/drawingml/2006/main">
            <a:r>
              <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Geniculate: Bent like a knee. Awn column: The basal, often twisted portion of an awn. Callus: A firm basal portion of a floret, spikelet, or dispersing segment. Teaching notes</a:t>
            </a:r>
          </a:p>
          <a:p xmlns:a="http://schemas.openxmlformats.org/drawingml/2006/main">
            <a:r>
              <a:t>Generated disarticulation comparison accepted after rejecting two inconsistent before/after variants. Final schematic shows two green florets per column, two ochre glumes, and correct break positions. The awn illustration shows a knee and twisted column; a firm basal callus is not separately labeled. </a:t>
            </a:r>
          </a:p>
          <a:p xmlns:a="http://schemas.openxmlformats.org/drawingml/2006/main">
            <a:r>
              <a:t/>
            </a:r>
          </a:p>
          <a:p xmlns:a="http://schemas.openxmlformats.org/drawingml/2006/main">
            <a:r>
              <a:t>Illustration sources and attribution</a:t>
            </a:r>
          </a:p>
          <a:p xmlns:a="http://schemas.openxmlformats.org/drawingml/2006/main">
            <a:r>
              <a:t>H. Marshall Ward, Grasses (1908). Public domain.</a:t>
            </a:r>
          </a:p>
          <a:p xmlns:a="http://schemas.openxmlformats.org/drawingml/2006/main">
            <a:r>
              <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Disarticulation: Natural separation at a defined joint or breaking point. Disarticulating below the glumes: The glumes fall with the rest of the spikelet. Disarticulating above the glumes: The glumes remain while structures above them separate. Disarticulating between florets: The rachilla breaks into separate floret-bearing pieces. Teaching notes</a:t>
            </a:r>
          </a:p>
          <a:p xmlns:a="http://schemas.openxmlformats.org/drawingml/2006/main">
            <a:r>
              <a:t>Generated disarticulation comparison accepted after rejecting two inconsistent before/after variants. Final schematic shows two green florets per column, two ochre glumes, and correct break positions. The awn illustration shows a knee and twisted column; a firm basal callus is not separately labeled.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Laterally compressed: Flattened from side to side. Dorsally compressed: Flattened from front to back. Indurate: Hardened. Coriaceous: Leathery. Chartaceous: Having the texture of paper. Teaching notes</a:t>
            </a:r>
          </a:p>
          <a:p xmlns:a="http://schemas.openxmlformats.org/drawingml/2006/main">
            <a:r>
              <a:t>Generated cross-section comparison has correct axes: lateral compression narrows side-to-side; dorsal compression narrows lemma-back to palea-side distance. Cross sections are schematic, not histology.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Rame: A spikelet-bearing inflorescence branch, especially in the bluestem tribe. Sessile spikelet: A spikelet attached directly, without its own stalk. Pedicellate spikelet: A spikelet borne on a pedicel. Heterogamous pair: Paired spikelets that differ in reproductive function. Homogamous pair: Paired spikelets with the same reproductive condition. Spathe: A modified leaf associated with or enclosing an inflorescence. Spatheole: A small sheathlike bract subtending or enclosing an ultimate flowering unit. Teaching notes</a:t>
            </a:r>
          </a:p>
          <a:p xmlns:a="http://schemas.openxmlformats.org/drawingml/2006/main">
            <a:r>
              <a:t>Sorghum is an Andropogoneae example, not a bluestem species. Sessile spikelets here are bisexual and pedicellate ones can be male or sterile, supporting a heterogamous arrangement. Keep full image to preserve labels and scale. </a:t>
            </a:r>
          </a:p>
          <a:p xmlns:a="http://schemas.openxmlformats.org/drawingml/2006/main">
            <a:r>
              <a:t/>
            </a:r>
          </a:p>
          <a:p xmlns:a="http://schemas.openxmlformats.org/drawingml/2006/main">
            <a:r>
              <a:t>Illustration sources and attribution</a:t>
            </a:r>
          </a:p>
          <a:p xmlns:a="http://schemas.openxmlformats.org/drawingml/2006/main">
            <a:r>
              <a:t>Stefan.Iefnaer / Earth@Home, CC BY-SA 4.0; cropped</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Stamen: A pollen-producing floral organ consisting of anther and filament. Anther: The pollen-bearing portion of a stamen. Filament: The stalk supporting an anther. Pistil: The female floral structure, including ovary, style, and stigma. Ovary: The part containing ovules and developing into the fruit. Style: The portion connecting ovary and stigma. Stigma: The pollen-receptive surface. Teaching notes</a:t>
            </a:r>
          </a:p>
          <a:p xmlns:a="http://schemas.openxmlformats.org/drawingml/2006/main">
            <a:r>
              <a:t>Generalized flower schematic is not a grass flower: its conspicuous petals/sepals provide context only. The grass photograph lacks visible lodicules and has no scale after cropping.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Staminate: Functionally male. Pistillate: Functionally female. Bisexual / perfect: Having functional stamens and pistil in the same flower. Unisexual: Functionally either male or female. Monoecious: Separate male and female flowers occur on the same plant. Dioecious: Male and female flowers occur on different plants. Explain explicitly that monoecious = separate male/female flowers on ONE plant; dioecious = on DIFFERENT plants. Do not use the Carex sex-arrangement illustration to imply dioecy. </a:t>
            </a:r>
          </a:p>
          <a:p xmlns:a="http://schemas.openxmlformats.org/drawingml/2006/main">
            <a:r>
              <a:t/>
            </a:r>
          </a:p>
          <a:p xmlns:a="http://schemas.openxmlformats.org/drawingml/2006/main">
            <a:r>
              <a:t>Illustration sources and attribution</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
            </a:r>
          </a:p>
          <a:p xmlns:a="http://schemas.openxmlformats.org/drawingml/2006/main">
            <a:r>
              <a:t>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Fertile floret: In grass keys, generally a floret capable of producing a grain. Barren / neuter: Lacking functional reproductive organs. Anthesis: The flowering period when a flower is functioning. Chasmogamous: Having flowers that open. Cleistogamous: Having flowers that remain closed and self-pollinate. Sterile: In some grass treatments, a floret that does not produce grain; it may still produce pollen. Read the treatment's usage. Teaching notes</a:t>
            </a:r>
          </a:p>
          <a:p xmlns:a="http://schemas.openxmlformats.org/drawingml/2006/main">
            <a:r>
              <a:t>A male floret can be called sterile in a grain-focused key while still producing pollen; it is not barren/neuter. This image was dissected open, so it cannot demonstrate chasmogamy. Shared scale bar omitted. </a:t>
            </a:r>
          </a:p>
          <a:p xmlns:a="http://schemas.openxmlformats.org/drawingml/2006/main">
            <a:r>
              <a:t/>
            </a:r>
          </a:p>
          <a:p xmlns:a="http://schemas.openxmlformats.org/drawingml/2006/main">
            <a:r>
              <a:t>Illustration sources and attribution</a:t>
            </a:r>
          </a:p>
          <a:p xmlns:a="http://schemas.openxmlformats.org/drawingml/2006/main">
            <a:r>
              <a:t>Stefan.Iefnaer / Earth@Home, CC BY-SA 4.0; cropped</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Achene: A dry, one-seeded fruit that remains closed at maturity; its wall is separate from the seed coat. Nutlet: A name sometimes used for a small, hard sedge fruit. Floral scale: A small bract subtending an individual sedge flower. Pistillate scale: The scale associated with a female flower. Sedge glume: Another name for a floral scale; its use differs from glume in grasses. Teaching notes</a:t>
            </a:r>
          </a:p>
          <a:p xmlns:a="http://schemas.openxmlformats.org/drawingml/2006/main">
            <a:r>
              <a:t>Separate source details show a sedge floral scale and fruit. The Carex detail demonstrates a pistillate scale. Fruit wall versus seed coat is explained in text, not cut away here. Minor adjacent illustration fragments occur at the edges of the Carex scale crop. </a:t>
            </a:r>
          </a:p>
          <a:p xmlns:a="http://schemas.openxmlformats.org/drawingml/2006/main">
            <a:r>
              <a:t/>
            </a:r>
          </a:p>
          <a:p xmlns:a="http://schemas.openxmlformats.org/drawingml/2006/main">
            <a:r>
              <a:t>Illustration sources and attribution</a:t>
            </a:r>
          </a:p>
          <a:p xmlns:a="http://schemas.openxmlformats.org/drawingml/2006/main">
            <a:r>
              <a:t>Correll &amp; Correll (1972), via Wikimedia Commons. Public-domain source per Commons.</a:t>
            </a:r>
          </a:p>
          <a:p xmlns:a="http://schemas.openxmlformats.org/drawingml/2006/main">
            <a:r>
              <a:t>https://commons.wikimedia.org/wiki/File:Eleocharis_flavescens_AWP-SW.png</a:t>
            </a:r>
          </a:p>
          <a:p xmlns:a="http://schemas.openxmlformats.org/drawingml/2006/main">
            <a:r>
              <a:t/>
            </a:r>
          </a:p>
          <a:p xmlns:a="http://schemas.openxmlformats.org/drawingml/2006/main">
            <a:r>
              <a:t/>
            </a:r>
          </a:p>
          <a:p xmlns:a="http://schemas.openxmlformats.org/drawingml/2006/main">
            <a:r>
              <a:t>Correll &amp; Correll (1972), via Wikimedia Commons. Public-domain source per Commons.</a:t>
            </a:r>
          </a:p>
          <a:p xmlns:a="http://schemas.openxmlformats.org/drawingml/2006/main">
            <a:r>
              <a:t>https://commons.wikimedia.org/wiki/File:Eleocharis_flavescens_AWP-SW.png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Perigynium: The envelope surrounding the female flower and achene in Carex. Plural: perigynia. Utricle: Often another name for a closed perigynium in sedge descriptions. Perigynium body: The main expanded portion below its beak. Beak / rostrum: A narrowed, projecting tip. Rostrate: Beaked. Bidentate: Having two teeth, often at a perigynium's beak opening. Teaching notes</a:t>
            </a:r>
          </a:p>
          <a:p xmlns:a="http://schemas.openxmlformats.org/drawingml/2006/main">
            <a:r>
              <a:t>Carex stipata. Intact perigynium and extracted achene are distinct views, not an actual cutaway. The two narrow projections at the perigynium tip illustrate bidentate. Retain clear labels for body versus beak. </a:t>
            </a:r>
          </a:p>
          <a:p xmlns:a="http://schemas.openxmlformats.org/drawingml/2006/main">
            <a:r>
              <a:t/>
            </a:r>
          </a:p>
          <a:p xmlns:a="http://schemas.openxmlformats.org/drawingml/2006/main">
            <a:r>
              <a:t>Illustration sources and attribution</a:t>
            </a:r>
          </a:p>
          <a:p xmlns:a="http://schemas.openxmlformats.org/drawingml/2006/main">
            <a:r>
              <a:t>Correll &amp; Correll (1972), via Wikimedia Commons. Public-domain source per Commons.</a:t>
            </a:r>
          </a:p>
          <a:p xmlns:a="http://schemas.openxmlformats.org/drawingml/2006/main">
            <a:r>
              <a:t>https://commons.wikimedia.org/wiki/File:Carex_stipata_AWP-SW-260.png</a:t>
            </a:r>
          </a:p>
          <a:p xmlns:a="http://schemas.openxmlformats.org/drawingml/2006/main">
            <a:r>
              <a:t/>
            </a:r>
          </a:p>
          <a:p xmlns:a="http://schemas.openxmlformats.org/drawingml/2006/main">
            <a:r>
              <a:t/>
            </a:r>
          </a:p>
          <a:p xmlns:a="http://schemas.openxmlformats.org/drawingml/2006/main">
            <a:r>
              <a:t>Correll &amp; Correll (1972), via Wikimedia Commons. Public-domain source per Commons.</a:t>
            </a:r>
          </a:p>
          <a:p xmlns:a="http://schemas.openxmlformats.org/drawingml/2006/main">
            <a:r>
              <a:t>https://commons.wikimedia.org/wiki/File:Carex_stipata_AWP-SW-260.png</a:t>
            </a:r>
          </a:p>
          <a:p xmlns:a="http://schemas.openxmlformats.org/drawingml/2006/main">
            <a:r>
              <a:t/>
            </a:r>
          </a:p>
          <a:p xmlns:a="http://schemas.openxmlformats.org/drawingml/2006/main">
            <a:r>
              <a:t/>
            </a:r>
          </a:p>
          <a:p xmlns:a="http://schemas.openxmlformats.org/drawingml/2006/main">
            <a:r>
              <a:t>Correll &amp; Correll (1972), via Wikimedia Commons. Public-domain source per Commons.</a:t>
            </a:r>
          </a:p>
          <a:p xmlns:a="http://schemas.openxmlformats.org/drawingml/2006/main">
            <a:r>
              <a:t>https://commons.wikimedia.org/wiki/File:Carex_stipata_AWP-SW-260.png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Winged: Having a thin, expanded margin. Inflated: Expanded or bladderlike; a perigynium may fit loosely around its achene. Teaching notes</a:t>
            </a:r>
          </a:p>
          <a:p xmlns:a="http://schemas.openxmlformats.org/drawingml/2006/main">
            <a:r>
              <a:t>The Carex example bears two stigma branches. The schematic shape pair shows two convex faces versus one flat and one convex face. Diagrammed textures are illustrative. </a:t>
            </a:r>
          </a:p>
          <a:p xmlns:a="http://schemas.openxmlformats.org/drawingml/2006/main">
            <a:r>
              <a:t/>
            </a:r>
          </a:p>
          <a:p xmlns:a="http://schemas.openxmlformats.org/drawingml/2006/main">
            <a:r>
              <a:t>Illustration sources and attribution</a:t>
            </a:r>
          </a:p>
          <a:p xmlns:a="http://schemas.openxmlformats.org/drawingml/2006/main">
            <a:r>
              <a:t>AI-generated schematic.</a:t>
            </a:r>
          </a:p>
          <a:p xmlns:a="http://schemas.openxmlformats.org/drawingml/2006/main">
            <a:r>
              <a:t>https://efloras.org/florataxon.aspx?flora_id=1&amp;taxon_id=105644</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Lenticular: Lens-shaped, with two convex faces. Planoconvex: Flat on one face and convex on the other. Stigma branches: The divisions of the pollen-receptive portion; their number is often diagnostic. Teaching notes</a:t>
            </a:r>
          </a:p>
          <a:p xmlns:a="http://schemas.openxmlformats.org/drawingml/2006/main">
            <a:r>
              <a:t>The Carex example bears two stigma branches. The schematic shape pair shows two convex faces versus one flat and one convex face. Diagrammed textures are illustrative. </a:t>
            </a:r>
          </a:p>
          <a:p xmlns:a="http://schemas.openxmlformats.org/drawingml/2006/main">
            <a:r>
              <a:t/>
            </a:r>
          </a:p>
          <a:p xmlns:a="http://schemas.openxmlformats.org/drawingml/2006/main">
            <a:r>
              <a:t>Illustration sources and attribution</a:t>
            </a:r>
          </a:p>
          <a:p xmlns:a="http://schemas.openxmlformats.org/drawingml/2006/main">
            <a:r>
              <a:t>AI-generated schematic, conceptual fruit shapes.</a:t>
            </a:r>
          </a:p>
          <a:p xmlns:a="http://schemas.openxmlformats.org/drawingml/2006/main">
            <a:r>
              <a:t>https://sweetgum.nybg.org/science/glossary/</a:t>
            </a:r>
          </a:p>
          <a:p xmlns:a="http://schemas.openxmlformats.org/drawingml/2006/main">
            <a:r>
              <a:t/>
            </a:r>
          </a:p>
          <a:p xmlns:a="http://schemas.openxmlformats.org/drawingml/2006/main">
            <a:r>
              <a:t/>
            </a:r>
          </a:p>
          <a:p xmlns:a="http://schemas.openxmlformats.org/drawingml/2006/main">
            <a:r>
              <a:t>Correll &amp; Correll (1972), via Wikimedia Commons. Public-domain source per Commons.</a:t>
            </a:r>
          </a:p>
          <a:p xmlns:a="http://schemas.openxmlformats.org/drawingml/2006/main">
            <a:r>
              <a:t>https://commons.wikimedia.org/wiki/File:Carex_stipata_AWP-SW-260.png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Androgynous: In Carex, a spike with male flowers toward the tip and female flowers below. Gynecandrous: A spike with female flowers toward the tip and male flowers below. Teaching notes</a:t>
            </a:r>
          </a:p>
          <a:p xmlns:a="http://schemas.openxmlformats.org/drawingml/2006/main">
            <a:r>
              <a:t>The page combines a Carex sex-order schematic with explicitly identified Scleria examples of sheath and branch structures. Avoid presenting all three as Carex. </a:t>
            </a:r>
          </a:p>
          <a:p xmlns:a="http://schemas.openxmlformats.org/drawingml/2006/main">
            <a:r>
              <a:t/>
            </a:r>
          </a:p>
          <a:p xmlns:a="http://schemas.openxmlformats.org/drawingml/2006/main">
            <a:r>
              <a:t>Illustration sources and attribution</a:t>
            </a:r>
          </a:p>
          <a:p xmlns:a="http://schemas.openxmlformats.org/drawingml/2006/main">
            <a:r>
              <a:t>AI-generated schematic, reviewed for flower order.</a:t>
            </a:r>
          </a:p>
          <a:p xmlns:a="http://schemas.openxmlformats.org/drawingml/2006/main">
            <a:r>
              <a:t>https://herbarium.ncsu.edu/rare/carex.htm</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Prophyll: The first leaflike structure of a lateral shoot. Cladoprophyll: A prophyll surrounding the base of an inflorescence branch. Contraligule: A projection at the sheath rim opposite the leaf blade. Teaching notes</a:t>
            </a:r>
          </a:p>
          <a:p xmlns:a="http://schemas.openxmlformats.org/drawingml/2006/main">
            <a:r>
              <a:t>The page combines a Carex sex-order schematic with explicitly identified Scleria examples of sheath and branch structures. Avoid presenting all three as Carex. </a:t>
            </a:r>
          </a:p>
          <a:p xmlns:a="http://schemas.openxmlformats.org/drawingml/2006/main">
            <a:r>
              <a:t/>
            </a:r>
          </a:p>
          <a:p xmlns:a="http://schemas.openxmlformats.org/drawingml/2006/main">
            <a:r>
              <a:t>Illustration sources and attribution</a:t>
            </a:r>
          </a:p>
          <a:p xmlns:a="http://schemas.openxmlformats.org/drawingml/2006/main">
            <a:r>
              <a:t>Antônio E. da S. Rocha, Schneider et al. (2026), Fig. 2. CC BY 4.0.</a:t>
            </a:r>
          </a:p>
          <a:p xmlns:a="http://schemas.openxmlformats.org/drawingml/2006/main">
            <a:r>
              <a:t>https://doi.org/10.1590/1809-4392202502541</a:t>
            </a:r>
          </a:p>
          <a:p xmlns:a="http://schemas.openxmlformats.org/drawingml/2006/main">
            <a:r>
              <a:t>Amazonian Scleria occulta used as a structural example, not a southeastern species.</a:t>
            </a:r>
          </a:p>
          <a:p xmlns:a="http://schemas.openxmlformats.org/drawingml/2006/main">
            <a:r>
              <a:t/>
            </a:r>
          </a:p>
          <a:p xmlns:a="http://schemas.openxmlformats.org/drawingml/2006/main">
            <a:r>
              <a:t>Antônio E. da S. Rocha, Schneider et al. (2026), Fig. 2. CC BY 4.0.</a:t>
            </a:r>
          </a:p>
          <a:p xmlns:a="http://schemas.openxmlformats.org/drawingml/2006/main">
            <a:r>
              <a:t>https://doi.org/10.1590/1809-4392202502541</a:t>
            </a:r>
          </a:p>
          <a:p xmlns:a="http://schemas.openxmlformats.org/drawingml/2006/main">
            <a:r>
              <a:t>Amazonian Scleria occulta. BP = branch prophyll, BB = branch bract, R = rachis. This is a general branch-prophyll example; the main sex-order schematic depicts Carex.</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Perianth bristles: Slender floral structures surrounding the fruit base in some sedges. Tubercle: In spikerushes and beaksedges, the enlarged style base remaining atop the achene. Stylopodium: An enlarged style base. Hypogynium: In Scleria, a hardened structure at the achene base, sometimes lobed. Cupula: In Scleria, a supporting cup beneath the hypogynium that remains after fruit separation. Teaching notes</a:t>
            </a:r>
          </a:p>
          <a:p xmlns:a="http://schemas.openxmlformats.org/drawingml/2006/main">
            <a:r>
              <a:t>The tubercle is the enlarged persistent style base atop the Eleocharis achene. Scleria hypogynium is basal. </a:t>
            </a:r>
          </a:p>
          <a:p xmlns:a="http://schemas.openxmlformats.org/drawingml/2006/main">
            <a:r>
              <a:t/>
            </a:r>
          </a:p>
          <a:p xmlns:a="http://schemas.openxmlformats.org/drawingml/2006/main">
            <a:r>
              <a:t>Illustration sources and attribution</a:t>
            </a:r>
          </a:p>
          <a:p xmlns:a="http://schemas.openxmlformats.org/drawingml/2006/main">
            <a:r>
              <a:t>Correll &amp; Correll (1972), via Wikimedia Commons. Public-domain source per Commons.</a:t>
            </a:r>
          </a:p>
          <a:p xmlns:a="http://schemas.openxmlformats.org/drawingml/2006/main">
            <a:r>
              <a:t>https://commons.wikimedia.org/wiki/File:Eleocharis_tuberculosa_AWP-SW.png</a:t>
            </a:r>
          </a:p>
          <a:p xmlns:a="http://schemas.openxmlformats.org/drawingml/2006/main">
            <a:r>
              <a:t/>
            </a:r>
          </a:p>
          <a:p xmlns:a="http://schemas.openxmlformats.org/drawingml/2006/main">
            <a:r>
              <a:t/>
            </a:r>
          </a:p>
          <a:p xmlns:a="http://schemas.openxmlformats.org/drawingml/2006/main">
            <a:r>
              <a:t>Layla J. C. Schneider, Schneider et al. (2026), Fig. 3D. CC BY 4.0.</a:t>
            </a:r>
          </a:p>
          <a:p xmlns:a="http://schemas.openxmlformats.org/drawingml/2006/main">
            <a:r>
              <a:t>https://doi.org/10.1590/1809-4392202502541</a:t>
            </a:r>
          </a:p>
          <a:p xmlns:a="http://schemas.openxmlformats.org/drawingml/2006/main">
            <a:r>
              <a:t>Basal view of Amazonian Scleria occulta. Scale bar retained. The cupula is not separately visible here.</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Perianth: The floral envelope surrounding the reproductive organs. Tepal: A perianth segment when sepals and petals are not clearly differentiated. Outer / inner tepals: The two successive sets of tepals; rush flowers usually have three in each. Bracteole: A small bract closely associated with an individual flower. Capsule: A dry fruit that opens to release seeds. Teaching notes</a:t>
            </a:r>
          </a:p>
          <a:p xmlns:a="http://schemas.openxmlformats.org/drawingml/2006/main">
            <a:r>
              <a:t>Old plate contains both Juncus effusus and historical J. hostii. Visible footer labels A=effusus and B=hostii, opposite Commons metadata. Use generic rush captions. Six tepals = two whorls of three; bracteole is not separately emphasized in this image set. </a:t>
            </a:r>
          </a:p>
          <a:p xmlns:a="http://schemas.openxmlformats.org/drawingml/2006/main">
            <a:r>
              <a:t/>
            </a:r>
          </a:p>
          <a:p xmlns:a="http://schemas.openxmlformats.org/drawingml/2006/main">
            <a:r>
              <a:t>Illustration sources and attribution</a:t>
            </a:r>
          </a:p>
          <a:p xmlns:a="http://schemas.openxmlformats.org/drawingml/2006/main">
            <a:r>
              <a:t>Otto Wilhelm Thomé (1885), Flora von Deutschland. Public domain, via Wikimedia Commons.</a:t>
            </a:r>
          </a:p>
          <a:p xmlns:a="http://schemas.openxmlformats.org/drawingml/2006/main">
            <a:r>
              <a:t>https://commons.wikimedia.org/wiki/File:Juncus_spp_107.jpg</a:t>
            </a:r>
          </a:p>
          <a:p xmlns:a="http://schemas.openxmlformats.org/drawingml/2006/main">
            <a:r>
              <a:t/>
            </a:r>
          </a:p>
          <a:p xmlns:a="http://schemas.openxmlformats.org/drawingml/2006/main">
            <a:r>
              <a:t/>
            </a:r>
          </a:p>
          <a:p xmlns:a="http://schemas.openxmlformats.org/drawingml/2006/main">
            <a:r>
              <a:t>Otto Wilhelm Thomé (1885), Flora von Deutschland. Public domain, via Wikimedia Commons.</a:t>
            </a:r>
          </a:p>
          <a:p xmlns:a="http://schemas.openxmlformats.org/drawingml/2006/main">
            <a:r>
              <a:t>https://commons.wikimedia.org/wiki/File:Juncus_spp_107.jpg</a:t>
            </a:r>
          </a:p>
          <a:p xmlns:a="http://schemas.openxmlformats.org/drawingml/2006/main">
            <a:r>
              <a:t>Lower crop stops before adjacent inflorescence. Two tiny bracts occur below each flower, but this crop does not isolate bracteoles for beginners.</a:t>
            </a:r>
          </a:p>
          <a:p xmlns:a="http://schemas.openxmlformats.org/drawingml/2006/main">
            <a:r>
              <a:t/>
            </a:r>
          </a:p>
          <a:p xmlns:a="http://schemas.openxmlformats.org/drawingml/2006/main">
            <a:r>
              <a:t>Otto Wilhelm Thomé (1885), Flora von Deutschland. Public domain, via Wikimedia Commons.</a:t>
            </a:r>
          </a:p>
          <a:p xmlns:a="http://schemas.openxmlformats.org/drawingml/2006/main">
            <a:r>
              <a:t>https://commons.wikimedia.org/wiki/File:Juncus_spp_107.jpg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Dehiscent: Opening naturally at maturity. Indehiscent: Remaining closed at maturity. Valve: One of the sections into which a capsule opens. Teaching notes</a:t>
            </a:r>
          </a:p>
          <a:p xmlns:a="http://schemas.openxmlformats.org/drawingml/2006/main">
            <a:r>
              <a:t>The source capsule exposes its valves. The generated cross sections should distinguish spaces (locules) from walls (septa). For an indehiscent comparison, optionally repeat the prior achene crop explicitly for review. </a:t>
            </a:r>
          </a:p>
          <a:p xmlns:a="http://schemas.openxmlformats.org/drawingml/2006/main">
            <a:r>
              <a:t/>
            </a:r>
          </a:p>
          <a:p xmlns:a="http://schemas.openxmlformats.org/drawingml/2006/main">
            <a:r>
              <a:t>Illustration sources and attribution</a:t>
            </a:r>
          </a:p>
          <a:p xmlns:a="http://schemas.openxmlformats.org/drawingml/2006/main">
            <a:r>
              <a:t>Otto Wilhelm Thomé (1885), Flora von Deutschland. Public domain, via Wikimedia Commons.</a:t>
            </a:r>
          </a:p>
          <a:p xmlns:a="http://schemas.openxmlformats.org/drawingml/2006/main">
            <a:r>
              <a:t>https://commons.wikimedia.org/wiki/File:Juncus_spp_107.jpg</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Locule: An internal chamber of an ovary or fruit. Unilocular / trilocular: One-chambered / three-chambered. Septum: An internal partition. Plural: septa. Septate: Divided by internal partitions. Teaching notes</a:t>
            </a:r>
          </a:p>
          <a:p xmlns:a="http://schemas.openxmlformats.org/drawingml/2006/main">
            <a:r>
              <a:t>The source capsule exposes its valves. The generated cross sections should distinguish spaces (locules) from walls (septa). For an indehiscent comparison, optionally repeat the prior achene crop explicitly for review.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Nodulose-septate: Having transverse internal partitions that produce a jointed or slightly knobby appearance. Tailed seed: A seed with an elongated appendage at one or both ends. Teaching notes</a:t>
            </a:r>
          </a:p>
          <a:p xmlns:a="http://schemas.openxmlformats.org/drawingml/2006/main">
            <a:r>
              <a:t>The erect green projection beyond the cluster is an involucral bract. Brown basal scalelike leaves illustrate cataphylls. The illustrations of the leaf interior and tailed seed are generalized, not necessarily Juncus effusus.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Cataphyll: A reduced, scalelike leaf, often chiefly a basal sheath. Pseudolateral inflorescence: An apparently side-borne cluster whose upright bract resembles a continuation of the stem. Anthela: A cymose inflorescence whose lateral branches overtop the shorter central axis. Teaching notes</a:t>
            </a:r>
          </a:p>
          <a:p xmlns:a="http://schemas.openxmlformats.org/drawingml/2006/main">
            <a:r>
              <a:t>The erect green projection beyond the cluster is an involucral bract. Brown basal scalelike leaves illustrate cataphylls. The illustrations of the leaf interior and tailed seed are generalized, not necessarily Juncus effusus. </a:t>
            </a:r>
          </a:p>
          <a:p xmlns:a="http://schemas.openxmlformats.org/drawingml/2006/main">
            <a:r>
              <a:t/>
            </a:r>
          </a:p>
          <a:p xmlns:a="http://schemas.openxmlformats.org/drawingml/2006/main">
            <a:r>
              <a:t>Illustration sources and attribution</a:t>
            </a:r>
          </a:p>
          <a:p xmlns:a="http://schemas.openxmlformats.org/drawingml/2006/main">
            <a:r>
              <a:t>Nikolaus Thomas Host (1801–1809), Icones et descriptiones Graminum austriacorum. Public domain, via BHL/Wikimedia Commons.</a:t>
            </a:r>
          </a:p>
          <a:p xmlns:a="http://schemas.openxmlformats.org/drawingml/2006/main">
            <a:r>
              <a:t>https://commons.wikimedia.org/wiki/File:Juncus_effusus_illustration_(01).jpg</a:t>
            </a:r>
          </a:p>
          <a:p xmlns:a="http://schemas.openxmlformats.org/drawingml/2006/main">
            <a:r>
              <a:t/>
            </a:r>
          </a:p>
          <a:p xmlns:a="http://schemas.openxmlformats.org/drawingml/2006/main">
            <a:r>
              <a:t/>
            </a:r>
          </a:p>
          <a:p xmlns:a="http://schemas.openxmlformats.org/drawingml/2006/main">
            <a:r>
              <a:t>Nikolaus Thomas Host (1801–1809), Icones et descriptiones Graminum austriacorum. Public domain, via BHL/Wikimedia Commons.</a:t>
            </a:r>
          </a:p>
          <a:p xmlns:a="http://schemas.openxmlformats.org/drawingml/2006/main">
            <a:r>
              <a:t>https://commons.wikimedia.org/wiki/File:Juncus_effusus_illustration_(01).jpg</a:t>
            </a:r>
          </a:p>
          <a:p xmlns:a="http://schemas.openxmlformats.org/drawingml/2006/main">
            <a:r>
              <a:t/>
            </a:r>
          </a:p>
          <a:p xmlns:a="http://schemas.openxmlformats.org/drawingml/2006/main">
            <a:r>
              <a:t/>
            </a:r>
          </a:p>
          <a:p xmlns:a="http://schemas.openxmlformats.org/drawingml/2006/main">
            <a:r>
              <a:t>Nikolaus Thomas Host (1801–1809), Icones et descriptiones Graminum austriacorum. Public domain, via BHL/Wikimedia Commons.</a:t>
            </a:r>
          </a:p>
          <a:p xmlns:a="http://schemas.openxmlformats.org/drawingml/2006/main">
            <a:r>
              <a:t>https://commons.wikimedia.org/wiki/File:Juncus_articulatus_illustration_(01).jpg</a:t>
            </a:r>
          </a:p>
          <a:p xmlns:a="http://schemas.openxmlformats.org/drawingml/2006/main">
            <a:r>
              <a:t>Historical plate labeled Juncus adscendens and indexed by Commons as J. articulatus. The cluster shows unequal branch lengths. If teaching the exact anthela architecture, a simplified schematic with main and lateral axes distinguished would be clearer.</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Linear: Long and narrow, with approximately parallel sides. Filiform: Threadlike. Capillary: Extremely slender, like a fine hair. Setaceous: Bristle-shaped. Ensiform: Sword-shaped. Subulate: Awl-shaped: narrow and tapering to a fine point. Teaching notes</a:t>
            </a:r>
          </a:p>
          <a:p xmlns:a="http://schemas.openxmlformats.org/drawingml/2006/main">
            <a:r>
              <a:t>Schematic comparative forms; actual descriptive shape categories overlap.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Lanceolate: Lance-shaped, widest below the middle and tapering toward the tip. Oblanceolate: Widest above the middle and narrowing toward the base. Ovate: Egg-shaped in outline, wider toward the base. Obovate: Egg-shaped in outline, wider toward the tip. Elliptic: Oval, widest near the middle. Oblong: Longer than wide, with roughly parallel sides. Orbicular: Approximately circular in outline. Teaching notes</a:t>
            </a:r>
          </a:p>
          <a:p xmlns:a="http://schemas.openxmlformats.org/drawingml/2006/main">
            <a:r>
              <a:t>Oval is also labeled in the source; the requested term elliptic has its own labeled example.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Ovoid: Three-dimensionally egg-shaped, wider toward the base. Obovoid: Three-dimensionally egg-shaped, wider toward the tip. Fusiform: Spindle-shaped, narrowing toward both ends. Gibbous: Unequally swollen on one side. Teaching notes</a:t>
            </a:r>
          </a:p>
          <a:p xmlns:a="http://schemas.openxmlformats.org/drawingml/2006/main">
            <a:r>
              <a:t/>
            </a:r>
          </a:p>
          <a:p xmlns:a="http://schemas.openxmlformats.org/drawingml/2006/main">
            <a:r>
              <a:t>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Mucronate: Ending abruptly in a short, sharp point. Apiculate: Ending in a small, distinct point. Cuspidate: Ending in a relatively long, stiff, sharp point. Teaching notes</a:t>
            </a:r>
          </a:p>
          <a:p xmlns:a="http://schemas.openxmlformats.org/drawingml/2006/main">
            <a:r>
              <a:t/>
            </a:r>
          </a:p>
          <a:p xmlns:a="http://schemas.openxmlformats.org/drawingml/2006/main">
            <a:r>
              <a:t>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Acute: Ending in a sharp angle. Acuminate: Tapering gradually into an elongated point. Obtuse: Blunt or broadly rounded at the tip. Attenuate: Gradually narrowing into a slender portion. Truncate: Ending abruptly, as though cut across. Emarginate: Having a notch at the tip. Teaching notes</a:t>
            </a:r>
          </a:p>
          <a:p xmlns:a="http://schemas.openxmlformats.org/drawingml/2006/main">
            <a:r>
              <a:t>The atlas crop also includes retuse. It should not be relabeled as one of the requested terms.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Glabrous: Without hairs. Glabrescent: Becoming hairless with age. Pubescent: Hairy; sometimes used more narrowly for short, soft hairs. Puberulent: Minutely hairy. Pilose: Bearing relatively long, soft hairs. Villous: Bearing long, soft, shaggy hairs. Teaching notes</a:t>
            </a:r>
          </a:p>
          <a:p xmlns:a="http://schemas.openxmlformats.org/drawingml/2006/main">
            <a:r>
              <a:t>Generated hair states supplement sourced pilose and villous examples. Young-to-older sequence explicitly shows loss of hairs.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Hirsute: Bearing coarse, relatively stiff hairs. Hispid: Bearing stiff, bristly hairs. Teaching notes</a:t>
            </a:r>
          </a:p>
          <a:p xmlns:a="http://schemas.openxmlformats.org/drawingml/2006/main">
            <a:r>
              <a:t>The historical plate includes intermediate categories. These are descriptive types without fixed numerical boundaries.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Strigose: Bearing stiff hairs lying close to the surface. Sericeous: Silky, with fine, usually appressed hairs. Teaching notes</a:t>
            </a:r>
          </a:p>
          <a:p xmlns:a="http://schemas.openxmlformats.org/drawingml/2006/main">
            <a:r>
              <a:t>The historical plate includes intermediate categories. These are descriptive types without fixed numerical boundaries.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Tomentose: Densely covered with matted hairs. Lanate: Woolly. Teaching notes</a:t>
            </a:r>
          </a:p>
          <a:p xmlns:a="http://schemas.openxmlformats.org/drawingml/2006/main">
            <a:r>
              <a:t>The historical plate includes intermediate categories. These are descriptive types without fixed numerical boundaries.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Ciliate: Having hairs along an edge. Ciliolate: Having very small hairs along an edge. Setose: Bearing bristles. Plumose: Feathery. Scabrous / scabrid: Rough from small projections or stiff hairs. Scaberulous: Minutely rough. Teaching notes</a:t>
            </a:r>
          </a:p>
          <a:p xmlns:a="http://schemas.openxmlformats.org/drawingml/2006/main">
            <a:r>
              <a:t>Schematic relative differences; roughness and hair descriptions can overlap in practice.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Antrorse: Directed toward the tip. Retrorse: Directed toward the base. Barbellate: Bearing tiny barbs. Teaching notes</a:t>
            </a:r>
          </a:p>
          <a:p xmlns:a="http://schemas.openxmlformats.org/drawingml/2006/main">
            <a:r>
              <a:t>Barbellate means bearing small barbs; no base-to-tip orientation is claimed for the source crop.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Glaucous: Having a waxy bloom, often bluish or whitish. Papillose: Covered with tiny nipplelike projections. Verrucose: Warty. Tuberculate: Covered with small bumps. Teaching notes</a:t>
            </a:r>
          </a:p>
          <a:p xmlns:a="http://schemas.openxmlformats.org/drawingml/2006/main">
            <a:r>
              <a:t>Barbellate means bearing small barbs; no base-to-tip orientation is claimed for the source crop.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Rugose: Wrinkled. Rugulose: Finely wrinkled. Reticulate: Marked with a netlike pattern. Cancellate: Having a lattice-like pattern. Alveolate: Having small honeycomb-like depressions. Striate: Marked with fine, usually parallel lines. Punctate: Marked with tiny dots, pits, or translucent spots. Teaching notes</a:t>
            </a:r>
          </a:p>
          <a:p xmlns:a="http://schemas.openxmlformats.org/drawingml/2006/main">
            <a:r>
              <a:t/>
            </a:r>
          </a:p>
          <a:p xmlns:a="http://schemas.openxmlformats.org/drawingml/2006/main">
            <a:r>
              <a:t>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AI-generated schematic for this study deck; not a specimen or species-identification image.</a:t>
            </a:r>
          </a:p>
          <a:p xmlns:a="http://schemas.openxmlformats.org/drawingml/2006/main">
            <a:r>
              <a:t>OpenAI ImageGen; generated for this deck</a:t>
            </a:r>
          </a:p>
          <a:p xmlns:a="http://schemas.openxmlformats.org/drawingml/2006/main">
            <a:r>
              <a:t/>
            </a:r>
          </a:p>
          <a:p xmlns:a="http://schemas.openxmlformats.org/drawingml/2006/main">
            <a:r>
              <a:t/>
            </a:r>
          </a:p>
          <a:p xmlns:a="http://schemas.openxmlformats.org/drawingml/2006/main">
            <a:r>
              <a:t>AI-generated schematic for this study deck; not a specimen or species-identification image.</a:t>
            </a:r>
          </a:p>
          <a:p xmlns:a="http://schemas.openxmlformats.org/drawingml/2006/main">
            <a:r>
              <a:t>OpenAI ImageGen; generated for this deck</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Hyaline: Thin and translucent or nearly transparent. Membranous: Thin and flexible, like a membrane. Scarious: Thin, dry, and papery, commonly pale or translucent. Teaching notes</a:t>
            </a:r>
          </a:p>
          <a:p xmlns:a="http://schemas.openxmlformats.org/drawingml/2006/main">
            <a:r>
              <a:t>The source margin is labeled serrate, not serrulate. Treat it as a comparison explaining the fine-toothed form, not an exact serrulate example.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Stefan.Iefnaer; modified by Paleontological Research Institution; CC BY-SA 4.0. Cropped.</a:t>
            </a:r>
          </a:p>
          <a:p xmlns:a="http://schemas.openxmlformats.org/drawingml/2006/main">
            <a:r>
              <a:t>https://evolution.earthathome.org/grasses/morphology/</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Entire: Having an unbroken, untoothed margin. Serrulate: Finely saw-toothed. Lacerate: Irregularly cut or torn-looking. Teaching notes</a:t>
            </a:r>
          </a:p>
          <a:p xmlns:a="http://schemas.openxmlformats.org/drawingml/2006/main">
            <a:r>
              <a:t>The source margin is labeled serrate, not serrulate. Treat it as a comparison explaining the fine-toothed form, not an exact serrulate example.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Illustrated Flora of North Central Texas, illustrated glossary; adapted from Mason (1957), ©1957 University of California Press. Cropped for study.</a:t>
            </a:r>
          </a:p>
          <a:p xmlns:a="http://schemas.openxmlformats.org/drawingml/2006/main">
            <a:r>
              <a:t>https://fwbg.org/wp-content/uploads/2025/04/FNCT_1353-1456-Appendices-Glossary.pdf</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Nerve: A vein; three-nerved means having three veins. Enervate / nerveless: Without evident veins. Persistent: Remaining attached. Caducous: Falling off early. Deciduous: Falling off at some stage. Accrescent: Enlarging after flowering. Teaching notes</a:t>
            </a:r>
          </a:p>
          <a:p xmlns:a="http://schemas.openxmlformats.org/drawingml/2006/main">
            <a:r>
              <a:t>Static source illustrations do not demonstrate persistence, abscission timing, or post-flowering enlargement. Do not infer veinlessness from unlabeled drawings. The illustration focuses on the pictured examples. Related terms in the text may require examination of a different specimen. </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Subequal: Almost equal. Equalling: Reaching the same length as another structure. Exceeding: Extending beyond or being longer than another structure. ±: More or less; approximately. ca.: Approximately. sub-: Usually somewhat, nearly, or slightly, as in subequal or subterete. Teaching notes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(2–)4–6(–8): Usually 4–6, with occasional extremes of 2 and 8. s.l. / sensu lato: In the broad sense of a taxon's definition. s.s. / sensu stricto: In the narrow sense. Couplet: The pair of contrasting choices in a dichotomous key. Lead: One of those choices. Teaching notes</a:t>
            </a:r>
          </a:p>
          <a:p xmlns:a="http://schemas.openxmlformats.org/drawingml/2006/main">
            <a:r>
              <a:t/>
            </a:r>
          </a:p>
          <a:p xmlns:a="http://schemas.openxmlformats.org/drawingml/2006/main">
            <a:r>
              <a:t/>
            </a:r>
          </a:p>
          <a:p xmlns:a="http://schemas.openxmlformats.org/drawingml/2006/main">
            <a:r>
              <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Locate the two basal glumes. Find the axis joining the florets. Name the outer bract of each floret.</a:t>
            </a:r>
          </a:p>
          <a:p xmlns:a="http://schemas.openxmlformats.org/drawingml/2006/main">
            <a:r>
              <a:t/>
            </a:r>
          </a:p>
          <a:p xmlns:a="http://schemas.openxmlformats.org/drawingml/2006/main">
            <a:r>
              <a:t>Illustration sources and attribution</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Unlabeled reverse view; shared scale bar omitted. Useful quiz panel beside the labeled view.</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basal pair are glumes. The internal axis is the rachilla. Each outer floret bract is a lemma.</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Name the outer envelope. Name the fruit inside it. What makes the envelope inflated?</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envelope is the perigynium. The enclosed fruit is an achene. The envelope has space around the smaller achene.</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How does this young blade fold? Which surface lies inside the V? How would a convolute blade differ?</a:t>
            </a:r>
          </a:p>
          <a:p xmlns:a="http://schemas.openxmlformats.org/drawingml/2006/main">
            <a:r>
              <a:t/>
            </a:r>
          </a:p>
          <a:p xmlns:a="http://schemas.openxmlformats.org/drawingml/2006/main">
            <a:r>
              <a:t>Illustration sources and attribution</a:t>
            </a:r>
          </a:p>
          <a:p xmlns:a="http://schemas.openxmlformats.org/drawingml/2006/main">
            <a:r>
              <a:t>Generated educational schematic. Shape and proportions are illustrative.</a:t>
            </a:r>
          </a:p>
          <a:p xmlns:a="http://schemas.openxmlformats.org/drawingml/2006/main">
            <a:r>
              <a:t>Definitions from the preceding glossary, checked against the cited botanical references.</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blade is conduplicate. Its adaxial surface lies inside the fold. A convolute blade rolls with overlapping margins.</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Alphabetical index to the lesson slides. Synonyms grouped in the glossary appear together.</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Weakley and the Southeastern Flora Team</a:t>
            </a:r>
          </a:p>
          <a:p xmlns:a="http://schemas.openxmlformats.org/drawingml/2006/main">
            <a:r>
              <a:t>Flora of the Southeastern United States. https://ncbg.unc.edu/research/unc-herbarium/floras/</a:t>
            </a:r>
          </a:p>
          <a:p xmlns:a="http://schemas.openxmlformats.org/drawingml/2006/main">
            <a:r>
              <a:t/>
            </a:r>
          </a:p>
          <a:p xmlns:a="http://schemas.openxmlformats.org/drawingml/2006/main">
            <a:r>
              <a:t>Grass structure</a:t>
            </a:r>
          </a:p>
          <a:p xmlns:a="http://schemas.openxmlformats.org/drawingml/2006/main">
            <a:r>
              <a:t>Paleontological Research Institution, Earth@Home. https://evolution.earthathome.org/grasses/morphology/</a:t>
            </a:r>
          </a:p>
          <a:p xmlns:a="http://schemas.openxmlformats.org/drawingml/2006/main">
            <a:r>
              <a:t/>
            </a:r>
          </a:p>
          <a:p xmlns:a="http://schemas.openxmlformats.org/drawingml/2006/main">
            <a:r>
              <a:t>Specialized grass vocabulary</a:t>
            </a:r>
          </a:p>
          <a:p xmlns:a="http://schemas.openxmlformats.org/drawingml/2006/main">
            <a:r>
              <a:t>Flora of China, Poaceae treatment and glossary. https://www.iplant.cn/foc/pdf/Poaceae.pdf</a:t>
            </a:r>
          </a:p>
          <a:p xmlns:a="http://schemas.openxmlformats.org/drawingml/2006/main">
            <a:r>
              <a:t/>
            </a:r>
          </a:p>
          <a:p xmlns:a="http://schemas.openxmlformats.org/drawingml/2006/main">
            <a:r>
              <a:t>Sedges and rushes</a:t>
            </a:r>
          </a:p>
          <a:p xmlns:a="http://schemas.openxmlformats.org/drawingml/2006/main">
            <a:r>
              <a:t>NC State Herbarium keys and Flora of North America treatments. https://herbarium.ncsu.edu/rare/carex.htm</a:t>
            </a:r>
          </a:p>
          <a:p xmlns:a="http://schemas.openxmlformats.org/drawingml/2006/main">
            <a:r>
              <a:t>https://herbarium.ncsu.edu/rushes/</a:t>
            </a:r>
          </a:p>
          <a:p xmlns:a="http://schemas.openxmlformats.org/drawingml/2006/main">
            <a:r>
              <a:t/>
            </a:r>
          </a:p>
          <a:p xmlns:a="http://schemas.openxmlformats.org/drawingml/2006/main">
            <a:r>
              <a:t>General terminology</a:t>
            </a:r>
          </a:p>
          <a:p xmlns:a="http://schemas.openxmlformats.org/drawingml/2006/main">
            <a:r>
              <a:t>vPlants glossary and Illustrated Flora of North Central Texas. https://vplants.org/portal/plants/glossary/index.php</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 W. Thomé (1885). Public domain. D. M’Alpine, The Botanical Atlas (1882), Plate IV. Public domain, via BHL / Wikimedia Commons. Otto Wilhelm Thomé (1885), Flora von Deutschland. Public domain, via Wikimedia Commons. https://commons.wikimedia.org/wiki/File:Juncus_spp_107.jpg</a:t>
            </a:r>
          </a:p>
          <a:p xmlns:a="http://schemas.openxmlformats.org/drawingml/2006/main">
            <a:r>
              <a:t/>
            </a:r>
          </a:p>
          <a:p xmlns:a="http://schemas.openxmlformats.org/drawingml/2006/main">
            <a:r>
              <a:t>Kelvinsong, CC BY 3.0; adapted by Paleontological Research Institution / Earth@Home. Cropped from the provided image. https://evolution.earthathome.org/grasses/morphology/ — https://creativecommons.org/licenses/by/3.0/</a:t>
            </a:r>
          </a:p>
          <a:p xmlns:a="http://schemas.openxmlformats.org/drawingml/2006/main">
            <a:r>
              <a:t>https://evolution.earthathome.org/grasses/morphology/</a:t>
            </a:r>
          </a:p>
          <a:p xmlns:a="http://schemas.openxmlformats.org/drawingml/2006/main">
            <a:r>
              <a:t/>
            </a:r>
          </a:p>
          <a:p xmlns:a="http://schemas.openxmlformats.org/drawingml/2006/main">
            <a:r>
              <a:t>Stefan.Iefnaer and Tim1357. CC BY-SA 4.0 / 2.0. Adapted by PRI. https://evolution.earthathome.org/grasses/morphology/</a:t>
            </a:r>
          </a:p>
          <a:p xmlns:a="http://schemas.openxmlformats.org/drawingml/2006/main">
            <a:r>
              <a:t/>
            </a:r>
          </a:p>
          <a:p xmlns:a="http://schemas.openxmlformats.org/drawingml/2006/main">
            <a:r>
              <a:t>Kelvinsong, CC BY 3.0, adapted by PRI. https://evolution.earthathome.org/grasses/morphology/</a:t>
            </a:r>
          </a:p>
          <a:p xmlns:a="http://schemas.openxmlformats.org/drawingml/2006/main">
            <a:r>
              <a:t/>
            </a:r>
          </a:p>
          <a:p xmlns:a="http://schemas.openxmlformats.org/drawingml/2006/main">
            <a:r>
              <a:t>Stefan.Iefnaer. CC BY-SA 4.0. Adapted by PRI. https://evolution.earthathome.org/grasses/morphology/</a:t>
            </a:r>
          </a:p>
          <a:p xmlns:a="http://schemas.openxmlformats.org/drawingml/2006/main">
            <a:r>
              <a:t/>
            </a:r>
          </a:p>
          <a:p xmlns:a="http://schemas.openxmlformats.org/drawingml/2006/main">
            <a:r>
              <a:t>Generated educational schematic. Shape and proportions are illustrative. Definitions from the preceding glossary, checked against the cited botanical references. D. M’Alpine, The Botanical Atlas (1882), Plate IV, Grass and Sedge; scan via Biodiversity Heritage Library / Wikimedia Commons. Public domain. Cropped from the plate. https://commons.wikimedia.org/wiki/File:The_botanical_atlas_(Plate_IV)_(7349108122).jpg</a:t>
            </a:r>
          </a:p>
          <a:p xmlns:a="http://schemas.openxmlformats.org/drawingml/2006/main">
            <a:r>
              <a:t>https://commons.wikimedia.org/wiki/File:The_botanical_atlas_(Plate_IV)_(7349108122).jpg</a:t>
            </a:r>
          </a:p>
          <a:p xmlns:a="http://schemas.openxmlformats.org/drawingml/2006/main">
            <a:r>
              <a:t/>
            </a:r>
          </a:p>
          <a:p xmlns:a="http://schemas.openxmlformats.org/drawingml/2006/main">
            <a:r>
              <a:t>H. Marshall Ward, Grasses (1908). Public domain. Illustrated Flora of North Central Texas, p. 1427; adapted from Mason (1957), © University of California Press</a:t>
            </a:r>
          </a:p>
          <a:p xmlns:a="http://schemas.openxmlformats.org/drawingml/2006/main">
            <a:r>
              <a:t>https://fwbg.org/wp-content/uploads/2025/04/FNCT_1353-1456-Appendices-Glossary.pdf</a:t>
            </a:r>
          </a:p>
          <a:p xmlns:a="http://schemas.openxmlformats.org/drawingml/2006/main">
            <a:r>
              <a:t/>
            </a:r>
          </a:p>
          <a:p xmlns:a="http://schemas.openxmlformats.org/drawingml/2006/main">
            <a:r>
              <a:t>Parnell, in Ward, Grasses (1908), Fig. 5; public domain</a:t>
            </a:r>
          </a:p>
          <a:p xmlns:a="http://schemas.openxmlformats.org/drawingml/2006/main">
            <a:r>
              <a:t>https://www.gutenberg.org/files/47898/47898-h/47898-h.htm</a:t>
            </a:r>
          </a:p>
          <a:p xmlns:a="http://schemas.openxmlformats.org/drawingml/2006/main">
            <a:r>
              <a:t/>
            </a:r>
          </a:p>
          <a:p xmlns:a="http://schemas.openxmlformats.org/drawingml/2006/main">
            <a:r>
              <a:t>Parnell, in Ward, Grasses (1908), Fig. 2; public domain</a:t>
            </a:r>
          </a:p>
          <a:p xmlns:a="http://schemas.openxmlformats.org/drawingml/2006/main">
            <a:r>
              <a:t>https://www.gutenberg.org/files/47898/47898-h/47898-h.htm</a:t>
            </a:r>
          </a:p>
          <a:p xmlns:a="http://schemas.openxmlformats.org/drawingml/2006/main">
            <a:r>
              <a:t/>
            </a:r>
          </a:p>
          <a:p xmlns:a="http://schemas.openxmlformats.org/drawingml/2006/main">
            <a:r>
              <a:t>Stefan.Iefnaer, CC BY-SA 4.0; adapted by Paleontological Research Institution / Earth@Home. Crop adaptation remains CC BY-SA 4.0. https://evolution.earthathome.org/grasses/morphology/ — https://creativecommons.org/licenses/by-sa/4.0/</a:t>
            </a:r>
          </a:p>
          <a:p xmlns:a="http://schemas.openxmlformats.org/drawingml/2006/main">
            <a:r>
              <a:t>https://evolution.earthathome.org/grasses/morphology/</a:t>
            </a:r>
          </a:p>
          <a:p xmlns:a="http://schemas.openxmlformats.org/drawingml/2006/main">
            <a:r>
              <a:t/>
            </a:r>
          </a:p>
          <a:p xmlns:a="http://schemas.openxmlformats.org/drawingml/2006/main">
            <a:r>
              <a:t>Stebler, in Ward, Grasses (1908), Fig. 71; public domain</a:t>
            </a:r>
          </a:p>
          <a:p xmlns:a="http://schemas.openxmlformats.org/drawingml/2006/main">
            <a:r>
              <a:t>https://www.gutenberg.org/files/47898/47898-h/47898-h.htm</a:t>
            </a:r>
          </a:p>
          <a:p xmlns:a="http://schemas.openxmlformats.org/drawingml/2006/main">
            <a:r>
              <a:t/>
            </a:r>
          </a:p>
          <a:p xmlns:a="http://schemas.openxmlformats.org/drawingml/2006/main">
            <a:r>
              <a:t>Nobbe, in Ward, Grasses (1908), Fig. 69; public domain</a:t>
            </a:r>
          </a:p>
          <a:p xmlns:a="http://schemas.openxmlformats.org/drawingml/2006/main">
            <a:r>
              <a:t>https://www.gutenberg.org/files/47898/47898-h/47898-h.htm</a:t>
            </a:r>
          </a:p>
          <a:p xmlns:a="http://schemas.openxmlformats.org/drawingml/2006/main">
            <a:r>
              <a:t/>
            </a:r>
          </a:p>
          <a:p xmlns:a="http://schemas.openxmlformats.org/drawingml/2006/main">
            <a:r>
              <a:t>Stefan.Iefnaer / Earth@Home, CC BY-SA 4.0; cropped</a:t>
            </a:r>
          </a:p>
          <a:p xmlns:a="http://schemas.openxmlformats.org/drawingml/2006/main">
            <a:r>
              <a:t>https://evolution.earthathome.org/grasses/morphology/</a:t>
            </a:r>
          </a:p>
          <a:p xmlns:a="http://schemas.openxmlformats.org/drawingml/2006/main">
            <a:r>
              <a:t/>
            </a:r>
          </a:p>
          <a:p xmlns:a="http://schemas.openxmlformats.org/drawingml/2006/main">
            <a:r>
              <a:t>Correll &amp; Correll (1972), via Wikimedia Commons. Public-domain source per Commons. https://commons.wikimedia.org/wiki/File:Eleocharis_flavescens_AWP-SW.png</a:t>
            </a:r>
          </a:p>
          <a:p xmlns:a="http://schemas.openxmlformats.org/drawingml/2006/main">
            <a:r>
              <a:t/>
            </a:r>
          </a:p>
          <a:p xmlns:a="http://schemas.openxmlformats.org/drawingml/2006/main">
            <a:r>
              <a:t>Correll &amp; Correll (1972), via Wikimedia Commons. Public-domain source per Commons. https://commons.wikimedia.org/wiki/File:Carex_stipata_AWP-SW-260.png</a:t>
            </a:r>
          </a:p>
          <a:p xmlns:a="http://schemas.openxmlformats.org/drawingml/2006/main">
            <a:r>
              <a:t/>
            </a:r>
          </a:p>
          <a:p xmlns:a="http://schemas.openxmlformats.org/drawingml/2006/main">
            <a:r>
              <a:t>AI-generated schematic. https://efloras.org/florataxon.aspx?flora_id=1&amp;taxon_id=105644</a:t>
            </a:r>
          </a:p>
          <a:p xmlns:a="http://schemas.openxmlformats.org/drawingml/2006/main">
            <a:r>
              <a:t/>
            </a:r>
          </a:p>
          <a:p xmlns:a="http://schemas.openxmlformats.org/drawingml/2006/main">
            <a:r>
              <a:t>AI-generated schematic, conceptual fruit shapes. https://sweetgum.nybg.org/science/glossary/</a:t>
            </a:r>
          </a:p>
          <a:p xmlns:a="http://schemas.openxmlformats.org/drawingml/2006/main">
            <a:r>
              <a:t/>
            </a:r>
          </a:p>
          <a:p xmlns:a="http://schemas.openxmlformats.org/drawingml/2006/main">
            <a:r>
              <a:t>AI-generated schematic, reviewed for flower order. https://herbarium.ncsu.edu/rare/carex.htm</a:t>
            </a:r>
          </a:p>
          <a:p xmlns:a="http://schemas.openxmlformats.org/drawingml/2006/main">
            <a:r>
              <a:t/>
            </a:r>
          </a:p>
          <a:p xmlns:a="http://schemas.openxmlformats.org/drawingml/2006/main">
            <a:r>
              <a:t>Antônio E. da S. Rocha, Schneider et al. (2026), Fig. 2. CC BY 4.0. https://doi.org/10.1590/1809-4392202502541</a:t>
            </a:r>
          </a:p>
          <a:p xmlns:a="http://schemas.openxmlformats.org/drawingml/2006/main">
            <a:r>
              <a:t/>
            </a:r>
          </a:p>
          <a:p xmlns:a="http://schemas.openxmlformats.org/drawingml/2006/main">
            <a:r>
              <a:t>Correll &amp; Correll (1972), via Wikimedia Commons. Public-domain source per Commons. https://commons.wikimedia.org/wiki/File:Eleocharis_tuberculosa_AWP-SW.png</a:t>
            </a:r>
          </a:p>
          <a:p xmlns:a="http://schemas.openxmlformats.org/drawingml/2006/main">
            <a:r>
              <a:t/>
            </a:r>
          </a:p>
          <a:p xmlns:a="http://schemas.openxmlformats.org/drawingml/2006/main">
            <a:r>
              <a:t>Layla J. C. Schneider, Schneider et al. (2026), Fig. 3D. CC BY 4.0. https://doi.org/10.1590/1809-4392202502541</a:t>
            </a:r>
          </a:p>
          <a:p xmlns:a="http://schemas.openxmlformats.org/drawingml/2006/main">
            <a:r>
              <a:t/>
            </a:r>
          </a:p>
          <a:p xmlns:a="http://schemas.openxmlformats.org/drawingml/2006/main">
            <a:r>
              <a:t>Nikolaus Thomas Host (1801–1809), Icones et descriptiones Graminum austriacorum. Public domain, via BHL/Wikimedia Commons. https://commons.wikimedia.org/wiki/File:Juncus_effusus_illustration_(01).jpg</a:t>
            </a:r>
          </a:p>
          <a:p xmlns:a="http://schemas.openxmlformats.org/drawingml/2006/main">
            <a:r>
              <a:t/>
            </a:r>
          </a:p>
          <a:p xmlns:a="http://schemas.openxmlformats.org/drawingml/2006/main">
            <a:r>
              <a:t>Nikolaus Thomas Host (1801–1809), Icones et descriptiones Graminum austriacorum. Public domain, via BHL/Wikimedia Commons. https://commons.wikimedia.org/wiki/File:Juncus_articulatus_illustration_(01).jpg</a:t>
            </a:r>
          </a:p>
          <a:p xmlns:a="http://schemas.openxmlformats.org/drawingml/2006/main">
            <a:r>
              <a:t/>
            </a:r>
          </a:p>
          <a:p xmlns:a="http://schemas.openxmlformats.org/drawingml/2006/main">
            <a:r>
              <a:t>Illustrated Flora of North Central Texas, illustrated glossary; adapted from Mason (1957), ©1957 University of California Press. Cropped for study. https://fwbg.org/wp-content/uploads/2025/04/FNCT_1353-1456-Appendices-Glossary.pdf</a:t>
            </a:r>
          </a:p>
          <a:p xmlns:a="http://schemas.openxmlformats.org/drawingml/2006/main">
            <a:r>
              <a:t/>
            </a:r>
          </a:p>
          <a:p xmlns:a="http://schemas.openxmlformats.org/drawingml/2006/main">
            <a:r>
              <a:t>AI-generated schematic for this study deck; not a specimen or species-identification image. OpenAI ImageGen; generated for this deck</a:t>
            </a:r>
          </a:p>
          <a:p xmlns:a="http://schemas.openxmlformats.org/drawingml/2006/main">
            <a:r>
              <a:t/>
            </a:r>
          </a:p>
          <a:p xmlns:a="http://schemas.openxmlformats.org/drawingml/2006/main">
            <a:r>
              <a:t>Stefan.Iefnaer; modified by Paleontological Research Institution; CC BY-SA 4.0. Cropped. https://evolution.earthathome.org/grasses/morphology/</a:t>
            </a:r>
          </a:p>
          <a:p xmlns:a="http://schemas.openxmlformats.org/drawingml/2006/main">
            <a:r>
              <a:t/>
            </a:r>
          </a:p>
          <a:p xmlns:a="http://schemas.openxmlformats.org/drawingml/2006/main">
            <a:r>
              <a:t>Illustration sources and attribution</a:t>
            </a:r>
          </a:p>
          <a:p xmlns:a="http://schemas.openxmlformats.org/drawingml/2006/main">
            <a:r>
              <a:t/>
            </a:r>
          </a:p>
          <a:p xmlns:a="http://schemas.openxmlformats.org/drawingml/2006/main">
            <a:r>
              <a:t/>
            </a:r>
          </a:p>
          <a:p xmlns:a="http://schemas.openxmlformats.org/drawingml/2006/main">
            <a:r>
              <a:t>Core references</a:t>
            </a:r>
          </a:p>
          <a:p xmlns:a="http://schemas.openxmlformats.org/drawingml/2006/main">
            <a:r>
              <a:t>https://ncbg.unc.edu/research/unc-herbarium/floras/</a:t>
            </a:r>
          </a:p>
          <a:p xmlns:a="http://schemas.openxmlformats.org/drawingml/2006/main">
            <a:r>
              <a:t>https://www.iplant.cn/foc/pdf/Poaceae.pdf</a:t>
            </a:r>
          </a:p>
          <a:p xmlns:a="http://schemas.openxmlformats.org/drawingml/2006/main">
            <a:r>
              <a:t>https://herbarium.ncsu.edu/rare/carex.htm</a:t>
            </a:r>
          </a:p>
          <a:p xmlns:a="http://schemas.openxmlformats.org/drawingml/2006/main">
            <a:r>
              <a:t>https://herbarium.ncsu.edu/rushes/</a:t>
            </a:r>
          </a:p>
          <a:p xmlns:a="http://schemas.openxmlformats.org/drawingml/2006/main">
            <a:r>
              <a:t>https://vplants.org/portal/plants/glossary/index.php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b79d7e8ae3140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bd4d38158314a3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b5a8a9ad428413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e9344cbb80e486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4a623ff5bcc49c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9d93cf259274c2e"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141A97D-7A32-45C4-9D3D-F61F1C442D7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621C84F-919C-497B-878B-0ABE1979D05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AE973BF-F073-4070-90D8-FA003957501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80AC1C1-67BA-47A9-A954-603E46848AD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C421A5E-BCAE-4DCB-8296-8627EC21A3B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A7C2F57-4F8F-4413-968E-2A23A7C3C50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EE6CA77-B5D2-4FEF-AB39-BF8FF4803DF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8B9C9AE-1BB5-40F1-A336-66B9BDE31AE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BB1B311-EDA7-4BE5-B027-2FEBCDEA655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B3D2E7E-2EA3-4212-A59C-36097A062B1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0d4e4b592d94653" /><Relationship Type="http://schemas.openxmlformats.org/officeDocument/2006/relationships/slideLayout" Target="/ppt/slideLayouts/slideLayout1.xml" Id="R4e54cba282f5454f" /><Relationship Type="http://schemas.openxmlformats.org/officeDocument/2006/relationships/slideLayout" Target="/ppt/slideLayouts/slideLayout2.xml" Id="R705acccf49f1476f" /><Relationship Type="http://schemas.openxmlformats.org/officeDocument/2006/relationships/slideLayout" Target="/ppt/slideLayouts/slideLayout3.xml" Id="Rec7bc384c3864738" /><Relationship Type="http://schemas.openxmlformats.org/officeDocument/2006/relationships/slideLayout" Target="/ppt/slideLayouts/slideLayout4.xml" Id="R3fa26b1772be4eb9" /><Relationship Type="http://schemas.openxmlformats.org/officeDocument/2006/relationships/slideLayout" Target="/ppt/slideLayouts/slideLayout5.xml" Id="R990abfad317d4e51" /><Relationship Type="http://schemas.openxmlformats.org/officeDocument/2006/relationships/slideLayout" Target="/ppt/slideLayouts/slideLayout6.xml" Id="R944448bc9d5549e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e54cba282f5454f"/>
    <p:sldLayoutId xmlns:r="http://schemas.openxmlformats.org/officeDocument/2006/relationships" id="2147483650" r:id="R705acccf49f1476f"/>
    <p:sldLayoutId xmlns:r="http://schemas.openxmlformats.org/officeDocument/2006/relationships" id="2147483651" r:id="Rec7bc384c3864738"/>
    <p:sldLayoutId xmlns:r="http://schemas.openxmlformats.org/officeDocument/2006/relationships" id="2147483652" r:id="R3fa26b1772be4eb9"/>
    <p:sldLayoutId xmlns:r="http://schemas.openxmlformats.org/officeDocument/2006/relationships" id="2147483653" r:id="R990abfad317d4e51"/>
    <p:sldLayoutId xmlns:r="http://schemas.openxmlformats.org/officeDocument/2006/relationships" id="2147483654" r:id="R944448bc9d5549e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076687532954fb1" /><Relationship Type="http://schemas.openxmlformats.org/officeDocument/2006/relationships/image" Target="/ppt/media/image.jpeg" Id="Rc1119625c64d42b1" /><Relationship Type="http://schemas.openxmlformats.org/officeDocument/2006/relationships/notesSlide" Target="/ppt/notesSlides/notesSlide1.xml" Id="R748ec39e54974df7"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9a96db0274449ba" /><Relationship Type="http://schemas.openxmlformats.org/officeDocument/2006/relationships/notesSlide" Target="/ppt/notesSlides/notesSlide2.xml" Id="Rac5a552a567f4c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c8fec2fc7c740a6" /><Relationship Type="http://schemas.openxmlformats.org/officeDocument/2006/relationships/image" Target="/ppt/media/image2.jpeg" Id="Rbb82259b3cc74840" /><Relationship Type="http://schemas.openxmlformats.org/officeDocument/2006/relationships/image" Target="/ppt/media/image3.jpeg" Id="Raee9cc40afe44555" /><Relationship Type="http://schemas.openxmlformats.org/officeDocument/2006/relationships/image" Target="/ppt/media/image4.jpeg" Id="R85045a200fc94fac" /><Relationship Type="http://schemas.openxmlformats.org/officeDocument/2006/relationships/notesSlide" Target="/ppt/notesSlides/notesSlide3.xml" Id="Rf2c4786fd950436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49171868f264760" /><Relationship Type="http://schemas.openxmlformats.org/officeDocument/2006/relationships/image" Target="/ppt/media/image5.jpeg" Id="R295480d5e6954922" /><Relationship Type="http://schemas.openxmlformats.org/officeDocument/2006/relationships/image" Target="/ppt/media/image6.jpeg" Id="R9206a276cf894f4b" /><Relationship Type="http://schemas.openxmlformats.org/officeDocument/2006/relationships/notesSlide" Target="/ppt/notesSlides/notesSlide4.xml" Id="Rb6a47a5b061b450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e851675dc044268" /><Relationship Type="http://schemas.openxmlformats.org/officeDocument/2006/relationships/image" Target="/ppt/media/image7.jpeg" Id="R2456cd4e9a7c4837" /><Relationship Type="http://schemas.openxmlformats.org/officeDocument/2006/relationships/image" Target="/ppt/media/image8.jpeg" Id="Ree0c5dd81e81493e" /><Relationship Type="http://schemas.openxmlformats.org/officeDocument/2006/relationships/notesSlide" Target="/ppt/notesSlides/notesSlide5.xml" Id="R61e4ca3dca1144b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0ad45046150e44ac" /><Relationship Type="http://schemas.openxmlformats.org/officeDocument/2006/relationships/image" Target="/ppt/media/image9.jpeg" Id="R80013facf6b44126" /><Relationship Type="http://schemas.openxmlformats.org/officeDocument/2006/relationships/notesSlide" Target="/ppt/notesSlides/notesSlide6.xml" Id="Rd4d1dbd7ef234fd6"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e6b620118564520" /><Relationship Type="http://schemas.openxmlformats.org/officeDocument/2006/relationships/image" Target="/ppt/media/image10.jpeg" Id="R99dd8867523f4faa" /><Relationship Type="http://schemas.openxmlformats.org/officeDocument/2006/relationships/notesSlide" Target="/ppt/notesSlides/notesSlide7.xml" Id="Rf8e76b509a5d455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5810afe6e6f40a6" /><Relationship Type="http://schemas.openxmlformats.org/officeDocument/2006/relationships/image" Target="/ppt/media/image11.jpeg" Id="R9ada4d5d6a8c4ece" /><Relationship Type="http://schemas.openxmlformats.org/officeDocument/2006/relationships/notesSlide" Target="/ppt/notesSlides/notesSlide8.xml" Id="R1972773dbadf461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8f3d583917f4659" /><Relationship Type="http://schemas.openxmlformats.org/officeDocument/2006/relationships/image" Target="/ppt/media/image12.jpeg" Id="Re8bcfb1de2204f57" /><Relationship Type="http://schemas.openxmlformats.org/officeDocument/2006/relationships/image" Target="/ppt/media/image13.jpeg" Id="R17fd5d1a7d66498a" /><Relationship Type="http://schemas.openxmlformats.org/officeDocument/2006/relationships/notesSlide" Target="/ppt/notesSlides/notesSlide9.xml" Id="R934836bd00b349c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f006d2102294cc8" /><Relationship Type="http://schemas.openxmlformats.org/officeDocument/2006/relationships/image" Target="/ppt/media/image14.jpeg" Id="R721e351314e3475f" /><Relationship Type="http://schemas.openxmlformats.org/officeDocument/2006/relationships/notesSlide" Target="/ppt/notesSlides/notesSlide10.xml" Id="Rfed61f611680464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49a7864251e4b51" /><Relationship Type="http://schemas.openxmlformats.org/officeDocument/2006/relationships/image" Target="/ppt/media/image15.jpeg" Id="R4697a420a56e4e10" /><Relationship Type="http://schemas.openxmlformats.org/officeDocument/2006/relationships/image" Target="/ppt/media/image16.jpeg" Id="R9ed62602cb33434f" /><Relationship Type="http://schemas.openxmlformats.org/officeDocument/2006/relationships/notesSlide" Target="/ppt/notesSlides/notesSlide11.xml" Id="R15177863c03b45a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7be641beefc49e9" /><Relationship Type="http://schemas.openxmlformats.org/officeDocument/2006/relationships/image" Target="/ppt/media/image17.jpeg" Id="Rea516c9da4e242fb" /><Relationship Type="http://schemas.openxmlformats.org/officeDocument/2006/relationships/notesSlide" Target="/ppt/notesSlides/notesSlide12.xml" Id="R7023cb8ca8cf4bb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1e68318887e942f8" /><Relationship Type="http://schemas.openxmlformats.org/officeDocument/2006/relationships/image" Target="/ppt/media/image18.jpeg" Id="R662428b6faed4d30" /><Relationship Type="http://schemas.openxmlformats.org/officeDocument/2006/relationships/notesSlide" Target="/ppt/notesSlides/notesSlide13.xml" Id="Raed1a623921e44a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76d845ff93843dc" /><Relationship Type="http://schemas.openxmlformats.org/officeDocument/2006/relationships/image" Target="/ppt/media/image19.jpeg" Id="R795a1da869de4e9a" /><Relationship Type="http://schemas.openxmlformats.org/officeDocument/2006/relationships/image" Target="/ppt/media/image20.jpeg" Id="R42830bf699184de6" /><Relationship Type="http://schemas.openxmlformats.org/officeDocument/2006/relationships/notesSlide" Target="/ppt/notesSlides/notesSlide14.xml" Id="R6d5190989c914ca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4590765e0bc4e5c" /><Relationship Type="http://schemas.openxmlformats.org/officeDocument/2006/relationships/image" Target="/ppt/media/image21.jpeg" Id="Re492a914443b4e86" /><Relationship Type="http://schemas.openxmlformats.org/officeDocument/2006/relationships/image" Target="/ppt/media/image22.jpeg" Id="R53dd4379de224bfa" /><Relationship Type="http://schemas.openxmlformats.org/officeDocument/2006/relationships/image" Target="/ppt/media/image23.jpeg" Id="R74e729bb55b9442b" /><Relationship Type="http://schemas.openxmlformats.org/officeDocument/2006/relationships/notesSlide" Target="/ppt/notesSlides/notesSlide15.xml" Id="R5fe094e71d464b2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5086e3cd465347e3" /><Relationship Type="http://schemas.openxmlformats.org/officeDocument/2006/relationships/image" Target="/ppt/media/image24.jpeg" Id="R15c656cfa14e48a1" /><Relationship Type="http://schemas.openxmlformats.org/officeDocument/2006/relationships/image" Target="/ppt/media/image25.jpeg" Id="R6785fc1c532241b3" /><Relationship Type="http://schemas.openxmlformats.org/officeDocument/2006/relationships/notesSlide" Target="/ppt/notesSlides/notesSlide16.xml" Id="R782a6a70e9c244e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8248ab337154d47" /><Relationship Type="http://schemas.openxmlformats.org/officeDocument/2006/relationships/image" Target="/ppt/media/image26.jpeg" Id="Rf81a16c044c94d63" /><Relationship Type="http://schemas.openxmlformats.org/officeDocument/2006/relationships/image" Target="/ppt/media/image27.jpeg" Id="R40c39dc07cb8400e" /><Relationship Type="http://schemas.openxmlformats.org/officeDocument/2006/relationships/image" Target="/ppt/media/image28.jpeg" Id="R78052a6431534f7c" /><Relationship Type="http://schemas.openxmlformats.org/officeDocument/2006/relationships/notesSlide" Target="/ppt/notesSlides/notesSlide17.xml" Id="R9fa43e12ca6e463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f25c2e1ce3674676" /><Relationship Type="http://schemas.openxmlformats.org/officeDocument/2006/relationships/image" Target="/ppt/media/image29.jpeg" Id="R0d9c9fc3214c4fc5" /><Relationship Type="http://schemas.openxmlformats.org/officeDocument/2006/relationships/image" Target="/ppt/media/image30.jpeg" Id="Rb4e3f69fbfed462d" /><Relationship Type="http://schemas.openxmlformats.org/officeDocument/2006/relationships/image" Target="/ppt/media/image31.jpeg" Id="R120a154abc234d04" /><Relationship Type="http://schemas.openxmlformats.org/officeDocument/2006/relationships/notesSlide" Target="/ppt/notesSlides/notesSlide18.xml" Id="R4a91398f203e428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22c0e5f3d9bb462c" /><Relationship Type="http://schemas.openxmlformats.org/officeDocument/2006/relationships/image" Target="/ppt/media/image32.jpeg" Id="Rd6a09e89c92d4071" /><Relationship Type="http://schemas.openxmlformats.org/officeDocument/2006/relationships/image" Target="/ppt/media/image33.jpeg" Id="Ra70a78eb9b274e73" /><Relationship Type="http://schemas.openxmlformats.org/officeDocument/2006/relationships/notesSlide" Target="/ppt/notesSlides/notesSlide19.xml" Id="Rc4afbe777c734f3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fe22dbf66927465a" /><Relationship Type="http://schemas.openxmlformats.org/officeDocument/2006/relationships/image" Target="/ppt/media/image34.jpeg" Id="R34ba18d135794003" /><Relationship Type="http://schemas.openxmlformats.org/officeDocument/2006/relationships/notesSlide" Target="/ppt/notesSlides/notesSlide20.xml" Id="R444f4f779525460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90f3a200b134617" /><Relationship Type="http://schemas.openxmlformats.org/officeDocument/2006/relationships/image" Target="/ppt/media/image35.jpeg" Id="R26e195449a384dd2" /><Relationship Type="http://schemas.openxmlformats.org/officeDocument/2006/relationships/notesSlide" Target="/ppt/notesSlides/notesSlide21.xml" Id="R63e3438181f540b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81a53abac6dc43c0" /><Relationship Type="http://schemas.openxmlformats.org/officeDocument/2006/relationships/image" Target="/ppt/media/image36.jpeg" Id="R37de5943976d4eeb" /><Relationship Type="http://schemas.openxmlformats.org/officeDocument/2006/relationships/image" Target="/ppt/media/image37.jpeg" Id="R70b127258baa4818" /><Relationship Type="http://schemas.openxmlformats.org/officeDocument/2006/relationships/image" Target="/ppt/media/image38.jpeg" Id="Rbab4082036024e2d" /><Relationship Type="http://schemas.openxmlformats.org/officeDocument/2006/relationships/notesSlide" Target="/ppt/notesSlides/notesSlide22.xml" Id="R823af080bad74ef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ff63230ee82c4c9a" /><Relationship Type="http://schemas.openxmlformats.org/officeDocument/2006/relationships/image" Target="/ppt/media/image39.jpeg" Id="Rcf1c2ffa20a04162" /><Relationship Type="http://schemas.openxmlformats.org/officeDocument/2006/relationships/image" Target="/ppt/media/image40.jpeg" Id="R2f33ae2a6866482c" /><Relationship Type="http://schemas.openxmlformats.org/officeDocument/2006/relationships/image" Target="/ppt/media/image41.jpeg" Id="Rf321669bbdd74414" /><Relationship Type="http://schemas.openxmlformats.org/officeDocument/2006/relationships/notesSlide" Target="/ppt/notesSlides/notesSlide23.xml" Id="Rf978d7faeeaa4f2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05de9e12b5fd44d9" /><Relationship Type="http://schemas.openxmlformats.org/officeDocument/2006/relationships/image" Target="/ppt/media/image42.jpeg" Id="R9a0aa45807f04f2a" /><Relationship Type="http://schemas.openxmlformats.org/officeDocument/2006/relationships/notesSlide" Target="/ppt/notesSlides/notesSlide24.xml" Id="R245fbf10842e4d5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e94b01f687c4f64" /><Relationship Type="http://schemas.openxmlformats.org/officeDocument/2006/relationships/image" Target="/ppt/media/image43.jpeg" Id="Ra16456828aa8406f" /><Relationship Type="http://schemas.openxmlformats.org/officeDocument/2006/relationships/notesSlide" Target="/ppt/notesSlides/notesSlide25.xml" Id="Rb0b8304873dc48c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c58356c1045a4f2e" /><Relationship Type="http://schemas.openxmlformats.org/officeDocument/2006/relationships/image" Target="/ppt/media/image44.jpeg" Id="R9a6e4e26c2074c41" /><Relationship Type="http://schemas.openxmlformats.org/officeDocument/2006/relationships/notesSlide" Target="/ppt/notesSlides/notesSlide26.xml" Id="Rdd4a4e6274e943d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cac34a97b85845cb" /><Relationship Type="http://schemas.openxmlformats.org/officeDocument/2006/relationships/image" Target="/ppt/media/image45.jpeg" Id="R093ba8ad3bcf48f8" /><Relationship Type="http://schemas.openxmlformats.org/officeDocument/2006/relationships/notesSlide" Target="/ppt/notesSlides/notesSlide27.xml" Id="R664c8b816de8485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06872bebf3a543a7" /><Relationship Type="http://schemas.openxmlformats.org/officeDocument/2006/relationships/image" Target="/ppt/media/image46.jpeg" Id="Re859af4bae6c4d47" /><Relationship Type="http://schemas.openxmlformats.org/officeDocument/2006/relationships/notesSlide" Target="/ppt/notesSlides/notesSlide28.xml" Id="R7070ea8462f048c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c7216e2ad8844f6f" /><Relationship Type="http://schemas.openxmlformats.org/officeDocument/2006/relationships/image" Target="/ppt/media/image47.jpeg" Id="R95716cbca15b4459" /><Relationship Type="http://schemas.openxmlformats.org/officeDocument/2006/relationships/image" Target="/ppt/media/image48.jpeg" Id="R8d64684f41e44d4c" /><Relationship Type="http://schemas.openxmlformats.org/officeDocument/2006/relationships/image" Target="/ppt/media/image49.jpeg" Id="R3a21b18d52a24041" /><Relationship Type="http://schemas.openxmlformats.org/officeDocument/2006/relationships/notesSlide" Target="/ppt/notesSlides/notesSlide29.xml" Id="Rd8aa20db093a4c2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374ee8c4a0f748ef" /><Relationship Type="http://schemas.openxmlformats.org/officeDocument/2006/relationships/image" Target="/ppt/media/image50.jpeg" Id="Rbc5b7f11785549e9" /><Relationship Type="http://schemas.openxmlformats.org/officeDocument/2006/relationships/notesSlide" Target="/ppt/notesSlides/notesSlide30.xml" Id="Rff7c632123304cd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60d58fa69a6440f0" /><Relationship Type="http://schemas.openxmlformats.org/officeDocument/2006/relationships/image" Target="/ppt/media/image51.jpeg" Id="Rfad7c49fe65a43b0" /><Relationship Type="http://schemas.openxmlformats.org/officeDocument/2006/relationships/image" Target="/ppt/media/image52.jpeg" Id="R684d720146e84830" /><Relationship Type="http://schemas.openxmlformats.org/officeDocument/2006/relationships/notesSlide" Target="/ppt/notesSlides/notesSlide31.xml" Id="R494839d6e38f43d4"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5dc3081dc2d7462f" /><Relationship Type="http://schemas.openxmlformats.org/officeDocument/2006/relationships/image" Target="/ppt/media/image53.jpeg" Id="Rbbd7d4057dfc4f59" /><Relationship Type="http://schemas.openxmlformats.org/officeDocument/2006/relationships/image" Target="/ppt/media/image54.jpeg" Id="Rfa3c2f1701764a94" /><Relationship Type="http://schemas.openxmlformats.org/officeDocument/2006/relationships/image" Target="/ppt/media/image55.jpeg" Id="R916ed1c6388c44b5" /><Relationship Type="http://schemas.openxmlformats.org/officeDocument/2006/relationships/notesSlide" Target="/ppt/notesSlides/notesSlide32.xml" Id="R00e6e5364d3b4e2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fbea0957a6be4276" /><Relationship Type="http://schemas.openxmlformats.org/officeDocument/2006/relationships/image" Target="/ppt/media/image56.jpeg" Id="Rd8fa502d48ee42b2" /><Relationship Type="http://schemas.openxmlformats.org/officeDocument/2006/relationships/notesSlide" Target="/ppt/notesSlides/notesSlide33.xml" Id="R6be619f49fa14b2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c703b5d8bac743bd" /><Relationship Type="http://schemas.openxmlformats.org/officeDocument/2006/relationships/image" Target="/ppt/media/image57.jpeg" Id="Rd51487bfc6f84f71" /><Relationship Type="http://schemas.openxmlformats.org/officeDocument/2006/relationships/image" Target="/ppt/media/image58.jpeg" Id="R80ff2e3c1afd4e2e" /><Relationship Type="http://schemas.openxmlformats.org/officeDocument/2006/relationships/notesSlide" Target="/ppt/notesSlides/notesSlide34.xml" Id="Rce36b35a6ee44020"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3399a59790c46d9" /><Relationship Type="http://schemas.openxmlformats.org/officeDocument/2006/relationships/image" Target="/ppt/media/image59.jpeg" Id="Re1bf859e09134da6" /><Relationship Type="http://schemas.openxmlformats.org/officeDocument/2006/relationships/notesSlide" Target="/ppt/notesSlides/notesSlide35.xml" Id="Rad7639ec9f044ca4"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9fe90ba3a7604ab4" /><Relationship Type="http://schemas.openxmlformats.org/officeDocument/2006/relationships/image" Target="/ppt/media/image60.jpeg" Id="Rc0bf6f58fd7041a5" /><Relationship Type="http://schemas.openxmlformats.org/officeDocument/2006/relationships/image" Target="/ppt/media/image61.jpeg" Id="R7e395a8449c94caf" /><Relationship Type="http://schemas.openxmlformats.org/officeDocument/2006/relationships/notesSlide" Target="/ppt/notesSlides/notesSlide36.xml" Id="Rf1c8e1b2506f4fe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b98f9b51a7804373" /><Relationship Type="http://schemas.openxmlformats.org/officeDocument/2006/relationships/image" Target="/ppt/media/image62.jpeg" Id="R7778071bff3e4bbc" /><Relationship Type="http://schemas.openxmlformats.org/officeDocument/2006/relationships/image" Target="/ppt/media/image63.jpeg" Id="R677581ea761845b2" /><Relationship Type="http://schemas.openxmlformats.org/officeDocument/2006/relationships/notesSlide" Target="/ppt/notesSlides/notesSlide37.xml" Id="R285b992c9bdf4f9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1fc5d6d700e54161" /><Relationship Type="http://schemas.openxmlformats.org/officeDocument/2006/relationships/image" Target="/ppt/media/image64.jpeg" Id="R708618e3872e445c" /><Relationship Type="http://schemas.openxmlformats.org/officeDocument/2006/relationships/image" Target="/ppt/media/image65.jpeg" Id="R83397e57b4374ef3" /><Relationship Type="http://schemas.openxmlformats.org/officeDocument/2006/relationships/image" Target="/ppt/media/image66.jpeg" Id="R1fb3cf0414854fea" /><Relationship Type="http://schemas.openxmlformats.org/officeDocument/2006/relationships/notesSlide" Target="/ppt/notesSlides/notesSlide38.xml" Id="R944c22744e4e4f73"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a51b97fafa284687" /><Relationship Type="http://schemas.openxmlformats.org/officeDocument/2006/relationships/image" Target="/ppt/media/image67.jpeg" Id="R1524d7f3d40e4597" /><Relationship Type="http://schemas.openxmlformats.org/officeDocument/2006/relationships/notesSlide" Target="/ppt/notesSlides/notesSlide39.xml" Id="Re58bb84c9fd54e0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24187e4aeff94f24" /><Relationship Type="http://schemas.openxmlformats.org/officeDocument/2006/relationships/image" Target="/ppt/media/image68.jpeg" Id="R5964fc368c984df3" /><Relationship Type="http://schemas.openxmlformats.org/officeDocument/2006/relationships/notesSlide" Target="/ppt/notesSlides/notesSlide40.xml" Id="R3f7495f842244642"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4acc7968ac764008" /><Relationship Type="http://schemas.openxmlformats.org/officeDocument/2006/relationships/image" Target="/ppt/media/image69.jpeg" Id="Rf8ef56e0f9e4443c" /><Relationship Type="http://schemas.openxmlformats.org/officeDocument/2006/relationships/notesSlide" Target="/ppt/notesSlides/notesSlide41.xml" Id="R134904a0b4b14f0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5b6a58348c1d4824" /><Relationship Type="http://schemas.openxmlformats.org/officeDocument/2006/relationships/image" Target="/ppt/media/image70.jpeg" Id="R4a91916a31524311" /><Relationship Type="http://schemas.openxmlformats.org/officeDocument/2006/relationships/image" Target="/ppt/media/image71.jpeg" Id="R0cdbe46d028f4493" /><Relationship Type="http://schemas.openxmlformats.org/officeDocument/2006/relationships/image" Target="/ppt/media/image72.jpeg" Id="R03b2f6dbc60040f1" /><Relationship Type="http://schemas.openxmlformats.org/officeDocument/2006/relationships/notesSlide" Target="/ppt/notesSlides/notesSlide42.xml" Id="Rc95ade80dea8401f"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9b37a0c87f944c14" /><Relationship Type="http://schemas.openxmlformats.org/officeDocument/2006/relationships/image" Target="/ppt/media/image73.jpeg" Id="R3f2acb5b81b143ef" /><Relationship Type="http://schemas.openxmlformats.org/officeDocument/2006/relationships/notesSlide" Target="/ppt/notesSlides/notesSlide43.xml" Id="R562bcbf4749441a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498ddbf50a6d45d7" /><Relationship Type="http://schemas.openxmlformats.org/officeDocument/2006/relationships/image" Target="/ppt/media/image74.jpeg" Id="Rdc30072341384127" /><Relationship Type="http://schemas.openxmlformats.org/officeDocument/2006/relationships/notesSlide" Target="/ppt/notesSlides/notesSlide44.xml" Id="R85c85bdf62774162"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432bf0d7689145c7" /><Relationship Type="http://schemas.openxmlformats.org/officeDocument/2006/relationships/image" Target="/ppt/media/image75.jpeg" Id="R139f5b3305444abd" /><Relationship Type="http://schemas.openxmlformats.org/officeDocument/2006/relationships/notesSlide" Target="/ppt/notesSlides/notesSlide45.xml" Id="Rf6109c8fa48541a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2478feee8b824654" /><Relationship Type="http://schemas.openxmlformats.org/officeDocument/2006/relationships/image" Target="/ppt/media/image76.jpeg" Id="R04c5de7625404bd0" /><Relationship Type="http://schemas.openxmlformats.org/officeDocument/2006/relationships/notesSlide" Target="/ppt/notesSlides/notesSlide46.xml" Id="R15b2ea30c8d44eef"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598c5f6f3f794054" /><Relationship Type="http://schemas.openxmlformats.org/officeDocument/2006/relationships/image" Target="/ppt/media/image77.jpeg" Id="R1cec994765a44a42" /><Relationship Type="http://schemas.openxmlformats.org/officeDocument/2006/relationships/notesSlide" Target="/ppt/notesSlides/notesSlide47.xml" Id="R8a178e123f9a4b96"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23ea98b7b95d4bb5" /><Relationship Type="http://schemas.openxmlformats.org/officeDocument/2006/relationships/image" Target="/ppt/media/image78.jpeg" Id="R70265fb040124ebd" /><Relationship Type="http://schemas.openxmlformats.org/officeDocument/2006/relationships/notesSlide" Target="/ppt/notesSlides/notesSlide48.xml" Id="R0d9756c888e14b41"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f0444b9787e549d4" /><Relationship Type="http://schemas.openxmlformats.org/officeDocument/2006/relationships/image" Target="/ppt/media/image79.jpeg" Id="R8a05df5e885f4276" /><Relationship Type="http://schemas.openxmlformats.org/officeDocument/2006/relationships/notesSlide" Target="/ppt/notesSlides/notesSlide49.xml" Id="R71e739bff7a34428"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ba5a0a5300504baf" /><Relationship Type="http://schemas.openxmlformats.org/officeDocument/2006/relationships/image" Target="/ppt/media/image80.jpeg" Id="R6da45eae26fc46d7" /><Relationship Type="http://schemas.openxmlformats.org/officeDocument/2006/relationships/notesSlide" Target="/ppt/notesSlides/notesSlide50.xml" Id="R7943485f27b24c4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4e8abfe78d2b4355" /><Relationship Type="http://schemas.openxmlformats.org/officeDocument/2006/relationships/image" Target="/ppt/media/image81.jpeg" Id="Rf1016a9ec0bb40de" /><Relationship Type="http://schemas.openxmlformats.org/officeDocument/2006/relationships/notesSlide" Target="/ppt/notesSlides/notesSlide51.xml" Id="R7bab355a02a1480b"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631df475a5894223" /><Relationship Type="http://schemas.openxmlformats.org/officeDocument/2006/relationships/image" Target="/ppt/media/image82.jpeg" Id="Ref41612116f94ce5" /><Relationship Type="http://schemas.openxmlformats.org/officeDocument/2006/relationships/notesSlide" Target="/ppt/notesSlides/notesSlide52.xml" Id="Rdbd9635f56d94179"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6da29e81a93244d2" /><Relationship Type="http://schemas.openxmlformats.org/officeDocument/2006/relationships/image" Target="/ppt/media/image83.jpeg" Id="Rf86f4eaf7e764b2a" /><Relationship Type="http://schemas.openxmlformats.org/officeDocument/2006/relationships/notesSlide" Target="/ppt/notesSlides/notesSlide53.xml" Id="R8acad3b42ec94888"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8a56d9521c744ec8" /><Relationship Type="http://schemas.openxmlformats.org/officeDocument/2006/relationships/image" Target="/ppt/media/image84.jpeg" Id="Re8e382027cc84116" /><Relationship Type="http://schemas.openxmlformats.org/officeDocument/2006/relationships/image" Target="/ppt/media/image85.jpeg" Id="R9f094dd9c537472d" /><Relationship Type="http://schemas.openxmlformats.org/officeDocument/2006/relationships/notesSlide" Target="/ppt/notesSlides/notesSlide54.xml" Id="R78d3fd879f884ef3"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727ef275debd40dc" /><Relationship Type="http://schemas.openxmlformats.org/officeDocument/2006/relationships/image" Target="/ppt/media/image86.jpeg" Id="R293f0a34dd0d48da" /><Relationship Type="http://schemas.openxmlformats.org/officeDocument/2006/relationships/image" Target="/ppt/media/image87.jpeg" Id="Rece569ecefe24681" /><Relationship Type="http://schemas.openxmlformats.org/officeDocument/2006/relationships/notesSlide" Target="/ppt/notesSlides/notesSlide55.xml" Id="R2b945fe09495499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9c5f8bf0b1664247" /><Relationship Type="http://schemas.openxmlformats.org/officeDocument/2006/relationships/image" Target="/ppt/media/image88.jpeg" Id="R8e54905d5e4a41f8" /><Relationship Type="http://schemas.openxmlformats.org/officeDocument/2006/relationships/notesSlide" Target="/ppt/notesSlides/notesSlide56.xml" Id="Ra2637d13641c489d"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ced6720797604d76" /><Relationship Type="http://schemas.openxmlformats.org/officeDocument/2006/relationships/image" Target="/ppt/media/image89.jpeg" Id="R74c13d71ee5c4316" /><Relationship Type="http://schemas.openxmlformats.org/officeDocument/2006/relationships/notesSlide" Target="/ppt/notesSlides/notesSlide57.xml" Id="R709130a996f142f0"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dc8376d1fd4846f4" /><Relationship Type="http://schemas.openxmlformats.org/officeDocument/2006/relationships/image" Target="/ppt/media/image90.jpeg" Id="R79ae92a18bd549b2" /><Relationship Type="http://schemas.openxmlformats.org/officeDocument/2006/relationships/image" Target="/ppt/media/image91.jpeg" Id="R517e9140a2024e89" /><Relationship Type="http://schemas.openxmlformats.org/officeDocument/2006/relationships/notesSlide" Target="/ppt/notesSlides/notesSlide58.xml" Id="Rba8001706a6f447c"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ff0519493a9d4b8e" /><Relationship Type="http://schemas.openxmlformats.org/officeDocument/2006/relationships/notesSlide" Target="/ppt/notesSlides/notesSlide59.xml" Id="R3c180e2e15004e0d"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79a6ada4ca4d4702" /><Relationship Type="http://schemas.openxmlformats.org/officeDocument/2006/relationships/notesSlide" Target="/ppt/notesSlides/notesSlide60.xml" Id="R5b0878b9199d4de8"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4aad8239087141b5" /><Relationship Type="http://schemas.openxmlformats.org/officeDocument/2006/relationships/image" Target="/ppt/media/image92.jpeg" Id="R99d2b0d93faf4e91" /><Relationship Type="http://schemas.openxmlformats.org/officeDocument/2006/relationships/notesSlide" Target="/ppt/notesSlides/notesSlide61.xml" Id="R2a64a77f822c44f2"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6bdec5e5828c4a64" /><Relationship Type="http://schemas.openxmlformats.org/officeDocument/2006/relationships/notesSlide" Target="/ppt/notesSlides/notesSlide62.xml" Id="R6b8f1aa96b554d0c"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d825f082fe044ba9" /><Relationship Type="http://schemas.openxmlformats.org/officeDocument/2006/relationships/image" Target="/ppt/media/image93.jpeg" Id="Rc12dce460dbc4d1a" /><Relationship Type="http://schemas.openxmlformats.org/officeDocument/2006/relationships/notesSlide" Target="/ppt/notesSlides/notesSlide63.xml" Id="R23384804293945a9"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d4dd5d247d5344a4" /><Relationship Type="http://schemas.openxmlformats.org/officeDocument/2006/relationships/notesSlide" Target="/ppt/notesSlides/notesSlide64.xml" Id="R3eada01077054a43"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9794b172010445b6" /><Relationship Type="http://schemas.openxmlformats.org/officeDocument/2006/relationships/image" Target="/ppt/media/image94.jpeg" Id="R7694f3ecdef94744" /><Relationship Type="http://schemas.openxmlformats.org/officeDocument/2006/relationships/notesSlide" Target="/ppt/notesSlides/notesSlide65.xml" Id="Ra1a95d455eba4996"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c428250470c84f2f" /><Relationship Type="http://schemas.openxmlformats.org/officeDocument/2006/relationships/notesSlide" Target="/ppt/notesSlides/notesSlide66.xml" Id="R1e265b0327db4c97"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5f079aa0cc8d4dcf" /><Relationship Type="http://schemas.openxmlformats.org/officeDocument/2006/relationships/notesSlide" Target="/ppt/notesSlides/notesSlide67.xml" Id="Rd233ed7c19554d59"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1d4f3816b4d64b6f" /><Relationship Type="http://schemas.openxmlformats.org/officeDocument/2006/relationships/notesSlide" Target="/ppt/notesSlides/notesSlide68.xml" Id="R51929a1457e3477a"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1c3f6612b3444b78" /><Relationship Type="http://schemas.openxmlformats.org/officeDocument/2006/relationships/notesSlide" Target="/ppt/notesSlides/notesSlide69.xml" Id="R1645fdbaf1434895"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c87b00d2c57546f3" /><Relationship Type="http://schemas.openxmlformats.org/officeDocument/2006/relationships/notesSlide" Target="/ppt/notesSlides/notesSlide70.xml" Id="Rf908fe3992d5486e"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98a45e3f19cd40ff" /><Relationship Type="http://schemas.openxmlformats.org/officeDocument/2006/relationships/notesSlide" Target="/ppt/notesSlides/notesSlide71.xml" Id="R241fc5e3eb944588"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ef10cb38ecaf4b0e" /><Relationship Type="http://schemas.openxmlformats.org/officeDocument/2006/relationships/notesSlide" Target="/ppt/notesSlides/notesSlide72.xml" Id="R9d387dfb8ba44d38"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740a1f050dd84914" /><Relationship Type="http://schemas.openxmlformats.org/officeDocument/2006/relationships/notesSlide" Target="/ppt/notesSlides/notesSlide73.xml" Id="Rea679ff7c036421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0fec91eb1c1c469e" /><Relationship Type="http://schemas.openxmlformats.org/officeDocument/2006/relationships/notesSlide" Target="/ppt/notesSlides/notesSlide74.xml" Id="R61a4c7c54e704d95"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db79c84bb68d469b" /><Relationship Type="http://schemas.openxmlformats.org/officeDocument/2006/relationships/notesSlide" Target="/ppt/notesSlides/notesSlide75.xml" Id="Rf808f0bc88894e8a"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8580f03d8d2f4108" /><Relationship Type="http://schemas.openxmlformats.org/officeDocument/2006/relationships/notesSlide" Target="/ppt/notesSlides/notesSlide76.xml" Id="R7d873473227b4511"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N ILLUSTRATED STUDY ATLAS">
            <a:extLst xmlns:a="http://schemas.openxmlformats.org/drawingml/2006/main">
              <a:ext uri="{FF2B5EF4-FFF2-40B4-BE49-F238E27FC236}">
                <a16:creationId xmlns:a16="http://schemas.microsoft.com/office/drawing/2014/main" id="{97C485D7-00A7-4503-B113-1938E457AF8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AN ILLUSTRATED STUDY ATLAS</a:t>
            </a:r>
          </a:p>
        </p:txBody>
      </p:sp>
      <p:sp>
        <p:nvSpPr>
          <p:cNvPr id="2" name="The language of graminoids">
            <a:extLst xmlns:a="http://schemas.openxmlformats.org/drawingml/2006/main">
              <a:ext uri="{FF2B5EF4-FFF2-40B4-BE49-F238E27FC236}">
                <a16:creationId xmlns:a16="http://schemas.microsoft.com/office/drawing/2014/main" id="{2B21CC83-AA9C-4849-8085-DE14D9BAC302}"/>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The language of graminoids</a:t>
            </a:r>
          </a:p>
        </p:txBody>
      </p:sp>
      <p:sp>
        <p:nvSpPr>
          <p:cNvPr id="3" name="01">
            <a:extLst xmlns:a="http://schemas.openxmlformats.org/drawingml/2006/main">
              <a:ext uri="{FF2B5EF4-FFF2-40B4-BE49-F238E27FC236}">
                <a16:creationId xmlns:a16="http://schemas.microsoft.com/office/drawing/2014/main" id="{5B19BCF7-3B1E-49D6-A266-7540057B295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01</a:t>
            </a:r>
          </a:p>
        </p:txBody>
      </p:sp>
      <p:sp>
        <p:nvSpPr>
          <p:cNvPr id="4" name="Grasses, sedges and rushes&#10;of the southeastern United States">
            <a:extLst xmlns:a="http://schemas.openxmlformats.org/drawingml/2006/main">
              <a:ext uri="{FF2B5EF4-FFF2-40B4-BE49-F238E27FC236}">
                <a16:creationId xmlns:a16="http://schemas.microsoft.com/office/drawing/2014/main" id="{9BB24D27-1810-4453-BE0B-076E79AFDE82}"/>
              </a:ext>
            </a:extLst>
          </p:cNvPr>
          <p:cNvSpPr>
            <a:spLocks xmlns:a="http://schemas.openxmlformats.org/drawingml/2006/main" noGrp="1"/>
          </p:cNvSpPr>
          <p:nvPr/>
        </p:nvSpPr>
        <p:spPr>
          <a:xfrm xmlns:a="http://schemas.openxmlformats.org/drawingml/2006/main">
            <a:off x="533400" y="1714500"/>
            <a:ext cx="53340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a:solidFill>
                  <a:srgbClr val="193E2D"/>
                </a:solidFill>
                <a:latin typeface="Arial"/>
                <a:ea typeface="Arial"/>
                <a:cs typeface="Arial"/>
              </a:defRPr>
            </a:defPPr>
          </a:lstStyle>
          <a:p xmlns:a="http://schemas.openxmlformats.org/drawingml/2006/main">
            <a:pPr>
              <a:defRPr sz="2475">
                <a:solidFill>
                  <a:srgbClr val="193E2D"/>
                </a:solidFill>
                <a:latin typeface="Arial"/>
                <a:ea typeface="Arial"/>
                <a:cs typeface="Arial"/>
              </a:defRPr>
            </a:pPr>
            <a:r>
              <a:rPr sz="2475">
                <a:solidFill>
                  <a:srgbClr val="193E2D"/>
                </a:solidFill>
                <a:latin typeface="Arial"/>
                <a:ea typeface="Arial"/>
                <a:cs typeface="Arial"/>
              </a:rPr>
              <a:t>Grasses, sedges and rushes</a:t>
            </a:r>
          </a:p>
          <a:p xmlns:a="http://schemas.openxmlformats.org/drawingml/2006/main">
            <a:pPr>
              <a:defRPr sz="2475">
                <a:solidFill>
                  <a:srgbClr val="193E2D"/>
                </a:solidFill>
                <a:latin typeface="Arial"/>
                <a:ea typeface="Arial"/>
                <a:cs typeface="Arial"/>
              </a:defRPr>
            </a:pPr>
            <a:r>
              <a:rPr sz="2475">
                <a:solidFill>
                  <a:srgbClr val="193E2D"/>
                </a:solidFill>
                <a:latin typeface="Arial"/>
                <a:ea typeface="Arial"/>
                <a:cs typeface="Arial"/>
              </a:rPr>
              <a:t>of the southeastern United States</a:t>
            </a:r>
          </a:p>
        </p:txBody>
      </p:sp>
      <p:sp>
        <p:nvSpPr>
          <p:cNvPr id="5" name="A visual companion for learning the terminology used in Weakley’s flor">
            <a:extLst xmlns:a="http://schemas.openxmlformats.org/drawingml/2006/main">
              <a:ext uri="{FF2B5EF4-FFF2-40B4-BE49-F238E27FC236}">
                <a16:creationId xmlns:a16="http://schemas.microsoft.com/office/drawing/2014/main" id="{2CF0649D-A7C4-49B8-9814-BB7F0EAD5D8D}"/>
              </a:ext>
            </a:extLst>
          </p:cNvPr>
          <p:cNvSpPr>
            <a:spLocks xmlns:a="http://schemas.openxmlformats.org/drawingml/2006/main" noGrp="1"/>
          </p:cNvSpPr>
          <p:nvPr/>
        </p:nvSpPr>
        <p:spPr>
          <a:xfrm xmlns:a="http://schemas.openxmlformats.org/drawingml/2006/main">
            <a:off x="533400" y="3438525"/>
            <a:ext cx="4762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a:solidFill>
                  <a:srgbClr val="29352F"/>
                </a:solidFill>
                <a:latin typeface="Arial"/>
                <a:ea typeface="Arial"/>
                <a:cs typeface="Arial"/>
              </a:defRPr>
            </a:defPPr>
          </a:lstStyle>
          <a:p xmlns:a="http://schemas.openxmlformats.org/drawingml/2006/main">
            <a:pPr>
              <a:defRPr sz="2025">
                <a:solidFill>
                  <a:srgbClr val="29352F"/>
                </a:solidFill>
                <a:latin typeface="Arial"/>
                <a:ea typeface="Arial"/>
                <a:cs typeface="Arial"/>
              </a:defRPr>
            </a:pPr>
            <a:r>
              <a:rPr sz="2025">
                <a:solidFill>
                  <a:srgbClr val="29352F"/>
                </a:solidFill>
                <a:latin typeface="Arial"/>
                <a:ea typeface="Arial"/>
                <a:cs typeface="Arial"/>
              </a:rPr>
              <a:t>A visual companion for learning the terminology used in Weakley’s flora</a:t>
            </a:r>
          </a:p>
        </p:txBody>
      </p:sp>
      <p:sp>
        <p:nvSpPr>
          <p:cNvPr id="6" name="Labeled examples, comparison plates, practice questions and a term ind">
            <a:extLst xmlns:a="http://schemas.openxmlformats.org/drawingml/2006/main">
              <a:ext uri="{FF2B5EF4-FFF2-40B4-BE49-F238E27FC236}">
                <a16:creationId xmlns:a16="http://schemas.microsoft.com/office/drawing/2014/main" id="{2429B56B-6C2E-4513-8E34-613B2F8D8A02}"/>
              </a:ext>
            </a:extLst>
          </p:cNvPr>
          <p:cNvSpPr>
            <a:spLocks xmlns:a="http://schemas.openxmlformats.org/drawingml/2006/main" noGrp="1"/>
          </p:cNvSpPr>
          <p:nvPr/>
        </p:nvSpPr>
        <p:spPr>
          <a:xfrm xmlns:a="http://schemas.openxmlformats.org/drawingml/2006/main">
            <a:off x="533400" y="5105400"/>
            <a:ext cx="46672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00">
                <a:solidFill>
                  <a:srgbClr val="617267"/>
                </a:solidFill>
                <a:latin typeface="Arial"/>
                <a:ea typeface="Arial"/>
                <a:cs typeface="Arial"/>
              </a:defRPr>
            </a:defPPr>
          </a:lstStyle>
          <a:p xmlns:a="http://schemas.openxmlformats.org/drawingml/2006/main">
            <a:pPr>
              <a:defRPr sz="1800">
                <a:solidFill>
                  <a:srgbClr val="617267"/>
                </a:solidFill>
                <a:latin typeface="Arial"/>
                <a:ea typeface="Arial"/>
                <a:cs typeface="Arial"/>
              </a:defRPr>
            </a:pPr>
            <a:r>
              <a:rPr sz="1800">
                <a:solidFill>
                  <a:srgbClr val="617267"/>
                </a:solidFill>
                <a:latin typeface="Arial"/>
                <a:ea typeface="Arial"/>
                <a:cs typeface="Arial"/>
              </a:rPr>
              <a:t>Labeled examples, comparison plates, practice questions and a term index</a:t>
            </a:r>
          </a:p>
        </p:txBody>
      </p:sp>
      <p:pic>
        <p:nvPicPr>
          <p:cNvPr id="7" name="">
            <a:extLst xmlns:a="http://schemas.openxmlformats.org/drawingml/2006/main">
              <a:ext uri="{FF2B5EF4-FFF2-40B4-BE49-F238E27FC236}">
                <a16:creationId xmlns:a16="http://schemas.microsoft.com/office/drawing/2014/main" id="{44664B44-C0DF-4CB6-B98E-5F5FEFF68A4E}"/>
              </a:ext>
            </a:extLst>
          </p:cNvPr>
          <p:cNvPicPr>
            <a:picLocks xmlns:a="http://schemas.openxmlformats.org/drawingml/2006/main" noChangeAspect="1"/>
          </p:cNvPicPr>
          <p:nvPr/>
        </p:nvPicPr>
        <p:blipFill>
          <a:blip xmlns:r="http://schemas.openxmlformats.org/officeDocument/2006/relationships" xmlns:a="http://schemas.openxmlformats.org/drawingml/2006/main" r:embed="Rc1119625c64d42b1"/>
          <a:stretch xmlns:a="http://schemas.openxmlformats.org/drawingml/2006/main"/>
        </p:blipFill>
        <p:spPr>
          <a:xfrm xmlns:a="http://schemas.openxmlformats.org/drawingml/2006/main">
            <a:off x="7293143" y="1381125"/>
            <a:ext cx="2768264" cy="4686300"/>
          </a:xfrm>
          <a:prstGeom xmlns:a="http://schemas.openxmlformats.org/drawingml/2006/main" prst="rect">
            <a:avLst/>
          </a:prstGeom>
        </p:spPr>
      </p:pic>
    </p:spTree>
    <p:extLst>
      <p:ext uri="{BB962C8B-B14F-4D97-AF65-F5344CB8AC3E}">
        <p14:creationId xmlns:p14="http://schemas.microsoft.com/office/powerpoint/2010/main" val="85503843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A study route through the deck">
            <a:extLst xmlns:a="http://schemas.openxmlformats.org/drawingml/2006/main">
              <a:ext uri="{FF2B5EF4-FFF2-40B4-BE49-F238E27FC236}">
                <a16:creationId xmlns:a16="http://schemas.microsoft.com/office/drawing/2014/main" id="{A4EB929E-FDB4-4CBF-9910-73C879388FD8}"/>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 study route through the deck</a:t>
            </a:r>
          </a:p>
        </p:txBody>
      </p:sp>
      <p:sp>
        <p:nvSpPr>
          <p:cNvPr id="2" name="02">
            <a:extLst xmlns:a="http://schemas.openxmlformats.org/drawingml/2006/main">
              <a:ext uri="{FF2B5EF4-FFF2-40B4-BE49-F238E27FC236}">
                <a16:creationId xmlns:a16="http://schemas.microsoft.com/office/drawing/2014/main" id="{02027E75-E4F2-416A-9DA7-364FD25B582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02</a:t>
            </a:r>
          </a:p>
        </p:txBody>
      </p:sp>
      <p:sp>
        <p:nvSpPr>
          <p:cNvPr id="3" name="Plant form">
            <a:extLst xmlns:a="http://schemas.openxmlformats.org/drawingml/2006/main">
              <a:ext uri="{FF2B5EF4-FFF2-40B4-BE49-F238E27FC236}">
                <a16:creationId xmlns:a16="http://schemas.microsoft.com/office/drawing/2014/main" id="{13D35283-149A-4F6F-BD60-36152B7CAAD6}"/>
              </a:ext>
            </a:extLst>
          </p:cNvPr>
          <p:cNvSpPr>
            <a:spLocks xmlns:a="http://schemas.openxmlformats.org/drawingml/2006/main" noGrp="1"/>
          </p:cNvSpPr>
          <p:nvPr/>
        </p:nvSpPr>
        <p:spPr>
          <a:xfrm xmlns:a="http://schemas.openxmlformats.org/drawingml/2006/main">
            <a:off x="571500" y="14763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Plant form</a:t>
            </a:r>
          </a:p>
        </p:txBody>
      </p:sp>
      <p:sp>
        <p:nvSpPr>
          <p:cNvPr id="4" name="Stems, leaf junctions, growth and orientation">
            <a:extLst xmlns:a="http://schemas.openxmlformats.org/drawingml/2006/main">
              <a:ext uri="{FF2B5EF4-FFF2-40B4-BE49-F238E27FC236}">
                <a16:creationId xmlns:a16="http://schemas.microsoft.com/office/drawing/2014/main" id="{07579159-B882-4B64-8294-F19AE9B2AF92}"/>
              </a:ext>
            </a:extLst>
          </p:cNvPr>
          <p:cNvSpPr>
            <a:spLocks xmlns:a="http://schemas.openxmlformats.org/drawingml/2006/main" noGrp="1"/>
          </p:cNvSpPr>
          <p:nvPr/>
        </p:nvSpPr>
        <p:spPr>
          <a:xfrm xmlns:a="http://schemas.openxmlformats.org/drawingml/2006/main">
            <a:off x="3857625" y="14954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Stems, leaf junctions, growth and orientation</a:t>
            </a:r>
          </a:p>
        </p:txBody>
      </p:sp>
      <p:sp>
        <p:nvSpPr>
          <p:cNvPr id="5" name="Flowering clusters">
            <a:extLst xmlns:a="http://schemas.openxmlformats.org/drawingml/2006/main">
              <a:ext uri="{FF2B5EF4-FFF2-40B4-BE49-F238E27FC236}">
                <a16:creationId xmlns:a16="http://schemas.microsoft.com/office/drawing/2014/main" id="{1A5F3D85-DDDF-4833-9D92-3B46E539EE88}"/>
              </a:ext>
            </a:extLst>
          </p:cNvPr>
          <p:cNvSpPr>
            <a:spLocks xmlns:a="http://schemas.openxmlformats.org/drawingml/2006/main" noGrp="1"/>
          </p:cNvSpPr>
          <p:nvPr/>
        </p:nvSpPr>
        <p:spPr>
          <a:xfrm xmlns:a="http://schemas.openxmlformats.org/drawingml/2006/main">
            <a:off x="571500" y="22002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Flowering clusters</a:t>
            </a:r>
          </a:p>
        </p:txBody>
      </p:sp>
      <p:sp>
        <p:nvSpPr>
          <p:cNvPr id="6" name="Branches, stalks, spikes and panicles">
            <a:extLst xmlns:a="http://schemas.openxmlformats.org/drawingml/2006/main">
              <a:ext uri="{FF2B5EF4-FFF2-40B4-BE49-F238E27FC236}">
                <a16:creationId xmlns:a16="http://schemas.microsoft.com/office/drawing/2014/main" id="{E146B7A0-4DE6-40B3-896E-FB102520D763}"/>
              </a:ext>
            </a:extLst>
          </p:cNvPr>
          <p:cNvSpPr>
            <a:spLocks xmlns:a="http://schemas.openxmlformats.org/drawingml/2006/main" noGrp="1"/>
          </p:cNvSpPr>
          <p:nvPr/>
        </p:nvSpPr>
        <p:spPr>
          <a:xfrm xmlns:a="http://schemas.openxmlformats.org/drawingml/2006/main">
            <a:off x="3857625" y="22193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Branches, stalks, spikes and panicles</a:t>
            </a:r>
          </a:p>
        </p:txBody>
      </p:sp>
      <p:sp>
        <p:nvSpPr>
          <p:cNvPr id="7" name="Grasses and flowers">
            <a:extLst xmlns:a="http://schemas.openxmlformats.org/drawingml/2006/main">
              <a:ext uri="{FF2B5EF4-FFF2-40B4-BE49-F238E27FC236}">
                <a16:creationId xmlns:a16="http://schemas.microsoft.com/office/drawing/2014/main" id="{5D43F305-9E80-416B-ABFD-22FA66DB1CA2}"/>
              </a:ext>
            </a:extLst>
          </p:cNvPr>
          <p:cNvSpPr>
            <a:spLocks xmlns:a="http://schemas.openxmlformats.org/drawingml/2006/main" noGrp="1"/>
          </p:cNvSpPr>
          <p:nvPr/>
        </p:nvSpPr>
        <p:spPr>
          <a:xfrm xmlns:a="http://schemas.openxmlformats.org/drawingml/2006/main">
            <a:off x="571500" y="29241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Grasses and flowers</a:t>
            </a:r>
          </a:p>
        </p:txBody>
      </p:sp>
      <p:sp>
        <p:nvSpPr>
          <p:cNvPr id="8" name="Spikelets, florets, awns and reproductive organs">
            <a:extLst xmlns:a="http://schemas.openxmlformats.org/drawingml/2006/main">
              <a:ext uri="{FF2B5EF4-FFF2-40B4-BE49-F238E27FC236}">
                <a16:creationId xmlns:a16="http://schemas.microsoft.com/office/drawing/2014/main" id="{BBBC11E5-EE6A-4DE8-931F-8C9033148F75}"/>
              </a:ext>
            </a:extLst>
          </p:cNvPr>
          <p:cNvSpPr>
            <a:spLocks xmlns:a="http://schemas.openxmlformats.org/drawingml/2006/main" noGrp="1"/>
          </p:cNvSpPr>
          <p:nvPr/>
        </p:nvSpPr>
        <p:spPr>
          <a:xfrm xmlns:a="http://schemas.openxmlformats.org/drawingml/2006/main">
            <a:off x="3857625" y="29432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Spikelets, florets, awns and reproductive organs</a:t>
            </a:r>
          </a:p>
        </p:txBody>
      </p:sp>
      <p:sp>
        <p:nvSpPr>
          <p:cNvPr id="9" name="Sedges and rushes">
            <a:extLst xmlns:a="http://schemas.openxmlformats.org/drawingml/2006/main">
              <a:ext uri="{FF2B5EF4-FFF2-40B4-BE49-F238E27FC236}">
                <a16:creationId xmlns:a16="http://schemas.microsoft.com/office/drawing/2014/main" id="{FF28DDAB-5B1F-4BDC-8451-D21CE1D98BF5}"/>
              </a:ext>
            </a:extLst>
          </p:cNvPr>
          <p:cNvSpPr>
            <a:spLocks xmlns:a="http://schemas.openxmlformats.org/drawingml/2006/main" noGrp="1"/>
          </p:cNvSpPr>
          <p:nvPr/>
        </p:nvSpPr>
        <p:spPr>
          <a:xfrm xmlns:a="http://schemas.openxmlformats.org/drawingml/2006/main">
            <a:off x="571500" y="36480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Sedges and rushes</a:t>
            </a:r>
          </a:p>
        </p:txBody>
      </p:sp>
      <p:sp>
        <p:nvSpPr>
          <p:cNvPr id="10" name="Perigynia, achenes, tepals and capsules">
            <a:extLst xmlns:a="http://schemas.openxmlformats.org/drawingml/2006/main">
              <a:ext uri="{FF2B5EF4-FFF2-40B4-BE49-F238E27FC236}">
                <a16:creationId xmlns:a16="http://schemas.microsoft.com/office/drawing/2014/main" id="{F86950D7-B1BB-49F9-9A17-59B0247A6EF2}"/>
              </a:ext>
            </a:extLst>
          </p:cNvPr>
          <p:cNvSpPr>
            <a:spLocks xmlns:a="http://schemas.openxmlformats.org/drawingml/2006/main" noGrp="1"/>
          </p:cNvSpPr>
          <p:nvPr/>
        </p:nvSpPr>
        <p:spPr>
          <a:xfrm xmlns:a="http://schemas.openxmlformats.org/drawingml/2006/main">
            <a:off x="3857625" y="36671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Perigynia, achenes, tepals and capsules</a:t>
            </a:r>
          </a:p>
        </p:txBody>
      </p:sp>
      <p:sp>
        <p:nvSpPr>
          <p:cNvPr id="11" name="Shapes and surfaces">
            <a:extLst xmlns:a="http://schemas.openxmlformats.org/drawingml/2006/main">
              <a:ext uri="{FF2B5EF4-FFF2-40B4-BE49-F238E27FC236}">
                <a16:creationId xmlns:a16="http://schemas.microsoft.com/office/drawing/2014/main" id="{6C13C963-54BA-4418-A8C0-989CAD238B82}"/>
              </a:ext>
            </a:extLst>
          </p:cNvPr>
          <p:cNvSpPr>
            <a:spLocks xmlns:a="http://schemas.openxmlformats.org/drawingml/2006/main" noGrp="1"/>
          </p:cNvSpPr>
          <p:nvPr/>
        </p:nvSpPr>
        <p:spPr>
          <a:xfrm xmlns:a="http://schemas.openxmlformats.org/drawingml/2006/main">
            <a:off x="571500" y="43719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Shapes and surfaces</a:t>
            </a:r>
          </a:p>
        </p:txBody>
      </p:sp>
      <p:sp>
        <p:nvSpPr>
          <p:cNvPr id="12" name="Outlines, tips, hairs and textures">
            <a:extLst xmlns:a="http://schemas.openxmlformats.org/drawingml/2006/main">
              <a:ext uri="{FF2B5EF4-FFF2-40B4-BE49-F238E27FC236}">
                <a16:creationId xmlns:a16="http://schemas.microsoft.com/office/drawing/2014/main" id="{B3A87E0F-82BE-42B7-BC2B-7CD9FD5AE809}"/>
              </a:ext>
            </a:extLst>
          </p:cNvPr>
          <p:cNvSpPr>
            <a:spLocks xmlns:a="http://schemas.openxmlformats.org/drawingml/2006/main" noGrp="1"/>
          </p:cNvSpPr>
          <p:nvPr/>
        </p:nvSpPr>
        <p:spPr>
          <a:xfrm xmlns:a="http://schemas.openxmlformats.org/drawingml/2006/main">
            <a:off x="3857625" y="43910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Outlines, tips, hairs and textures</a:t>
            </a:r>
          </a:p>
        </p:txBody>
      </p:sp>
      <p:sp>
        <p:nvSpPr>
          <p:cNvPr id="13" name="Reading and recall">
            <a:extLst xmlns:a="http://schemas.openxmlformats.org/drawingml/2006/main">
              <a:ext uri="{FF2B5EF4-FFF2-40B4-BE49-F238E27FC236}">
                <a16:creationId xmlns:a16="http://schemas.microsoft.com/office/drawing/2014/main" id="{90BD2BD0-6AEE-4D4E-9F01-3E6461F2F758}"/>
              </a:ext>
            </a:extLst>
          </p:cNvPr>
          <p:cNvSpPr>
            <a:spLocks xmlns:a="http://schemas.openxmlformats.org/drawingml/2006/main" noGrp="1"/>
          </p:cNvSpPr>
          <p:nvPr/>
        </p:nvSpPr>
        <p:spPr>
          <a:xfrm xmlns:a="http://schemas.openxmlformats.org/drawingml/2006/main">
            <a:off x="571500" y="5095875"/>
            <a:ext cx="3286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025" b="1">
                <a:solidFill>
                  <a:srgbClr val="193E2D"/>
                </a:solidFill>
                <a:latin typeface="Arial"/>
                <a:ea typeface="Arial"/>
                <a:cs typeface="Arial"/>
              </a:defRPr>
            </a:defPPr>
          </a:lstStyle>
          <a:p xmlns:a="http://schemas.openxmlformats.org/drawingml/2006/main">
            <a:pPr>
              <a:defRPr sz="2025" b="1">
                <a:solidFill>
                  <a:srgbClr val="193E2D"/>
                </a:solidFill>
                <a:latin typeface="Arial"/>
                <a:ea typeface="Arial"/>
                <a:cs typeface="Arial"/>
              </a:defRPr>
            </a:pPr>
            <a:r>
              <a:rPr sz="2025" b="1">
                <a:solidFill>
                  <a:srgbClr val="193E2D"/>
                </a:solidFill>
                <a:latin typeface="Arial"/>
                <a:ea typeface="Arial"/>
                <a:cs typeface="Arial"/>
              </a:rPr>
              <a:t>Reading and recall</a:t>
            </a:r>
          </a:p>
        </p:txBody>
      </p:sp>
      <p:sp>
        <p:nvSpPr>
          <p:cNvPr id="14" name="Key notation, practice and alphabetical index">
            <a:extLst xmlns:a="http://schemas.openxmlformats.org/drawingml/2006/main">
              <a:ext uri="{FF2B5EF4-FFF2-40B4-BE49-F238E27FC236}">
                <a16:creationId xmlns:a16="http://schemas.microsoft.com/office/drawing/2014/main" id="{94B4AE71-DA37-4FDE-AC36-629EDCBC5D01}"/>
              </a:ext>
            </a:extLst>
          </p:cNvPr>
          <p:cNvSpPr>
            <a:spLocks xmlns:a="http://schemas.openxmlformats.org/drawingml/2006/main" noGrp="1"/>
          </p:cNvSpPr>
          <p:nvPr/>
        </p:nvSpPr>
        <p:spPr>
          <a:xfrm xmlns:a="http://schemas.openxmlformats.org/drawingml/2006/main">
            <a:off x="3857625" y="5114925"/>
            <a:ext cx="7334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a:solidFill>
                  <a:srgbClr val="29352F"/>
                </a:solidFill>
                <a:latin typeface="Arial"/>
                <a:ea typeface="Arial"/>
                <a:cs typeface="Arial"/>
              </a:defRPr>
            </a:defPPr>
          </a:lstStyle>
          <a:p xmlns:a="http://schemas.openxmlformats.org/drawingml/2006/main">
            <a:pPr>
              <a:defRPr sz="1875">
                <a:solidFill>
                  <a:srgbClr val="29352F"/>
                </a:solidFill>
                <a:latin typeface="Arial"/>
                <a:ea typeface="Arial"/>
                <a:cs typeface="Arial"/>
              </a:defRPr>
            </a:pPr>
            <a:r>
              <a:rPr sz="1875">
                <a:solidFill>
                  <a:srgbClr val="29352F"/>
                </a:solidFill>
                <a:latin typeface="Arial"/>
                <a:ea typeface="Arial"/>
                <a:cs typeface="Arial"/>
              </a:rPr>
              <a:t>Key notation, practice and alphabetical index</a:t>
            </a:r>
          </a:p>
        </p:txBody>
      </p:sp>
    </p:spTree>
    <p:extLst>
      <p:ext uri="{BB962C8B-B14F-4D97-AF65-F5344CB8AC3E}">
        <p14:creationId xmlns:p14="http://schemas.microsoft.com/office/powerpoint/2010/main" val="194697122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PLANT FORM">
            <a:extLst xmlns:a="http://schemas.openxmlformats.org/drawingml/2006/main">
              <a:ext uri="{FF2B5EF4-FFF2-40B4-BE49-F238E27FC236}">
                <a16:creationId xmlns:a16="http://schemas.microsoft.com/office/drawing/2014/main" id="{83A335B6-3B4B-4542-825F-72D9058A790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Meet the graminoids">
            <a:extLst xmlns:a="http://schemas.openxmlformats.org/drawingml/2006/main">
              <a:ext uri="{FF2B5EF4-FFF2-40B4-BE49-F238E27FC236}">
                <a16:creationId xmlns:a16="http://schemas.microsoft.com/office/drawing/2014/main" id="{17AE242C-38AF-42E6-A6E0-8326031AEE11}"/>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Meet the graminoids</a:t>
            </a:r>
          </a:p>
        </p:txBody>
      </p:sp>
      <p:sp>
        <p:nvSpPr>
          <p:cNvPr id="3" name="03">
            <a:extLst xmlns:a="http://schemas.openxmlformats.org/drawingml/2006/main">
              <a:ext uri="{FF2B5EF4-FFF2-40B4-BE49-F238E27FC236}">
                <a16:creationId xmlns:a16="http://schemas.microsoft.com/office/drawing/2014/main" id="{FC7FA580-3130-473C-B33C-634161D0A6E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03</a:t>
            </a:r>
          </a:p>
        </p:txBody>
      </p:sp>
      <p:sp>
        <p:nvSpPr>
          <p:cNvPr id="4" name="text">
            <a:extLst xmlns:a="http://schemas.openxmlformats.org/drawingml/2006/main">
              <a:ext uri="{FF2B5EF4-FFF2-40B4-BE49-F238E27FC236}">
                <a16:creationId xmlns:a16="http://schemas.microsoft.com/office/drawing/2014/main" id="{38E5859D-1B1D-4F7A-A878-3AEBB99F647D}"/>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Graminoid  </a:t>
            </a:r>
            <a:r>
              <a:rPr sz="1725">
                <a:solidFill>
                  <a:srgbClr val="29352F"/>
                </a:solidFill>
                <a:latin typeface="Arial"/>
                <a:ea typeface="Arial"/>
                <a:cs typeface="Arial"/>
              </a:rPr>
              <a:t>A grasslike plant; the main families studied here are grasses, sedges, and rushes.</a:t>
            </a:r>
          </a:p>
        </p:txBody>
      </p:sp>
      <p:sp>
        <p:nvSpPr>
          <p:cNvPr id="5" name="text">
            <a:extLst xmlns:a="http://schemas.openxmlformats.org/drawingml/2006/main">
              <a:ext uri="{FF2B5EF4-FFF2-40B4-BE49-F238E27FC236}">
                <a16:creationId xmlns:a16="http://schemas.microsoft.com/office/drawing/2014/main" id="{D5D22C86-95F2-4B19-8D56-CED5FD37680E}"/>
              </a:ext>
            </a:extLst>
          </p:cNvPr>
          <p:cNvSpPr>
            <a:spLocks xmlns:a="http://schemas.openxmlformats.org/drawingml/2006/main" noGrp="1"/>
          </p:cNvSpPr>
          <p:nvPr/>
        </p:nvSpPr>
        <p:spPr>
          <a:xfrm xmlns:a="http://schemas.openxmlformats.org/drawingml/2006/main">
            <a:off x="533400" y="23526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Poaceae  </a:t>
            </a:r>
            <a:r>
              <a:rPr sz="1725">
                <a:solidFill>
                  <a:srgbClr val="29352F"/>
                </a:solidFill>
                <a:latin typeface="Arial"/>
                <a:ea typeface="Arial"/>
                <a:cs typeface="Arial"/>
              </a:rPr>
              <a:t>The grass family; flowers are organized into spikelets containing florets.</a:t>
            </a:r>
          </a:p>
        </p:txBody>
      </p:sp>
      <p:sp>
        <p:nvSpPr>
          <p:cNvPr id="6" name="text">
            <a:extLst xmlns:a="http://schemas.openxmlformats.org/drawingml/2006/main">
              <a:ext uri="{FF2B5EF4-FFF2-40B4-BE49-F238E27FC236}">
                <a16:creationId xmlns:a16="http://schemas.microsoft.com/office/drawing/2014/main" id="{3B3DE102-7C11-423E-8361-91721A3EEF3E}"/>
              </a:ext>
            </a:extLst>
          </p:cNvPr>
          <p:cNvSpPr>
            <a:spLocks xmlns:a="http://schemas.openxmlformats.org/drawingml/2006/main" noGrp="1"/>
          </p:cNvSpPr>
          <p:nvPr/>
        </p:nvSpPr>
        <p:spPr>
          <a:xfrm xmlns:a="http://schemas.openxmlformats.org/drawingml/2006/main">
            <a:off x="533400" y="29718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Cyperaceae  </a:t>
            </a:r>
            <a:r>
              <a:rPr sz="1725">
                <a:solidFill>
                  <a:srgbClr val="29352F"/>
                </a:solidFill>
                <a:latin typeface="Arial"/>
                <a:ea typeface="Arial"/>
                <a:cs typeface="Arial"/>
              </a:rPr>
              <a:t>The sedge family; individual flowers are subtended by scales and typically produce achenes.</a:t>
            </a:r>
          </a:p>
        </p:txBody>
      </p:sp>
      <p:sp>
        <p:nvSpPr>
          <p:cNvPr id="7" name="text">
            <a:extLst xmlns:a="http://schemas.openxmlformats.org/drawingml/2006/main">
              <a:ext uri="{FF2B5EF4-FFF2-40B4-BE49-F238E27FC236}">
                <a16:creationId xmlns:a16="http://schemas.microsoft.com/office/drawing/2014/main" id="{05022434-0706-46B1-B784-23A70E6B83B1}"/>
              </a:ext>
            </a:extLst>
          </p:cNvPr>
          <p:cNvSpPr>
            <a:spLocks xmlns:a="http://schemas.openxmlformats.org/drawingml/2006/main" noGrp="1"/>
          </p:cNvSpPr>
          <p:nvPr/>
        </p:nvSpPr>
        <p:spPr>
          <a:xfrm xmlns:a="http://schemas.openxmlformats.org/drawingml/2006/main">
            <a:off x="533400" y="38481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Juncaceae  </a:t>
            </a:r>
            <a:r>
              <a:rPr sz="1725">
                <a:solidFill>
                  <a:srgbClr val="29352F"/>
                </a:solidFill>
                <a:latin typeface="Arial"/>
                <a:ea typeface="Arial"/>
                <a:cs typeface="Arial"/>
              </a:rPr>
              <a:t>The rush family; its usually small flowers have six tepals and produce capsules.</a:t>
            </a:r>
          </a:p>
        </p:txBody>
      </p:sp>
      <p:pic>
        <p:nvPicPr>
          <p:cNvPr id="8" name="">
            <a:extLst xmlns:a="http://schemas.openxmlformats.org/drawingml/2006/main">
              <a:ext uri="{FF2B5EF4-FFF2-40B4-BE49-F238E27FC236}">
                <a16:creationId xmlns:a16="http://schemas.microsoft.com/office/drawing/2014/main" id="{843B0B96-CD28-4B52-A420-3922A5766E69}"/>
              </a:ext>
            </a:extLst>
          </p:cNvPr>
          <p:cNvPicPr>
            <a:picLocks xmlns:a="http://schemas.openxmlformats.org/drawingml/2006/main" noChangeAspect="1"/>
          </p:cNvPicPr>
          <p:nvPr/>
        </p:nvPicPr>
        <p:blipFill>
          <a:blip xmlns:r="http://schemas.openxmlformats.org/officeDocument/2006/relationships" xmlns:a="http://schemas.openxmlformats.org/drawingml/2006/main" r:embed="Rbb82259b3cc74840"/>
          <a:stretch xmlns:a="http://schemas.openxmlformats.org/drawingml/2006/main"/>
        </p:blipFill>
        <p:spPr>
          <a:xfrm xmlns:a="http://schemas.openxmlformats.org/drawingml/2006/main">
            <a:off x="5629275" y="2437896"/>
            <a:ext cx="1933575" cy="2115559"/>
          </a:xfrm>
          <a:prstGeom xmlns:a="http://schemas.openxmlformats.org/drawingml/2006/main" prst="rect">
            <a:avLst/>
          </a:prstGeom>
        </p:spPr>
      </p:pic>
      <p:sp>
        <p:nvSpPr>
          <p:cNvPr id="9" name="Grass: spikelets and florets">
            <a:extLst xmlns:a="http://schemas.openxmlformats.org/drawingml/2006/main">
              <a:ext uri="{FF2B5EF4-FFF2-40B4-BE49-F238E27FC236}">
                <a16:creationId xmlns:a16="http://schemas.microsoft.com/office/drawing/2014/main" id="{C11F089E-C614-40BE-8382-0F9FBC1C2306}"/>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Grass: spikelets and florets</a:t>
            </a:r>
          </a:p>
        </p:txBody>
      </p:sp>
      <p:pic>
        <p:nvPicPr>
          <p:cNvPr id="10" name="">
            <a:extLst xmlns:a="http://schemas.openxmlformats.org/drawingml/2006/main">
              <a:ext uri="{FF2B5EF4-FFF2-40B4-BE49-F238E27FC236}">
                <a16:creationId xmlns:a16="http://schemas.microsoft.com/office/drawing/2014/main" id="{B322C21D-261D-44E3-A0F3-826BA2BA58B9}"/>
              </a:ext>
            </a:extLst>
          </p:cNvPr>
          <p:cNvPicPr>
            <a:picLocks xmlns:a="http://schemas.openxmlformats.org/drawingml/2006/main" noChangeAspect="1"/>
          </p:cNvPicPr>
          <p:nvPr/>
        </p:nvPicPr>
        <p:blipFill>
          <a:blip xmlns:r="http://schemas.openxmlformats.org/officeDocument/2006/relationships" xmlns:a="http://schemas.openxmlformats.org/drawingml/2006/main" r:embed="Raee9cc40afe44555"/>
          <a:stretch xmlns:a="http://schemas.openxmlformats.org/drawingml/2006/main"/>
        </p:blipFill>
        <p:spPr>
          <a:xfrm xmlns:a="http://schemas.openxmlformats.org/drawingml/2006/main">
            <a:off x="7713381" y="1524000"/>
            <a:ext cx="1861114" cy="3943350"/>
          </a:xfrm>
          <a:prstGeom xmlns:a="http://schemas.openxmlformats.org/drawingml/2006/main" prst="rect">
            <a:avLst/>
          </a:prstGeom>
        </p:spPr>
      </p:pic>
      <p:sp>
        <p:nvSpPr>
          <p:cNvPr id="11" name="Carex sedge: perigynium around an achene">
            <a:extLst xmlns:a="http://schemas.openxmlformats.org/drawingml/2006/main">
              <a:ext uri="{FF2B5EF4-FFF2-40B4-BE49-F238E27FC236}">
                <a16:creationId xmlns:a16="http://schemas.microsoft.com/office/drawing/2014/main" id="{2B655D64-FEC8-4F89-A448-650D6DBAC903}"/>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Carex sedge: perigynium around an achene</a:t>
            </a:r>
          </a:p>
        </p:txBody>
      </p:sp>
      <p:pic>
        <p:nvPicPr>
          <p:cNvPr id="12" name="">
            <a:extLst xmlns:a="http://schemas.openxmlformats.org/drawingml/2006/main">
              <a:ext uri="{FF2B5EF4-FFF2-40B4-BE49-F238E27FC236}">
                <a16:creationId xmlns:a16="http://schemas.microsoft.com/office/drawing/2014/main" id="{969E5A96-082C-4D79-A308-C1CB60903354}"/>
              </a:ext>
            </a:extLst>
          </p:cNvPr>
          <p:cNvPicPr>
            <a:picLocks xmlns:a="http://schemas.openxmlformats.org/drawingml/2006/main" noChangeAspect="1"/>
          </p:cNvPicPr>
          <p:nvPr/>
        </p:nvPicPr>
        <p:blipFill>
          <a:blip xmlns:r="http://schemas.openxmlformats.org/officeDocument/2006/relationships" xmlns:a="http://schemas.openxmlformats.org/drawingml/2006/main" r:embed="R85045a200fc94fac"/>
          <a:stretch xmlns:a="http://schemas.openxmlformats.org/drawingml/2006/main"/>
        </p:blipFill>
        <p:spPr>
          <a:xfrm xmlns:a="http://schemas.openxmlformats.org/drawingml/2006/main">
            <a:off x="9725025" y="1835719"/>
            <a:ext cx="1933575" cy="3319912"/>
          </a:xfrm>
          <a:prstGeom xmlns:a="http://schemas.openxmlformats.org/drawingml/2006/main" prst="rect">
            <a:avLst/>
          </a:prstGeom>
        </p:spPr>
      </p:pic>
      <p:sp>
        <p:nvSpPr>
          <p:cNvPr id="13" name="Capsule surrounded by tepals">
            <a:extLst xmlns:a="http://schemas.openxmlformats.org/drawingml/2006/main">
              <a:ext uri="{FF2B5EF4-FFF2-40B4-BE49-F238E27FC236}">
                <a16:creationId xmlns:a16="http://schemas.microsoft.com/office/drawing/2014/main" id="{AD305E17-DAE7-4CC1-B055-BC868D7576E1}"/>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Capsule surrounded by tepals</a:t>
            </a:r>
          </a:p>
        </p:txBody>
      </p:sp>
      <p:sp>
        <p:nvSpPr>
          <p:cNvPr id="14" name="Grasslike appearance is a starting point. Flower and fruit structure s">
            <a:extLst xmlns:a="http://schemas.openxmlformats.org/drawingml/2006/main">
              <a:ext uri="{FF2B5EF4-FFF2-40B4-BE49-F238E27FC236}">
                <a16:creationId xmlns:a16="http://schemas.microsoft.com/office/drawing/2014/main" id="{F819A976-9F63-4BE4-97D0-BEFC20971FF9}"/>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Grasslike appearance is a starting point. Flower and fruit structure separate the families.</a:t>
            </a:r>
          </a:p>
        </p:txBody>
      </p:sp>
    </p:spTree>
    <p:extLst>
      <p:ext uri="{BB962C8B-B14F-4D97-AF65-F5344CB8AC3E}">
        <p14:creationId xmlns:p14="http://schemas.microsoft.com/office/powerpoint/2010/main" val="1403876394"/>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PLANT FORM">
            <a:extLst xmlns:a="http://schemas.openxmlformats.org/drawingml/2006/main">
              <a:ext uri="{FF2B5EF4-FFF2-40B4-BE49-F238E27FC236}">
                <a16:creationId xmlns:a16="http://schemas.microsoft.com/office/drawing/2014/main" id="{B91D321E-1C7A-44F6-AB5B-2D8C6883D7DC}"/>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A grass plant from the ground up">
            <a:extLst xmlns:a="http://schemas.openxmlformats.org/drawingml/2006/main">
              <a:ext uri="{FF2B5EF4-FFF2-40B4-BE49-F238E27FC236}">
                <a16:creationId xmlns:a16="http://schemas.microsoft.com/office/drawing/2014/main" id="{0A7DF02B-CB79-45AA-84FD-A18712A56041}"/>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 grass plant from the ground up</a:t>
            </a:r>
          </a:p>
        </p:txBody>
      </p:sp>
      <p:sp>
        <p:nvSpPr>
          <p:cNvPr id="3" name="04">
            <a:extLst xmlns:a="http://schemas.openxmlformats.org/drawingml/2006/main">
              <a:ext uri="{FF2B5EF4-FFF2-40B4-BE49-F238E27FC236}">
                <a16:creationId xmlns:a16="http://schemas.microsoft.com/office/drawing/2014/main" id="{22D9A077-533D-4CD4-9B38-E4AC2C6EAF3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04</a:t>
            </a:r>
          </a:p>
        </p:txBody>
      </p:sp>
      <p:sp>
        <p:nvSpPr>
          <p:cNvPr id="4" name="text">
            <a:extLst xmlns:a="http://schemas.openxmlformats.org/drawingml/2006/main">
              <a:ext uri="{FF2B5EF4-FFF2-40B4-BE49-F238E27FC236}">
                <a16:creationId xmlns:a16="http://schemas.microsoft.com/office/drawing/2014/main" id="{C5B31A46-2717-45C8-A197-155FD8ADB356}"/>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Culm  </a:t>
            </a:r>
            <a:r>
              <a:rPr sz="1725">
                <a:solidFill>
                  <a:srgbClr val="29352F"/>
                </a:solidFill>
                <a:latin typeface="Arial"/>
                <a:ea typeface="Arial"/>
                <a:cs typeface="Arial"/>
              </a:rPr>
              <a:t>The stem of a grass, sedge, or rush.</a:t>
            </a:r>
          </a:p>
        </p:txBody>
      </p:sp>
      <p:sp>
        <p:nvSpPr>
          <p:cNvPr id="5" name="text">
            <a:extLst xmlns:a="http://schemas.openxmlformats.org/drawingml/2006/main">
              <a:ext uri="{FF2B5EF4-FFF2-40B4-BE49-F238E27FC236}">
                <a16:creationId xmlns:a16="http://schemas.microsoft.com/office/drawing/2014/main" id="{9456E867-F498-4DC9-8D8E-98F0EE60C7A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Node  </a:t>
            </a:r>
            <a:r>
              <a:rPr sz="1725">
                <a:solidFill>
                  <a:srgbClr val="29352F"/>
                </a:solidFill>
                <a:latin typeface="Arial"/>
                <a:ea typeface="Arial"/>
                <a:cs typeface="Arial"/>
              </a:rPr>
              <a:t>A point on the stem where a leaf or branch attaches.</a:t>
            </a:r>
          </a:p>
        </p:txBody>
      </p:sp>
      <p:sp>
        <p:nvSpPr>
          <p:cNvPr id="6" name="text">
            <a:extLst xmlns:a="http://schemas.openxmlformats.org/drawingml/2006/main">
              <a:ext uri="{FF2B5EF4-FFF2-40B4-BE49-F238E27FC236}">
                <a16:creationId xmlns:a16="http://schemas.microsoft.com/office/drawing/2014/main" id="{4C2C32C6-29FB-4298-A917-283AB4F86E83}"/>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Internode  </a:t>
            </a:r>
            <a:r>
              <a:rPr sz="1725">
                <a:solidFill>
                  <a:srgbClr val="29352F"/>
                </a:solidFill>
                <a:latin typeface="Arial"/>
                <a:ea typeface="Arial"/>
                <a:cs typeface="Arial"/>
              </a:rPr>
              <a:t>The stem segment between two nodes.</a:t>
            </a:r>
          </a:p>
        </p:txBody>
      </p:sp>
      <p:sp>
        <p:nvSpPr>
          <p:cNvPr id="7" name="text">
            <a:extLst xmlns:a="http://schemas.openxmlformats.org/drawingml/2006/main">
              <a:ext uri="{FF2B5EF4-FFF2-40B4-BE49-F238E27FC236}">
                <a16:creationId xmlns:a16="http://schemas.microsoft.com/office/drawing/2014/main" id="{692B99A0-0C10-454C-8DA1-0F20773E57F1}"/>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Crown  </a:t>
            </a:r>
            <a:r>
              <a:rPr sz="1725">
                <a:solidFill>
                  <a:srgbClr val="29352F"/>
                </a:solidFill>
                <a:latin typeface="Arial"/>
                <a:ea typeface="Arial"/>
                <a:cs typeface="Arial"/>
              </a:rPr>
              <a:t>The compact basal region from which roots and shoots arise.</a:t>
            </a:r>
          </a:p>
        </p:txBody>
      </p:sp>
      <p:sp>
        <p:nvSpPr>
          <p:cNvPr id="8" name="text">
            <a:extLst xmlns:a="http://schemas.openxmlformats.org/drawingml/2006/main">
              <a:ext uri="{FF2B5EF4-FFF2-40B4-BE49-F238E27FC236}">
                <a16:creationId xmlns:a16="http://schemas.microsoft.com/office/drawing/2014/main" id="{DAA5AF92-AA65-43CE-9B6C-C8D129AC8CD7}"/>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Tiller  </a:t>
            </a:r>
            <a:r>
              <a:rPr sz="1725">
                <a:solidFill>
                  <a:srgbClr val="29352F"/>
                </a:solidFill>
                <a:latin typeface="Arial"/>
                <a:ea typeface="Arial"/>
                <a:cs typeface="Arial"/>
              </a:rPr>
              <a:t>A shoot arising near the base of a grass plant.</a:t>
            </a:r>
          </a:p>
        </p:txBody>
      </p:sp>
      <p:sp>
        <p:nvSpPr>
          <p:cNvPr id="9" name="text">
            <a:extLst xmlns:a="http://schemas.openxmlformats.org/drawingml/2006/main">
              <a:ext uri="{FF2B5EF4-FFF2-40B4-BE49-F238E27FC236}">
                <a16:creationId xmlns:a16="http://schemas.microsoft.com/office/drawing/2014/main" id="{EBCFCCC3-C847-4D70-9F2A-B384379CAD12}"/>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Innovation  </a:t>
            </a:r>
            <a:r>
              <a:rPr sz="1725">
                <a:solidFill>
                  <a:srgbClr val="29352F"/>
                </a:solidFill>
                <a:latin typeface="Arial"/>
                <a:ea typeface="Arial"/>
                <a:cs typeface="Arial"/>
              </a:rPr>
              <a:t>A new vegetative shoot, especially in descriptions of perennial grasses.</a:t>
            </a:r>
          </a:p>
        </p:txBody>
      </p:sp>
      <p:pic>
        <p:nvPicPr>
          <p:cNvPr id="10" name="">
            <a:extLst xmlns:a="http://schemas.openxmlformats.org/drawingml/2006/main">
              <a:ext uri="{FF2B5EF4-FFF2-40B4-BE49-F238E27FC236}">
                <a16:creationId xmlns:a16="http://schemas.microsoft.com/office/drawing/2014/main" id="{DCC09AE4-5776-4089-AC80-2F88DC05CBAD}"/>
              </a:ext>
            </a:extLst>
          </p:cNvPr>
          <p:cNvPicPr>
            <a:picLocks xmlns:a="http://schemas.openxmlformats.org/drawingml/2006/main" noChangeAspect="1"/>
          </p:cNvPicPr>
          <p:nvPr/>
        </p:nvPicPr>
        <p:blipFill>
          <a:blip xmlns:r="http://schemas.openxmlformats.org/officeDocument/2006/relationships" xmlns:a="http://schemas.openxmlformats.org/drawingml/2006/main" r:embed="R295480d5e6954922"/>
          <a:stretch xmlns:a="http://schemas.openxmlformats.org/drawingml/2006/main"/>
        </p:blipFill>
        <p:spPr>
          <a:xfrm xmlns:a="http://schemas.openxmlformats.org/drawingml/2006/main">
            <a:off x="5629275" y="1642441"/>
            <a:ext cx="6029325" cy="1420468"/>
          </a:xfrm>
          <a:prstGeom xmlns:a="http://schemas.openxmlformats.org/drawingml/2006/main" prst="rect">
            <a:avLst/>
          </a:prstGeom>
        </p:spPr>
      </p:pic>
      <p:sp>
        <p:nvSpPr>
          <p:cNvPr id="11" name="Nodes mark leaf attachment; an internode is the culm segment between s">
            <a:extLst xmlns:a="http://schemas.openxmlformats.org/drawingml/2006/main">
              <a:ext uri="{FF2B5EF4-FFF2-40B4-BE49-F238E27FC236}">
                <a16:creationId xmlns:a16="http://schemas.microsoft.com/office/drawing/2014/main" id="{5DBAA975-460D-4AAB-9873-FE41ACAC1616}"/>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Nodes mark leaf attachment; an internode is the culm segment between successive nodes.</a:t>
            </a:r>
          </a:p>
        </p:txBody>
      </p:sp>
      <p:pic>
        <p:nvPicPr>
          <p:cNvPr id="12" name="">
            <a:extLst xmlns:a="http://schemas.openxmlformats.org/drawingml/2006/main">
              <a:ext uri="{FF2B5EF4-FFF2-40B4-BE49-F238E27FC236}">
                <a16:creationId xmlns:a16="http://schemas.microsoft.com/office/drawing/2014/main" id="{468ECD9F-32FA-4E8F-9C5E-B4C0B82FEA3C}"/>
              </a:ext>
            </a:extLst>
          </p:cNvPr>
          <p:cNvPicPr>
            <a:picLocks xmlns:a="http://schemas.openxmlformats.org/drawingml/2006/main" noChangeAspect="1"/>
          </p:cNvPicPr>
          <p:nvPr/>
        </p:nvPicPr>
        <p:blipFill>
          <a:blip xmlns:r="http://schemas.openxmlformats.org/officeDocument/2006/relationships" xmlns:a="http://schemas.openxmlformats.org/drawingml/2006/main" r:embed="R9206a276cf894f4b"/>
          <a:stretch xmlns:a="http://schemas.openxmlformats.org/drawingml/2006/main"/>
        </p:blipFill>
        <p:spPr>
          <a:xfrm xmlns:a="http://schemas.openxmlformats.org/drawingml/2006/main">
            <a:off x="6557238" y="3810000"/>
            <a:ext cx="4173399" cy="1657350"/>
          </a:xfrm>
          <a:prstGeom xmlns:a="http://schemas.openxmlformats.org/drawingml/2006/main" prst="rect">
            <a:avLst/>
          </a:prstGeom>
        </p:spPr>
      </p:pic>
      <p:sp>
        <p:nvSpPr>
          <p:cNvPr id="13" name="Crown, tiller, stolon, rhizome and adventitious roots: trace each shoo">
            <a:extLst xmlns:a="http://schemas.openxmlformats.org/drawingml/2006/main">
              <a:ext uri="{FF2B5EF4-FFF2-40B4-BE49-F238E27FC236}">
                <a16:creationId xmlns:a16="http://schemas.microsoft.com/office/drawing/2014/main" id="{0AFBDE0E-C20C-4D10-BEDE-606CB2243047}"/>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Crown, tiller, stolon, rhizome and adventitious roots: trace each shoot to its point of origin.</a:t>
            </a:r>
          </a:p>
        </p:txBody>
      </p:sp>
      <p:sp>
        <p:nvSpPr>
          <p:cNvPr id="14" name="A node marks leaf attachment. A tiller is a new basal shoot.">
            <a:extLst xmlns:a="http://schemas.openxmlformats.org/drawingml/2006/main">
              <a:ext uri="{FF2B5EF4-FFF2-40B4-BE49-F238E27FC236}">
                <a16:creationId xmlns:a16="http://schemas.microsoft.com/office/drawing/2014/main" id="{735EE067-E3A3-444A-AF73-607DD3E686F4}"/>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A node marks leaf attachment. A tiller is a new basal shoot.</a:t>
            </a:r>
          </a:p>
        </p:txBody>
      </p:sp>
    </p:spTree>
    <p:extLst>
      <p:ext uri="{BB962C8B-B14F-4D97-AF65-F5344CB8AC3E}">
        <p14:creationId xmlns:p14="http://schemas.microsoft.com/office/powerpoint/2010/main" val="164666612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PLANT FORM">
            <a:extLst xmlns:a="http://schemas.openxmlformats.org/drawingml/2006/main">
              <a:ext uri="{FF2B5EF4-FFF2-40B4-BE49-F238E27FC236}">
                <a16:creationId xmlns:a16="http://schemas.microsoft.com/office/drawing/2014/main" id="{9E9043D0-704A-461F-AD32-7F30CA98E05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The blade–sheath junction">
            <a:extLst xmlns:a="http://schemas.openxmlformats.org/drawingml/2006/main">
              <a:ext uri="{FF2B5EF4-FFF2-40B4-BE49-F238E27FC236}">
                <a16:creationId xmlns:a16="http://schemas.microsoft.com/office/drawing/2014/main" id="{71E6B26F-8F0D-4429-9B71-F6D4EEF0E9B3}"/>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The blade–sheath junction</a:t>
            </a:r>
          </a:p>
        </p:txBody>
      </p:sp>
      <p:sp>
        <p:nvSpPr>
          <p:cNvPr id="3" name="05">
            <a:extLst xmlns:a="http://schemas.openxmlformats.org/drawingml/2006/main">
              <a:ext uri="{FF2B5EF4-FFF2-40B4-BE49-F238E27FC236}">
                <a16:creationId xmlns:a16="http://schemas.microsoft.com/office/drawing/2014/main" id="{5D92542B-04B2-4D3B-9E42-0106F0D4AC9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05</a:t>
            </a:r>
          </a:p>
        </p:txBody>
      </p:sp>
      <p:sp>
        <p:nvSpPr>
          <p:cNvPr id="4" name="text">
            <a:extLst xmlns:a="http://schemas.openxmlformats.org/drawingml/2006/main">
              <a:ext uri="{FF2B5EF4-FFF2-40B4-BE49-F238E27FC236}">
                <a16:creationId xmlns:a16="http://schemas.microsoft.com/office/drawing/2014/main" id="{28938D0B-5DAF-41FF-A112-49BCBA31383F}"/>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Blade / lamina  </a:t>
            </a:r>
            <a:r>
              <a:rPr sz="1725">
                <a:solidFill>
                  <a:srgbClr val="29352F"/>
                </a:solidFill>
                <a:latin typeface="Arial"/>
                <a:ea typeface="Arial"/>
                <a:cs typeface="Arial"/>
              </a:rPr>
              <a:t>The free, usually elongated part of a leaf.</a:t>
            </a:r>
          </a:p>
        </p:txBody>
      </p:sp>
      <p:sp>
        <p:nvSpPr>
          <p:cNvPr id="5" name="text">
            <a:extLst xmlns:a="http://schemas.openxmlformats.org/drawingml/2006/main">
              <a:ext uri="{FF2B5EF4-FFF2-40B4-BE49-F238E27FC236}">
                <a16:creationId xmlns:a16="http://schemas.microsoft.com/office/drawing/2014/main" id="{CBBCF85B-31C8-47AF-A537-86BBFEFD8285}"/>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Sheath  </a:t>
            </a:r>
            <a:r>
              <a:rPr sz="1725">
                <a:solidFill>
                  <a:srgbClr val="29352F"/>
                </a:solidFill>
                <a:latin typeface="Arial"/>
                <a:ea typeface="Arial"/>
                <a:cs typeface="Arial"/>
              </a:rPr>
              <a:t>The basal leaf portion that surrounds the stem.</a:t>
            </a:r>
          </a:p>
        </p:txBody>
      </p:sp>
      <p:sp>
        <p:nvSpPr>
          <p:cNvPr id="6" name="text">
            <a:extLst xmlns:a="http://schemas.openxmlformats.org/drawingml/2006/main">
              <a:ext uri="{FF2B5EF4-FFF2-40B4-BE49-F238E27FC236}">
                <a16:creationId xmlns:a16="http://schemas.microsoft.com/office/drawing/2014/main" id="{78CC8F7B-5A08-41C2-A0AA-59EF716E4A57}"/>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Ligule  </a:t>
            </a:r>
            <a:r>
              <a:rPr sz="1725">
                <a:solidFill>
                  <a:srgbClr val="29352F"/>
                </a:solidFill>
                <a:latin typeface="Arial"/>
                <a:ea typeface="Arial"/>
                <a:cs typeface="Arial"/>
              </a:rPr>
              <a:t>A flap or fringe of hairs at the inner junction of blade and sheath.</a:t>
            </a:r>
          </a:p>
        </p:txBody>
      </p:sp>
      <p:sp>
        <p:nvSpPr>
          <p:cNvPr id="7" name="text">
            <a:extLst xmlns:a="http://schemas.openxmlformats.org/drawingml/2006/main">
              <a:ext uri="{FF2B5EF4-FFF2-40B4-BE49-F238E27FC236}">
                <a16:creationId xmlns:a16="http://schemas.microsoft.com/office/drawing/2014/main" id="{7F9B26F3-997B-4200-A9B8-F3F92FD0219F}"/>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Collar  </a:t>
            </a:r>
            <a:r>
              <a:rPr sz="1725">
                <a:solidFill>
                  <a:srgbClr val="29352F"/>
                </a:solidFill>
                <a:latin typeface="Arial"/>
                <a:ea typeface="Arial"/>
                <a:cs typeface="Arial"/>
              </a:rPr>
              <a:t>The band on the outside of a grass leaf where blade and sheath meet.</a:t>
            </a:r>
          </a:p>
        </p:txBody>
      </p:sp>
      <p:sp>
        <p:nvSpPr>
          <p:cNvPr id="8" name="text">
            <a:extLst xmlns:a="http://schemas.openxmlformats.org/drawingml/2006/main">
              <a:ext uri="{FF2B5EF4-FFF2-40B4-BE49-F238E27FC236}">
                <a16:creationId xmlns:a16="http://schemas.microsoft.com/office/drawing/2014/main" id="{87C28EA5-D188-4B97-8969-B32A211A7F5F}"/>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Auricle  </a:t>
            </a:r>
            <a:r>
              <a:rPr sz="1725">
                <a:solidFill>
                  <a:srgbClr val="29352F"/>
                </a:solidFill>
                <a:latin typeface="Arial"/>
                <a:ea typeface="Arial"/>
                <a:cs typeface="Arial"/>
              </a:rPr>
              <a:t>A small ear-shaped projection, often at the blade–sheath junction.</a:t>
            </a:r>
          </a:p>
        </p:txBody>
      </p:sp>
      <p:pic>
        <p:nvPicPr>
          <p:cNvPr id="9" name="">
            <a:extLst xmlns:a="http://schemas.openxmlformats.org/drawingml/2006/main">
              <a:ext uri="{FF2B5EF4-FFF2-40B4-BE49-F238E27FC236}">
                <a16:creationId xmlns:a16="http://schemas.microsoft.com/office/drawing/2014/main" id="{2A6E3421-396A-4868-B85E-229A707EF931}"/>
              </a:ext>
            </a:extLst>
          </p:cNvPr>
          <p:cNvPicPr>
            <a:picLocks xmlns:a="http://schemas.openxmlformats.org/drawingml/2006/main" noChangeAspect="1"/>
          </p:cNvPicPr>
          <p:nvPr/>
        </p:nvPicPr>
        <p:blipFill>
          <a:blip xmlns:r="http://schemas.openxmlformats.org/officeDocument/2006/relationships" xmlns:a="http://schemas.openxmlformats.org/drawingml/2006/main" r:embed="R2456cd4e9a7c4837"/>
          <a:stretch xmlns:a="http://schemas.openxmlformats.org/drawingml/2006/main"/>
        </p:blipFill>
        <p:spPr>
          <a:xfrm xmlns:a="http://schemas.openxmlformats.org/drawingml/2006/main">
            <a:off x="6591762" y="1524000"/>
            <a:ext cx="4104352" cy="1657350"/>
          </a:xfrm>
          <a:prstGeom xmlns:a="http://schemas.openxmlformats.org/drawingml/2006/main" prst="rect">
            <a:avLst/>
          </a:prstGeom>
        </p:spPr>
      </p:pic>
      <p:sp>
        <p:nvSpPr>
          <p:cNvPr id="10" name="The leaf comprises blade and sheath; inspect their junction for a ligu">
            <a:extLst xmlns:a="http://schemas.openxmlformats.org/drawingml/2006/main">
              <a:ext uri="{FF2B5EF4-FFF2-40B4-BE49-F238E27FC236}">
                <a16:creationId xmlns:a16="http://schemas.microsoft.com/office/drawing/2014/main" id="{7A5096A4-1A5A-446F-882A-3900BBB51C82}"/>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The leaf comprises blade and sheath; inspect their junction for a ligule and auricles.</a:t>
            </a:r>
          </a:p>
        </p:txBody>
      </p:sp>
      <p:pic>
        <p:nvPicPr>
          <p:cNvPr id="11" name="">
            <a:extLst xmlns:a="http://schemas.openxmlformats.org/drawingml/2006/main">
              <a:ext uri="{FF2B5EF4-FFF2-40B4-BE49-F238E27FC236}">
                <a16:creationId xmlns:a16="http://schemas.microsoft.com/office/drawing/2014/main" id="{55FF84BE-F5CF-4CF9-9DEF-C030BFBFB791}"/>
              </a:ext>
            </a:extLst>
          </p:cNvPr>
          <p:cNvPicPr>
            <a:picLocks xmlns:a="http://schemas.openxmlformats.org/drawingml/2006/main" noChangeAspect="1"/>
          </p:cNvPicPr>
          <p:nvPr/>
        </p:nvPicPr>
        <p:blipFill>
          <a:blip xmlns:r="http://schemas.openxmlformats.org/officeDocument/2006/relationships" xmlns:a="http://schemas.openxmlformats.org/drawingml/2006/main" r:embed="Ree0c5dd81e81493e"/>
          <a:stretch xmlns:a="http://schemas.openxmlformats.org/drawingml/2006/main"/>
        </p:blipFill>
        <p:spPr>
          <a:xfrm xmlns:a="http://schemas.openxmlformats.org/drawingml/2006/main">
            <a:off x="7271391" y="3810000"/>
            <a:ext cx="2745093" cy="1657350"/>
          </a:xfrm>
          <a:prstGeom xmlns:a="http://schemas.openxmlformats.org/drawingml/2006/main" prst="rect">
            <a:avLst/>
          </a:prstGeom>
        </p:spPr>
      </p:pic>
      <p:sp>
        <p:nvSpPr>
          <p:cNvPr id="12" name="Auricles at the blade–sheath junction">
            <a:extLst xmlns:a="http://schemas.openxmlformats.org/drawingml/2006/main">
              <a:ext uri="{FF2B5EF4-FFF2-40B4-BE49-F238E27FC236}">
                <a16:creationId xmlns:a16="http://schemas.microsoft.com/office/drawing/2014/main" id="{1EB7B5E2-1F43-4642-A696-E1EDE276F359}"/>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Auricles at the blade–sheath junction</a:t>
            </a:r>
          </a:p>
        </p:txBody>
      </p:sp>
      <p:sp>
        <p:nvSpPr>
          <p:cNvPr id="13" name="The collar is the outer junction. The ligule sits on the inner side.">
            <a:extLst xmlns:a="http://schemas.openxmlformats.org/drawingml/2006/main">
              <a:ext uri="{FF2B5EF4-FFF2-40B4-BE49-F238E27FC236}">
                <a16:creationId xmlns:a16="http://schemas.microsoft.com/office/drawing/2014/main" id="{380A3066-A57E-42D2-9DD2-2EE89E4C0F35}"/>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The collar is the outer junction. The ligule sits on the inner side.</a:t>
            </a:r>
          </a:p>
        </p:txBody>
      </p:sp>
    </p:spTree>
    <p:extLst>
      <p:ext uri="{BB962C8B-B14F-4D97-AF65-F5344CB8AC3E}">
        <p14:creationId xmlns:p14="http://schemas.microsoft.com/office/powerpoint/2010/main" val="161636317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PLANT FORM">
            <a:extLst xmlns:a="http://schemas.openxmlformats.org/drawingml/2006/main">
              <a:ext uri="{FF2B5EF4-FFF2-40B4-BE49-F238E27FC236}">
                <a16:creationId xmlns:a16="http://schemas.microsoft.com/office/drawing/2014/main" id="{DD273B0D-6D2B-4A56-A845-20996DDF5D19}"/>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Creeping stems and roots">
            <a:extLst xmlns:a="http://schemas.openxmlformats.org/drawingml/2006/main">
              <a:ext uri="{FF2B5EF4-FFF2-40B4-BE49-F238E27FC236}">
                <a16:creationId xmlns:a16="http://schemas.microsoft.com/office/drawing/2014/main" id="{BEBEE38B-A503-4BA4-9C1A-8B74E22C783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Creeping stems and roots</a:t>
            </a:r>
          </a:p>
        </p:txBody>
      </p:sp>
      <p:sp>
        <p:nvSpPr>
          <p:cNvPr id="3" name="06">
            <a:extLst xmlns:a="http://schemas.openxmlformats.org/drawingml/2006/main">
              <a:ext uri="{FF2B5EF4-FFF2-40B4-BE49-F238E27FC236}">
                <a16:creationId xmlns:a16="http://schemas.microsoft.com/office/drawing/2014/main" id="{6EB342C6-3354-40A0-A87C-5D2E95DC538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06</a:t>
            </a:r>
          </a:p>
        </p:txBody>
      </p:sp>
      <p:sp>
        <p:nvSpPr>
          <p:cNvPr id="4" name="text">
            <a:extLst xmlns:a="http://schemas.openxmlformats.org/drawingml/2006/main">
              <a:ext uri="{FF2B5EF4-FFF2-40B4-BE49-F238E27FC236}">
                <a16:creationId xmlns:a16="http://schemas.microsoft.com/office/drawing/2014/main" id="{7B0306AF-8783-4110-9C2A-C3A4FFD5695A}"/>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Rhizome  </a:t>
            </a:r>
            <a:r>
              <a:rPr sz="1725">
                <a:solidFill>
                  <a:srgbClr val="29352F"/>
                </a:solidFill>
                <a:latin typeface="Arial"/>
                <a:ea typeface="Arial"/>
                <a:cs typeface="Arial"/>
              </a:rPr>
              <a:t>An underground stem bearing buds and usually reduced leaves.</a:t>
            </a:r>
          </a:p>
        </p:txBody>
      </p:sp>
      <p:sp>
        <p:nvSpPr>
          <p:cNvPr id="5" name="text">
            <a:extLst xmlns:a="http://schemas.openxmlformats.org/drawingml/2006/main">
              <a:ext uri="{FF2B5EF4-FFF2-40B4-BE49-F238E27FC236}">
                <a16:creationId xmlns:a16="http://schemas.microsoft.com/office/drawing/2014/main" id="{23B758F2-D491-496A-9235-AC2440E138F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Rhizomatous  </a:t>
            </a:r>
            <a:r>
              <a:rPr sz="1725">
                <a:solidFill>
                  <a:srgbClr val="29352F"/>
                </a:solidFill>
                <a:latin typeface="Arial"/>
                <a:ea typeface="Arial"/>
                <a:cs typeface="Arial"/>
              </a:rPr>
              <a:t>Having rhizomes.</a:t>
            </a:r>
          </a:p>
        </p:txBody>
      </p:sp>
      <p:sp>
        <p:nvSpPr>
          <p:cNvPr id="6" name="text">
            <a:extLst xmlns:a="http://schemas.openxmlformats.org/drawingml/2006/main">
              <a:ext uri="{FF2B5EF4-FFF2-40B4-BE49-F238E27FC236}">
                <a16:creationId xmlns:a16="http://schemas.microsoft.com/office/drawing/2014/main" id="{D58AC7CE-9227-4BD2-9CC3-F3B68741564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Stolon  </a:t>
            </a:r>
            <a:r>
              <a:rPr sz="1725">
                <a:solidFill>
                  <a:srgbClr val="29352F"/>
                </a:solidFill>
                <a:latin typeface="Arial"/>
                <a:ea typeface="Arial"/>
                <a:cs typeface="Arial"/>
              </a:rPr>
              <a:t>A creeping stem at or near the ground surface, often rooting at its nodes.</a:t>
            </a:r>
          </a:p>
        </p:txBody>
      </p:sp>
      <p:sp>
        <p:nvSpPr>
          <p:cNvPr id="7" name="text">
            <a:extLst xmlns:a="http://schemas.openxmlformats.org/drawingml/2006/main">
              <a:ext uri="{FF2B5EF4-FFF2-40B4-BE49-F238E27FC236}">
                <a16:creationId xmlns:a16="http://schemas.microsoft.com/office/drawing/2014/main" id="{B7178AC3-D228-4290-A5C8-557386865FE4}"/>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Stoloniferous  </a:t>
            </a:r>
            <a:r>
              <a:rPr sz="1725">
                <a:solidFill>
                  <a:srgbClr val="29352F"/>
                </a:solidFill>
                <a:latin typeface="Arial"/>
                <a:ea typeface="Arial"/>
                <a:cs typeface="Arial"/>
              </a:rPr>
              <a:t>Producing stolons.</a:t>
            </a:r>
          </a:p>
        </p:txBody>
      </p:sp>
      <p:sp>
        <p:nvSpPr>
          <p:cNvPr id="8" name="text">
            <a:extLst xmlns:a="http://schemas.openxmlformats.org/drawingml/2006/main">
              <a:ext uri="{FF2B5EF4-FFF2-40B4-BE49-F238E27FC236}">
                <a16:creationId xmlns:a16="http://schemas.microsoft.com/office/drawing/2014/main" id="{64C749BA-4999-4751-AFB2-B129288586C8}"/>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Fibrous roots  </a:t>
            </a:r>
            <a:r>
              <a:rPr sz="1725">
                <a:solidFill>
                  <a:srgbClr val="29352F"/>
                </a:solidFill>
                <a:latin typeface="Arial"/>
                <a:ea typeface="Arial"/>
                <a:cs typeface="Arial"/>
              </a:rPr>
              <a:t>Numerous relatively slender roots without a dominant taproot.</a:t>
            </a:r>
          </a:p>
        </p:txBody>
      </p:sp>
      <p:pic>
        <p:nvPicPr>
          <p:cNvPr id="9" name="">
            <a:extLst xmlns:a="http://schemas.openxmlformats.org/drawingml/2006/main">
              <a:ext uri="{FF2B5EF4-FFF2-40B4-BE49-F238E27FC236}">
                <a16:creationId xmlns:a16="http://schemas.microsoft.com/office/drawing/2014/main" id="{46B27EC9-BCA9-4729-A87A-15C1551C266C}"/>
              </a:ext>
            </a:extLst>
          </p:cNvPr>
          <p:cNvPicPr>
            <a:picLocks xmlns:a="http://schemas.openxmlformats.org/drawingml/2006/main" noChangeAspect="1"/>
          </p:cNvPicPr>
          <p:nvPr/>
        </p:nvPicPr>
        <p:blipFill>
          <a:blip xmlns:r="http://schemas.openxmlformats.org/officeDocument/2006/relationships" xmlns:a="http://schemas.openxmlformats.org/drawingml/2006/main" r:embed="R80013facf6b44126"/>
          <a:stretch xmlns:a="http://schemas.openxmlformats.org/drawingml/2006/main"/>
        </p:blipFill>
        <p:spPr>
          <a:xfrm xmlns:a="http://schemas.openxmlformats.org/drawingml/2006/main">
            <a:off x="5629275" y="2298485"/>
            <a:ext cx="6029325" cy="2394379"/>
          </a:xfrm>
          <a:prstGeom xmlns:a="http://schemas.openxmlformats.org/drawingml/2006/main" prst="rect">
            <a:avLst/>
          </a:prstGeom>
        </p:spPr>
      </p:pic>
      <p:sp>
        <p:nvSpPr>
          <p:cNvPr id="10" name="Crown, tiller, stolon, rhizome and adventitious roots: trace each shoo">
            <a:extLst xmlns:a="http://schemas.openxmlformats.org/drawingml/2006/main">
              <a:ext uri="{FF2B5EF4-FFF2-40B4-BE49-F238E27FC236}">
                <a16:creationId xmlns:a16="http://schemas.microsoft.com/office/drawing/2014/main" id="{8F76636C-967E-49DC-8693-D009C38AB6B4}"/>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Crown, tiller, stolon, rhizome and adventitious roots: trace each shoot to its point of origin.</a:t>
            </a:r>
          </a:p>
        </p:txBody>
      </p:sp>
      <p:sp>
        <p:nvSpPr>
          <p:cNvPr id="11" name="Trace creeping structures back to their nodes and buds to recognize st">
            <a:extLst xmlns:a="http://schemas.openxmlformats.org/drawingml/2006/main">
              <a:ext uri="{FF2B5EF4-FFF2-40B4-BE49-F238E27FC236}">
                <a16:creationId xmlns:a16="http://schemas.microsoft.com/office/drawing/2014/main" id="{256684D0-89B2-4BCD-93E0-F71980D6749B}"/>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Trace creeping structures back to their nodes and buds to recognize stems.</a:t>
            </a:r>
          </a:p>
        </p:txBody>
      </p:sp>
    </p:spTree>
    <p:extLst>
      <p:ext uri="{BB962C8B-B14F-4D97-AF65-F5344CB8AC3E}">
        <p14:creationId xmlns:p14="http://schemas.microsoft.com/office/powerpoint/2010/main" val="27482985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PLANT FORM">
            <a:extLst xmlns:a="http://schemas.openxmlformats.org/drawingml/2006/main">
              <a:ext uri="{FF2B5EF4-FFF2-40B4-BE49-F238E27FC236}">
                <a16:creationId xmlns:a16="http://schemas.microsoft.com/office/drawing/2014/main" id="{C6839D7E-1C91-41A7-8292-6FA5D30A7E95}"/>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Habit and life history">
            <a:extLst xmlns:a="http://schemas.openxmlformats.org/drawingml/2006/main">
              <a:ext uri="{FF2B5EF4-FFF2-40B4-BE49-F238E27FC236}">
                <a16:creationId xmlns:a16="http://schemas.microsoft.com/office/drawing/2014/main" id="{CE856D1A-CA50-4BA6-BC4E-A8AF7050B39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Habit and life history</a:t>
            </a:r>
          </a:p>
        </p:txBody>
      </p:sp>
      <p:sp>
        <p:nvSpPr>
          <p:cNvPr id="3" name="07">
            <a:extLst xmlns:a="http://schemas.openxmlformats.org/drawingml/2006/main">
              <a:ext uri="{FF2B5EF4-FFF2-40B4-BE49-F238E27FC236}">
                <a16:creationId xmlns:a16="http://schemas.microsoft.com/office/drawing/2014/main" id="{3FFD76AA-3A46-4C6B-9ED7-20966D9E73F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07</a:t>
            </a:r>
          </a:p>
        </p:txBody>
      </p:sp>
      <p:sp>
        <p:nvSpPr>
          <p:cNvPr id="4" name="text">
            <a:extLst xmlns:a="http://schemas.openxmlformats.org/drawingml/2006/main">
              <a:ext uri="{FF2B5EF4-FFF2-40B4-BE49-F238E27FC236}">
                <a16:creationId xmlns:a16="http://schemas.microsoft.com/office/drawing/2014/main" id="{D98CB9EE-AA53-4353-A480-0260C96DD9D7}"/>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Caespitose / cespitose  </a:t>
            </a:r>
            <a:r>
              <a:rPr sz="1725">
                <a:solidFill>
                  <a:srgbClr val="29352F"/>
                </a:solidFill>
                <a:latin typeface="Arial"/>
                <a:ea typeface="Arial"/>
                <a:cs typeface="Arial"/>
              </a:rPr>
              <a:t>Growing in a tuft or bunch.</a:t>
            </a:r>
          </a:p>
        </p:txBody>
      </p:sp>
      <p:sp>
        <p:nvSpPr>
          <p:cNvPr id="5" name="text">
            <a:extLst xmlns:a="http://schemas.openxmlformats.org/drawingml/2006/main">
              <a:ext uri="{FF2B5EF4-FFF2-40B4-BE49-F238E27FC236}">
                <a16:creationId xmlns:a16="http://schemas.microsoft.com/office/drawing/2014/main" id="{DDF14025-57E8-4A7F-8370-83DF8EEE2372}"/>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Tussock  </a:t>
            </a:r>
            <a:r>
              <a:rPr sz="1725">
                <a:solidFill>
                  <a:srgbClr val="29352F"/>
                </a:solidFill>
                <a:latin typeface="Arial"/>
                <a:ea typeface="Arial"/>
                <a:cs typeface="Arial"/>
              </a:rPr>
              <a:t>A dense clump, sometimes raised above the surrounding ground.</a:t>
            </a:r>
          </a:p>
        </p:txBody>
      </p:sp>
      <p:sp>
        <p:nvSpPr>
          <p:cNvPr id="6" name="text">
            <a:extLst xmlns:a="http://schemas.openxmlformats.org/drawingml/2006/main">
              <a:ext uri="{FF2B5EF4-FFF2-40B4-BE49-F238E27FC236}">
                <a16:creationId xmlns:a16="http://schemas.microsoft.com/office/drawing/2014/main" id="{79505ABE-D440-419A-B537-4A741EA19534}"/>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Annual  </a:t>
            </a:r>
            <a:r>
              <a:rPr sz="1725">
                <a:solidFill>
                  <a:srgbClr val="29352F"/>
                </a:solidFill>
                <a:latin typeface="Arial"/>
                <a:ea typeface="Arial"/>
                <a:cs typeface="Arial"/>
              </a:rPr>
              <a:t>Completing its life cycle within one growing season.</a:t>
            </a:r>
          </a:p>
        </p:txBody>
      </p:sp>
      <p:sp>
        <p:nvSpPr>
          <p:cNvPr id="7" name="text">
            <a:extLst xmlns:a="http://schemas.openxmlformats.org/drawingml/2006/main">
              <a:ext uri="{FF2B5EF4-FFF2-40B4-BE49-F238E27FC236}">
                <a16:creationId xmlns:a16="http://schemas.microsoft.com/office/drawing/2014/main" id="{C66E0E48-0F95-4349-9973-BE6520DEB2AF}"/>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Perennial  </a:t>
            </a:r>
            <a:r>
              <a:rPr sz="1725">
                <a:solidFill>
                  <a:srgbClr val="29352F"/>
                </a:solidFill>
                <a:latin typeface="Arial"/>
                <a:ea typeface="Arial"/>
                <a:cs typeface="Arial"/>
              </a:rPr>
              <a:t>Living for more than two years.</a:t>
            </a:r>
          </a:p>
        </p:txBody>
      </p:sp>
      <p:sp>
        <p:nvSpPr>
          <p:cNvPr id="8" name="text">
            <a:extLst xmlns:a="http://schemas.openxmlformats.org/drawingml/2006/main">
              <a:ext uri="{FF2B5EF4-FFF2-40B4-BE49-F238E27FC236}">
                <a16:creationId xmlns:a16="http://schemas.microsoft.com/office/drawing/2014/main" id="{1CA1C9F9-B94C-495A-A1C5-E71EED08BB92}"/>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Vegetative  </a:t>
            </a:r>
            <a:r>
              <a:rPr sz="1725">
                <a:solidFill>
                  <a:srgbClr val="29352F"/>
                </a:solidFill>
                <a:latin typeface="Arial"/>
                <a:ea typeface="Arial"/>
                <a:cs typeface="Arial"/>
              </a:rPr>
              <a:t>Relating to leaves, stems, and roots rather than reproductive structures.</a:t>
            </a:r>
          </a:p>
        </p:txBody>
      </p:sp>
      <p:pic>
        <p:nvPicPr>
          <p:cNvPr id="9" name="">
            <a:extLst xmlns:a="http://schemas.openxmlformats.org/drawingml/2006/main">
              <a:ext uri="{FF2B5EF4-FFF2-40B4-BE49-F238E27FC236}">
                <a16:creationId xmlns:a16="http://schemas.microsoft.com/office/drawing/2014/main" id="{AE413D46-374A-45ED-9D32-85C56E21970D}"/>
              </a:ext>
            </a:extLst>
          </p:cNvPr>
          <p:cNvPicPr>
            <a:picLocks xmlns:a="http://schemas.openxmlformats.org/drawingml/2006/main" noChangeAspect="1"/>
          </p:cNvPicPr>
          <p:nvPr/>
        </p:nvPicPr>
        <p:blipFill>
          <a:blip xmlns:r="http://schemas.openxmlformats.org/officeDocument/2006/relationships" xmlns:a="http://schemas.openxmlformats.org/drawingml/2006/main" r:embed="R99dd8867523f4faa"/>
          <a:stretch xmlns:a="http://schemas.openxmlformats.org/drawingml/2006/main"/>
        </p:blipFill>
        <p:spPr>
          <a:xfrm xmlns:a="http://schemas.openxmlformats.org/drawingml/2006/main">
            <a:off x="7121384" y="1524000"/>
            <a:ext cx="3045107" cy="3943350"/>
          </a:xfrm>
          <a:prstGeom xmlns:a="http://schemas.openxmlformats.org/drawingml/2006/main" prst="rect">
            <a:avLst/>
          </a:prstGeom>
        </p:spPr>
      </p:pic>
      <p:sp>
        <p:nvSpPr>
          <p:cNvPr id="10" name="A tufted rush base">
            <a:extLst xmlns:a="http://schemas.openxmlformats.org/drawingml/2006/main">
              <a:ext uri="{FF2B5EF4-FFF2-40B4-BE49-F238E27FC236}">
                <a16:creationId xmlns:a16="http://schemas.microsoft.com/office/drawing/2014/main" id="{5B9CF781-E617-4C87-8FEA-21ADBDE225B6}"/>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tufted rush base</a:t>
            </a:r>
          </a:p>
        </p:txBody>
      </p:sp>
      <p:sp>
        <p:nvSpPr>
          <p:cNvPr id="11" name="Growth form is visible in a specimen. Life span requires field or refe">
            <a:extLst xmlns:a="http://schemas.openxmlformats.org/drawingml/2006/main">
              <a:ext uri="{FF2B5EF4-FFF2-40B4-BE49-F238E27FC236}">
                <a16:creationId xmlns:a16="http://schemas.microsoft.com/office/drawing/2014/main" id="{82DBE020-5011-4561-92C3-803CB2B2621F}"/>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Growth form is visible in a specimen. Life span requires field or reference information.</a:t>
            </a:r>
          </a:p>
        </p:txBody>
      </p:sp>
    </p:spTree>
    <p:extLst>
      <p:ext uri="{BB962C8B-B14F-4D97-AF65-F5344CB8AC3E}">
        <p14:creationId xmlns:p14="http://schemas.microsoft.com/office/powerpoint/2010/main" val="1995841292"/>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PLANT FORM">
            <a:extLst xmlns:a="http://schemas.openxmlformats.org/drawingml/2006/main">
              <a:ext uri="{FF2B5EF4-FFF2-40B4-BE49-F238E27FC236}">
                <a16:creationId xmlns:a16="http://schemas.microsoft.com/office/drawing/2014/main" id="{C39BC4E1-89E1-4E25-BCCE-2FC370E81758}"/>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Reading positions on a plant">
            <a:extLst xmlns:a="http://schemas.openxmlformats.org/drawingml/2006/main">
              <a:ext uri="{FF2B5EF4-FFF2-40B4-BE49-F238E27FC236}">
                <a16:creationId xmlns:a16="http://schemas.microsoft.com/office/drawing/2014/main" id="{6B827EE5-28BE-4F35-AD09-8F28B9936F58}"/>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Reading positions on a plant</a:t>
            </a:r>
          </a:p>
        </p:txBody>
      </p:sp>
      <p:sp>
        <p:nvSpPr>
          <p:cNvPr id="3" name="08">
            <a:extLst xmlns:a="http://schemas.openxmlformats.org/drawingml/2006/main">
              <a:ext uri="{FF2B5EF4-FFF2-40B4-BE49-F238E27FC236}">
                <a16:creationId xmlns:a16="http://schemas.microsoft.com/office/drawing/2014/main" id="{338EDB19-C872-489C-A3DF-667B2B70728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08</a:t>
            </a:r>
          </a:p>
        </p:txBody>
      </p:sp>
      <p:sp>
        <p:nvSpPr>
          <p:cNvPr id="4" name="text">
            <a:extLst xmlns:a="http://schemas.openxmlformats.org/drawingml/2006/main">
              <a:ext uri="{FF2B5EF4-FFF2-40B4-BE49-F238E27FC236}">
                <a16:creationId xmlns:a16="http://schemas.microsoft.com/office/drawing/2014/main" id="{1428A4F4-CD74-4CAA-9777-4DD89DD34A99}"/>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Basal  </a:t>
            </a:r>
            <a:r>
              <a:rPr sz="1725">
                <a:solidFill>
                  <a:srgbClr val="29352F"/>
                </a:solidFill>
                <a:latin typeface="Arial"/>
                <a:ea typeface="Arial"/>
                <a:cs typeface="Arial"/>
              </a:rPr>
              <a:t>At or near the base.</a:t>
            </a:r>
          </a:p>
        </p:txBody>
      </p:sp>
      <p:sp>
        <p:nvSpPr>
          <p:cNvPr id="5" name="text">
            <a:extLst xmlns:a="http://schemas.openxmlformats.org/drawingml/2006/main">
              <a:ext uri="{FF2B5EF4-FFF2-40B4-BE49-F238E27FC236}">
                <a16:creationId xmlns:a16="http://schemas.microsoft.com/office/drawing/2014/main" id="{AB9D645E-FAFB-48AA-8584-9EB98C3F8287}"/>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Cauline  </a:t>
            </a:r>
            <a:r>
              <a:rPr sz="1725">
                <a:solidFill>
                  <a:srgbClr val="29352F"/>
                </a:solidFill>
                <a:latin typeface="Arial"/>
                <a:ea typeface="Arial"/>
                <a:cs typeface="Arial"/>
              </a:rPr>
              <a:t>Borne along the stem; cauline leaves contrast with basal leaves.</a:t>
            </a:r>
          </a:p>
        </p:txBody>
      </p:sp>
      <p:sp>
        <p:nvSpPr>
          <p:cNvPr id="6" name="text">
            <a:extLst xmlns:a="http://schemas.openxmlformats.org/drawingml/2006/main">
              <a:ext uri="{FF2B5EF4-FFF2-40B4-BE49-F238E27FC236}">
                <a16:creationId xmlns:a16="http://schemas.microsoft.com/office/drawing/2014/main" id="{334E03D6-D9DF-4958-90DB-F9B85082ACA0}"/>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Proximal  </a:t>
            </a:r>
            <a:r>
              <a:rPr sz="1725">
                <a:solidFill>
                  <a:srgbClr val="29352F"/>
                </a:solidFill>
                <a:latin typeface="Arial"/>
                <a:ea typeface="Arial"/>
                <a:cs typeface="Arial"/>
              </a:rPr>
              <a:t>Closer to the base or attachment point.</a:t>
            </a:r>
          </a:p>
        </p:txBody>
      </p:sp>
      <p:sp>
        <p:nvSpPr>
          <p:cNvPr id="7" name="text">
            <a:extLst xmlns:a="http://schemas.openxmlformats.org/drawingml/2006/main">
              <a:ext uri="{FF2B5EF4-FFF2-40B4-BE49-F238E27FC236}">
                <a16:creationId xmlns:a16="http://schemas.microsoft.com/office/drawing/2014/main" id="{BDC9FC5D-08DA-480C-B664-807BE57A2276}"/>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Distal  </a:t>
            </a:r>
            <a:r>
              <a:rPr sz="1725">
                <a:solidFill>
                  <a:srgbClr val="29352F"/>
                </a:solidFill>
                <a:latin typeface="Arial"/>
                <a:ea typeface="Arial"/>
                <a:cs typeface="Arial"/>
              </a:rPr>
              <a:t>Farther from the base or attachment point.</a:t>
            </a:r>
          </a:p>
        </p:txBody>
      </p:sp>
      <p:sp>
        <p:nvSpPr>
          <p:cNvPr id="8" name="text">
            <a:extLst xmlns:a="http://schemas.openxmlformats.org/drawingml/2006/main">
              <a:ext uri="{FF2B5EF4-FFF2-40B4-BE49-F238E27FC236}">
                <a16:creationId xmlns:a16="http://schemas.microsoft.com/office/drawing/2014/main" id="{8F053FB6-F065-4594-BDCD-24C2CEDCFFC1}"/>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Terminal  </a:t>
            </a:r>
            <a:r>
              <a:rPr sz="1725">
                <a:solidFill>
                  <a:srgbClr val="29352F"/>
                </a:solidFill>
                <a:latin typeface="Arial"/>
                <a:ea typeface="Arial"/>
                <a:cs typeface="Arial"/>
              </a:rPr>
              <a:t>At the end of a stem or branch.</a:t>
            </a:r>
          </a:p>
        </p:txBody>
      </p:sp>
      <p:sp>
        <p:nvSpPr>
          <p:cNvPr id="9" name="text">
            <a:extLst xmlns:a="http://schemas.openxmlformats.org/drawingml/2006/main">
              <a:ext uri="{FF2B5EF4-FFF2-40B4-BE49-F238E27FC236}">
                <a16:creationId xmlns:a16="http://schemas.microsoft.com/office/drawing/2014/main" id="{7E082411-7F96-48F3-998F-86B08D3851AA}"/>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Lateral  </a:t>
            </a:r>
            <a:r>
              <a:rPr sz="1725">
                <a:solidFill>
                  <a:srgbClr val="29352F"/>
                </a:solidFill>
                <a:latin typeface="Arial"/>
                <a:ea typeface="Arial"/>
                <a:cs typeface="Arial"/>
              </a:rPr>
              <a:t>On the side.</a:t>
            </a:r>
          </a:p>
        </p:txBody>
      </p:sp>
      <p:pic>
        <p:nvPicPr>
          <p:cNvPr id="10" name="">
            <a:extLst xmlns:a="http://schemas.openxmlformats.org/drawingml/2006/main">
              <a:ext uri="{FF2B5EF4-FFF2-40B4-BE49-F238E27FC236}">
                <a16:creationId xmlns:a16="http://schemas.microsoft.com/office/drawing/2014/main" id="{463CB454-9503-4A0A-8BA9-FF5858CE35B6}"/>
              </a:ext>
            </a:extLst>
          </p:cNvPr>
          <p:cNvPicPr>
            <a:picLocks xmlns:a="http://schemas.openxmlformats.org/drawingml/2006/main" noChangeAspect="1"/>
          </p:cNvPicPr>
          <p:nvPr/>
        </p:nvPicPr>
        <p:blipFill>
          <a:blip xmlns:r="http://schemas.openxmlformats.org/officeDocument/2006/relationships" xmlns:a="http://schemas.openxmlformats.org/drawingml/2006/main" r:embed="R9ada4d5d6a8c4ece"/>
          <a:stretch xmlns:a="http://schemas.openxmlformats.org/drawingml/2006/main"/>
        </p:blipFill>
        <p:spPr>
          <a:xfrm xmlns:a="http://schemas.openxmlformats.org/drawingml/2006/main">
            <a:off x="6320904" y="1524000"/>
            <a:ext cx="4646068" cy="3943350"/>
          </a:xfrm>
          <a:prstGeom xmlns:a="http://schemas.openxmlformats.org/drawingml/2006/main" prst="rect">
            <a:avLst/>
          </a:prstGeom>
        </p:spPr>
      </p:pic>
      <p:sp>
        <p:nvSpPr>
          <p:cNvPr id="11" name="Positions follow the plant’s axis">
            <a:extLst xmlns:a="http://schemas.openxmlformats.org/drawingml/2006/main">
              <a:ext uri="{FF2B5EF4-FFF2-40B4-BE49-F238E27FC236}">
                <a16:creationId xmlns:a16="http://schemas.microsoft.com/office/drawing/2014/main" id="{09456C41-1783-4DA6-A44F-82A276B40908}"/>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Positions follow the plant’s axis</a:t>
            </a:r>
          </a:p>
        </p:txBody>
      </p:sp>
      <p:sp>
        <p:nvSpPr>
          <p:cNvPr id="12" name="Proximal and distal stay the same when you rotate the specimen.">
            <a:extLst xmlns:a="http://schemas.openxmlformats.org/drawingml/2006/main">
              <a:ext uri="{FF2B5EF4-FFF2-40B4-BE49-F238E27FC236}">
                <a16:creationId xmlns:a16="http://schemas.microsoft.com/office/drawing/2014/main" id="{937DC589-DB78-4FD6-B4D3-41D03A5EB7B2}"/>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Proximal and distal stay the same when you rotate the specimen.</a:t>
            </a:r>
          </a:p>
        </p:txBody>
      </p:sp>
    </p:spTree>
    <p:extLst>
      <p:ext uri="{BB962C8B-B14F-4D97-AF65-F5344CB8AC3E}">
        <p14:creationId xmlns:p14="http://schemas.microsoft.com/office/powerpoint/2010/main" val="224085463"/>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PLANT FORM">
            <a:extLst xmlns:a="http://schemas.openxmlformats.org/drawingml/2006/main">
              <a:ext uri="{FF2B5EF4-FFF2-40B4-BE49-F238E27FC236}">
                <a16:creationId xmlns:a16="http://schemas.microsoft.com/office/drawing/2014/main" id="{4D6610D9-4FC9-4FD1-B3C2-439F5FA13F49}"/>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Faces, axils, and stalks">
            <a:extLst xmlns:a="http://schemas.openxmlformats.org/drawingml/2006/main">
              <a:ext uri="{FF2B5EF4-FFF2-40B4-BE49-F238E27FC236}">
                <a16:creationId xmlns:a16="http://schemas.microsoft.com/office/drawing/2014/main" id="{BEE23074-B1DE-4F2C-AB50-FE5372C0DA2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Faces, axils, and stalks</a:t>
            </a:r>
          </a:p>
        </p:txBody>
      </p:sp>
      <p:sp>
        <p:nvSpPr>
          <p:cNvPr id="3" name="09">
            <a:extLst xmlns:a="http://schemas.openxmlformats.org/drawingml/2006/main">
              <a:ext uri="{FF2B5EF4-FFF2-40B4-BE49-F238E27FC236}">
                <a16:creationId xmlns:a16="http://schemas.microsoft.com/office/drawing/2014/main" id="{81790FCA-41C0-440E-BD98-5FE5F05F46E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09</a:t>
            </a:r>
          </a:p>
        </p:txBody>
      </p:sp>
      <p:sp>
        <p:nvSpPr>
          <p:cNvPr id="4" name="text">
            <a:extLst xmlns:a="http://schemas.openxmlformats.org/drawingml/2006/main">
              <a:ext uri="{FF2B5EF4-FFF2-40B4-BE49-F238E27FC236}">
                <a16:creationId xmlns:a16="http://schemas.microsoft.com/office/drawing/2014/main" id="{2AB067E8-FE16-41DF-9E36-FC908540C4ED}"/>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Adaxial  </a:t>
            </a:r>
            <a:r>
              <a:rPr sz="1725">
                <a:solidFill>
                  <a:srgbClr val="29352F"/>
                </a:solidFill>
                <a:latin typeface="Arial"/>
                <a:ea typeface="Arial"/>
                <a:cs typeface="Arial"/>
              </a:rPr>
              <a:t>Facing toward the parent axis; usually the upper face of a leaf blade.</a:t>
            </a:r>
          </a:p>
        </p:txBody>
      </p:sp>
      <p:sp>
        <p:nvSpPr>
          <p:cNvPr id="5" name="text">
            <a:extLst xmlns:a="http://schemas.openxmlformats.org/drawingml/2006/main">
              <a:ext uri="{FF2B5EF4-FFF2-40B4-BE49-F238E27FC236}">
                <a16:creationId xmlns:a16="http://schemas.microsoft.com/office/drawing/2014/main" id="{97F28148-F1E8-484C-92C1-7B8894F7DEF6}"/>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Abaxial  </a:t>
            </a:r>
            <a:r>
              <a:rPr sz="1725">
                <a:solidFill>
                  <a:srgbClr val="29352F"/>
                </a:solidFill>
                <a:latin typeface="Arial"/>
                <a:ea typeface="Arial"/>
                <a:cs typeface="Arial"/>
              </a:rPr>
              <a:t>Facing away from the parent axis; usually the lower leaf face.</a:t>
            </a:r>
          </a:p>
        </p:txBody>
      </p:sp>
      <p:sp>
        <p:nvSpPr>
          <p:cNvPr id="6" name="text">
            <a:extLst xmlns:a="http://schemas.openxmlformats.org/drawingml/2006/main">
              <a:ext uri="{FF2B5EF4-FFF2-40B4-BE49-F238E27FC236}">
                <a16:creationId xmlns:a16="http://schemas.microsoft.com/office/drawing/2014/main" id="{18D58EFE-81C1-4AB6-B371-4C5DF4D62660}"/>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Axil  </a:t>
            </a:r>
            <a:r>
              <a:rPr sz="1725">
                <a:solidFill>
                  <a:srgbClr val="29352F"/>
                </a:solidFill>
                <a:latin typeface="Arial"/>
                <a:ea typeface="Arial"/>
                <a:cs typeface="Arial"/>
              </a:rPr>
              <a:t>The angle between a leaf or bract and the axis bearing it.</a:t>
            </a:r>
          </a:p>
        </p:txBody>
      </p:sp>
      <p:sp>
        <p:nvSpPr>
          <p:cNvPr id="7" name="text">
            <a:extLst xmlns:a="http://schemas.openxmlformats.org/drawingml/2006/main">
              <a:ext uri="{FF2B5EF4-FFF2-40B4-BE49-F238E27FC236}">
                <a16:creationId xmlns:a16="http://schemas.microsoft.com/office/drawing/2014/main" id="{3F86EDC5-7549-41FB-8B46-BE652F247093}"/>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Axillary  </a:t>
            </a:r>
            <a:r>
              <a:rPr sz="1725">
                <a:solidFill>
                  <a:srgbClr val="29352F"/>
                </a:solidFill>
                <a:latin typeface="Arial"/>
                <a:ea typeface="Arial"/>
                <a:cs typeface="Arial"/>
              </a:rPr>
              <a:t>Arising in an axil.</a:t>
            </a:r>
          </a:p>
        </p:txBody>
      </p:sp>
      <p:sp>
        <p:nvSpPr>
          <p:cNvPr id="8" name="text">
            <a:extLst xmlns:a="http://schemas.openxmlformats.org/drawingml/2006/main">
              <a:ext uri="{FF2B5EF4-FFF2-40B4-BE49-F238E27FC236}">
                <a16:creationId xmlns:a16="http://schemas.microsoft.com/office/drawing/2014/main" id="{6EA8AF10-9537-40A7-9263-848563B89E55}"/>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Subtending  </a:t>
            </a:r>
            <a:r>
              <a:rPr sz="1725">
                <a:solidFill>
                  <a:srgbClr val="29352F"/>
                </a:solidFill>
                <a:latin typeface="Arial"/>
                <a:ea typeface="Arial"/>
                <a:cs typeface="Arial"/>
              </a:rPr>
              <a:t>Situated immediately below a structure, as a bract beneath a flower.</a:t>
            </a:r>
          </a:p>
        </p:txBody>
      </p:sp>
      <p:sp>
        <p:nvSpPr>
          <p:cNvPr id="9" name="text">
            <a:extLst xmlns:a="http://schemas.openxmlformats.org/drawingml/2006/main">
              <a:ext uri="{FF2B5EF4-FFF2-40B4-BE49-F238E27FC236}">
                <a16:creationId xmlns:a16="http://schemas.microsoft.com/office/drawing/2014/main" id="{8B8240E1-3E44-44EA-894B-B008E90EC540}"/>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Sessile  </a:t>
            </a:r>
            <a:r>
              <a:rPr sz="1725">
                <a:solidFill>
                  <a:srgbClr val="29352F"/>
                </a:solidFill>
                <a:latin typeface="Arial"/>
                <a:ea typeface="Arial"/>
                <a:cs typeface="Arial"/>
              </a:rPr>
              <a:t>Attached without a stalk.</a:t>
            </a:r>
          </a:p>
        </p:txBody>
      </p:sp>
      <p:sp>
        <p:nvSpPr>
          <p:cNvPr id="10" name="text">
            <a:extLst xmlns:a="http://schemas.openxmlformats.org/drawingml/2006/main">
              <a:ext uri="{FF2B5EF4-FFF2-40B4-BE49-F238E27FC236}">
                <a16:creationId xmlns:a16="http://schemas.microsoft.com/office/drawing/2014/main" id="{50F4F9A0-B1B9-493E-B502-F2CABF30956E}"/>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Pedicellate / pedicelled  </a:t>
            </a:r>
            <a:r>
              <a:rPr sz="1725">
                <a:solidFill>
                  <a:srgbClr val="29352F"/>
                </a:solidFill>
                <a:latin typeface="Arial"/>
                <a:ea typeface="Arial"/>
                <a:cs typeface="Arial"/>
              </a:rPr>
              <a:t>Having a pedicel, or small stalk.</a:t>
            </a:r>
          </a:p>
        </p:txBody>
      </p:sp>
      <p:pic>
        <p:nvPicPr>
          <p:cNvPr id="11" name="">
            <a:extLst xmlns:a="http://schemas.openxmlformats.org/drawingml/2006/main">
              <a:ext uri="{FF2B5EF4-FFF2-40B4-BE49-F238E27FC236}">
                <a16:creationId xmlns:a16="http://schemas.microsoft.com/office/drawing/2014/main" id="{39F295D3-AE18-45D5-957C-F98F795C7990}"/>
              </a:ext>
            </a:extLst>
          </p:cNvPr>
          <p:cNvPicPr>
            <a:picLocks xmlns:a="http://schemas.openxmlformats.org/drawingml/2006/main" noChangeAspect="1"/>
          </p:cNvPicPr>
          <p:nvPr/>
        </p:nvPicPr>
        <p:blipFill>
          <a:blip xmlns:r="http://schemas.openxmlformats.org/officeDocument/2006/relationships" xmlns:a="http://schemas.openxmlformats.org/drawingml/2006/main" r:embed="Re8bcfb1de2204f57"/>
          <a:stretch xmlns:a="http://schemas.openxmlformats.org/drawingml/2006/main"/>
        </p:blipFill>
        <p:spPr>
          <a:xfrm xmlns:a="http://schemas.openxmlformats.org/drawingml/2006/main">
            <a:off x="7271391" y="1524000"/>
            <a:ext cx="2745093" cy="1657350"/>
          </a:xfrm>
          <a:prstGeom xmlns:a="http://schemas.openxmlformats.org/drawingml/2006/main" prst="rect">
            <a:avLst/>
          </a:prstGeom>
        </p:spPr>
      </p:pic>
      <p:sp>
        <p:nvSpPr>
          <p:cNvPr id="12" name="The inner view shows the adaxial side">
            <a:extLst xmlns:a="http://schemas.openxmlformats.org/drawingml/2006/main">
              <a:ext uri="{FF2B5EF4-FFF2-40B4-BE49-F238E27FC236}">
                <a16:creationId xmlns:a16="http://schemas.microsoft.com/office/drawing/2014/main" id="{EA621365-5DCE-452A-88C8-2C548C0A2052}"/>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The inner view shows the adaxial side</a:t>
            </a:r>
          </a:p>
        </p:txBody>
      </p:sp>
      <p:pic>
        <p:nvPicPr>
          <p:cNvPr id="13" name="">
            <a:extLst xmlns:a="http://schemas.openxmlformats.org/drawingml/2006/main">
              <a:ext uri="{FF2B5EF4-FFF2-40B4-BE49-F238E27FC236}">
                <a16:creationId xmlns:a16="http://schemas.microsoft.com/office/drawing/2014/main" id="{0979376D-E36E-4DAB-997B-3A8777B20A63}"/>
              </a:ext>
            </a:extLst>
          </p:cNvPr>
          <p:cNvPicPr>
            <a:picLocks xmlns:a="http://schemas.openxmlformats.org/drawingml/2006/main" noChangeAspect="1"/>
          </p:cNvPicPr>
          <p:nvPr/>
        </p:nvPicPr>
        <p:blipFill>
          <a:blip xmlns:r="http://schemas.openxmlformats.org/officeDocument/2006/relationships" xmlns:a="http://schemas.openxmlformats.org/drawingml/2006/main" r:embed="R17fd5d1a7d66498a"/>
          <a:stretch xmlns:a="http://schemas.openxmlformats.org/drawingml/2006/main"/>
        </p:blipFill>
        <p:spPr>
          <a:xfrm xmlns:a="http://schemas.openxmlformats.org/drawingml/2006/main">
            <a:off x="7252668" y="3810000"/>
            <a:ext cx="2782539" cy="1657350"/>
          </a:xfrm>
          <a:prstGeom xmlns:a="http://schemas.openxmlformats.org/drawingml/2006/main" prst="rect">
            <a:avLst/>
          </a:prstGeom>
        </p:spPr>
      </p:pic>
      <p:sp>
        <p:nvSpPr>
          <p:cNvPr id="14" name="Sessile and stalked spikelets">
            <a:extLst xmlns:a="http://schemas.openxmlformats.org/drawingml/2006/main">
              <a:ext uri="{FF2B5EF4-FFF2-40B4-BE49-F238E27FC236}">
                <a16:creationId xmlns:a16="http://schemas.microsoft.com/office/drawing/2014/main" id="{F012130C-53F1-4A25-BCC0-077E89665AB9}"/>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Sessile and stalked spikelets</a:t>
            </a:r>
          </a:p>
        </p:txBody>
      </p:sp>
      <p:sp>
        <p:nvSpPr>
          <p:cNvPr id="15" name="The axil lies between a leaf or bract and the axis that bears it.">
            <a:extLst xmlns:a="http://schemas.openxmlformats.org/drawingml/2006/main">
              <a:ext uri="{FF2B5EF4-FFF2-40B4-BE49-F238E27FC236}">
                <a16:creationId xmlns:a16="http://schemas.microsoft.com/office/drawing/2014/main" id="{71581205-35EB-4343-9312-4330D7F7A92C}"/>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The axil lies between a leaf or bract and the axis that bears it.</a:t>
            </a:r>
          </a:p>
        </p:txBody>
      </p:sp>
    </p:spTree>
    <p:extLst>
      <p:ext uri="{BB962C8B-B14F-4D97-AF65-F5344CB8AC3E}">
        <p14:creationId xmlns:p14="http://schemas.microsoft.com/office/powerpoint/2010/main" val="107506802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PLANT FORM">
            <a:extLst xmlns:a="http://schemas.openxmlformats.org/drawingml/2006/main">
              <a:ext uri="{FF2B5EF4-FFF2-40B4-BE49-F238E27FC236}">
                <a16:creationId xmlns:a16="http://schemas.microsoft.com/office/drawing/2014/main" id="{724AED07-FAD3-4C04-AFF0-A4877B25CE8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How structures stand or bend">
            <a:extLst xmlns:a="http://schemas.openxmlformats.org/drawingml/2006/main">
              <a:ext uri="{FF2B5EF4-FFF2-40B4-BE49-F238E27FC236}">
                <a16:creationId xmlns:a16="http://schemas.microsoft.com/office/drawing/2014/main" id="{21469368-A0C3-4298-8022-71F5D7375F99}"/>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How structures stand or bend</a:t>
            </a:r>
          </a:p>
        </p:txBody>
      </p:sp>
      <p:sp>
        <p:nvSpPr>
          <p:cNvPr id="3" name="10">
            <a:extLst xmlns:a="http://schemas.openxmlformats.org/drawingml/2006/main">
              <a:ext uri="{FF2B5EF4-FFF2-40B4-BE49-F238E27FC236}">
                <a16:creationId xmlns:a16="http://schemas.microsoft.com/office/drawing/2014/main" id="{55F6926A-A25D-4D50-A6B0-B811FA9677DA}"/>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10</a:t>
            </a:r>
          </a:p>
        </p:txBody>
      </p:sp>
      <p:sp>
        <p:nvSpPr>
          <p:cNvPr id="4" name="text">
            <a:extLst xmlns:a="http://schemas.openxmlformats.org/drawingml/2006/main">
              <a:ext uri="{FF2B5EF4-FFF2-40B4-BE49-F238E27FC236}">
                <a16:creationId xmlns:a16="http://schemas.microsoft.com/office/drawing/2014/main" id="{9B0F7A60-3771-43AB-921D-C95A1C46D90B}"/>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Stipitate  </a:t>
            </a:r>
            <a:r>
              <a:rPr sz="1725">
                <a:solidFill>
                  <a:srgbClr val="29352F"/>
                </a:solidFill>
                <a:latin typeface="Arial"/>
                <a:ea typeface="Arial"/>
                <a:cs typeface="Arial"/>
              </a:rPr>
              <a:t>Supported on a short stalk called a stipe.</a:t>
            </a:r>
          </a:p>
        </p:txBody>
      </p:sp>
      <p:sp>
        <p:nvSpPr>
          <p:cNvPr id="5" name="text">
            <a:extLst xmlns:a="http://schemas.openxmlformats.org/drawingml/2006/main">
              <a:ext uri="{FF2B5EF4-FFF2-40B4-BE49-F238E27FC236}">
                <a16:creationId xmlns:a16="http://schemas.microsoft.com/office/drawing/2014/main" id="{CD07CF4C-48FE-48FF-A596-313F79650B11}"/>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Appressed  </a:t>
            </a:r>
            <a:r>
              <a:rPr sz="1725">
                <a:solidFill>
                  <a:srgbClr val="29352F"/>
                </a:solidFill>
                <a:latin typeface="Arial"/>
                <a:ea typeface="Arial"/>
                <a:cs typeface="Arial"/>
              </a:rPr>
              <a:t>Lying closely against another structure.</a:t>
            </a:r>
          </a:p>
        </p:txBody>
      </p:sp>
      <p:sp>
        <p:nvSpPr>
          <p:cNvPr id="6" name="text">
            <a:extLst xmlns:a="http://schemas.openxmlformats.org/drawingml/2006/main">
              <a:ext uri="{FF2B5EF4-FFF2-40B4-BE49-F238E27FC236}">
                <a16:creationId xmlns:a16="http://schemas.microsoft.com/office/drawing/2014/main" id="{3CFD47AF-AF3E-4D86-8EC1-54D2FC5D97C3}"/>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Ascending  </a:t>
            </a:r>
            <a:r>
              <a:rPr sz="1725">
                <a:solidFill>
                  <a:srgbClr val="29352F"/>
                </a:solidFill>
                <a:latin typeface="Arial"/>
                <a:ea typeface="Arial"/>
                <a:cs typeface="Arial"/>
              </a:rPr>
              <a:t>Directed upward at an angle.</a:t>
            </a:r>
          </a:p>
        </p:txBody>
      </p:sp>
      <p:sp>
        <p:nvSpPr>
          <p:cNvPr id="7" name="text">
            <a:extLst xmlns:a="http://schemas.openxmlformats.org/drawingml/2006/main">
              <a:ext uri="{FF2B5EF4-FFF2-40B4-BE49-F238E27FC236}">
                <a16:creationId xmlns:a16="http://schemas.microsoft.com/office/drawing/2014/main" id="{EDE34C28-F7C4-4F18-A226-80364834F739}"/>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Spreading / divergent  </a:t>
            </a:r>
            <a:r>
              <a:rPr sz="1725">
                <a:solidFill>
                  <a:srgbClr val="29352F"/>
                </a:solidFill>
                <a:latin typeface="Arial"/>
                <a:ea typeface="Arial"/>
                <a:cs typeface="Arial"/>
              </a:rPr>
              <a:t>Extending outward from an axis.</a:t>
            </a:r>
          </a:p>
        </p:txBody>
      </p:sp>
      <p:sp>
        <p:nvSpPr>
          <p:cNvPr id="8" name="text">
            <a:extLst xmlns:a="http://schemas.openxmlformats.org/drawingml/2006/main">
              <a:ext uri="{FF2B5EF4-FFF2-40B4-BE49-F238E27FC236}">
                <a16:creationId xmlns:a16="http://schemas.microsoft.com/office/drawing/2014/main" id="{946BE4F3-DD23-4389-8012-8DC5F5C51D1C}"/>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Recurved  </a:t>
            </a:r>
            <a:r>
              <a:rPr sz="1725">
                <a:solidFill>
                  <a:srgbClr val="29352F"/>
                </a:solidFill>
                <a:latin typeface="Arial"/>
                <a:ea typeface="Arial"/>
                <a:cs typeface="Arial"/>
              </a:rPr>
              <a:t>Curved backward or downward.</a:t>
            </a:r>
          </a:p>
        </p:txBody>
      </p:sp>
      <p:sp>
        <p:nvSpPr>
          <p:cNvPr id="9" name="text">
            <a:extLst xmlns:a="http://schemas.openxmlformats.org/drawingml/2006/main">
              <a:ext uri="{FF2B5EF4-FFF2-40B4-BE49-F238E27FC236}">
                <a16:creationId xmlns:a16="http://schemas.microsoft.com/office/drawing/2014/main" id="{C4DFA521-3BFB-44C6-92CB-5435BC5B3C2D}"/>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Reflexed  </a:t>
            </a:r>
            <a:r>
              <a:rPr sz="1725">
                <a:solidFill>
                  <a:srgbClr val="29352F"/>
                </a:solidFill>
                <a:latin typeface="Arial"/>
                <a:ea typeface="Arial"/>
                <a:cs typeface="Arial"/>
              </a:rPr>
              <a:t>Bent sharply backward or downward.</a:t>
            </a:r>
          </a:p>
        </p:txBody>
      </p:sp>
      <p:pic>
        <p:nvPicPr>
          <p:cNvPr id="10" name="">
            <a:extLst xmlns:a="http://schemas.openxmlformats.org/drawingml/2006/main">
              <a:ext uri="{FF2B5EF4-FFF2-40B4-BE49-F238E27FC236}">
                <a16:creationId xmlns:a16="http://schemas.microsoft.com/office/drawing/2014/main" id="{7681CEA5-9C3F-47AE-9A27-A838B7149A20}"/>
              </a:ext>
            </a:extLst>
          </p:cNvPr>
          <p:cNvPicPr>
            <a:picLocks xmlns:a="http://schemas.openxmlformats.org/drawingml/2006/main" noChangeAspect="1"/>
          </p:cNvPicPr>
          <p:nvPr/>
        </p:nvPicPr>
        <p:blipFill>
          <a:blip xmlns:r="http://schemas.openxmlformats.org/officeDocument/2006/relationships" xmlns:a="http://schemas.openxmlformats.org/drawingml/2006/main" r:embed="R721e351314e3475f"/>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1" name="Directions relative to the supporting axis">
            <a:extLst xmlns:a="http://schemas.openxmlformats.org/drawingml/2006/main">
              <a:ext uri="{FF2B5EF4-FFF2-40B4-BE49-F238E27FC236}">
                <a16:creationId xmlns:a16="http://schemas.microsoft.com/office/drawing/2014/main" id="{14903192-59CA-4C59-B3AA-848A35DD0780}"/>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Directions relative to the supporting axis</a:t>
            </a:r>
          </a:p>
        </p:txBody>
      </p:sp>
      <p:sp>
        <p:nvSpPr>
          <p:cNvPr id="12" name="Stipitate describes a stalk. The other words describe orientation.">
            <a:extLst xmlns:a="http://schemas.openxmlformats.org/drawingml/2006/main">
              <a:ext uri="{FF2B5EF4-FFF2-40B4-BE49-F238E27FC236}">
                <a16:creationId xmlns:a16="http://schemas.microsoft.com/office/drawing/2014/main" id="{A1551673-EF2D-4C0F-A8B7-0A8A07CF2B23}"/>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Stipitate describes a stalk. The other words describe orientation.</a:t>
            </a:r>
          </a:p>
        </p:txBody>
      </p:sp>
    </p:spTree>
    <p:extLst>
      <p:ext uri="{BB962C8B-B14F-4D97-AF65-F5344CB8AC3E}">
        <p14:creationId xmlns:p14="http://schemas.microsoft.com/office/powerpoint/2010/main" val="3005583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PLANT FORM">
            <a:extLst xmlns:a="http://schemas.openxmlformats.org/drawingml/2006/main">
              <a:ext uri="{FF2B5EF4-FFF2-40B4-BE49-F238E27FC236}">
                <a16:creationId xmlns:a16="http://schemas.microsoft.com/office/drawing/2014/main" id="{9751BE1F-E30B-4E9C-90A5-4F0E1450D36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Posture, enclosure, and arrangement">
            <a:extLst xmlns:a="http://schemas.openxmlformats.org/drawingml/2006/main">
              <a:ext uri="{FF2B5EF4-FFF2-40B4-BE49-F238E27FC236}">
                <a16:creationId xmlns:a16="http://schemas.microsoft.com/office/drawing/2014/main" id="{B8E86CD3-F349-48F8-9587-C7B3F7FA93D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Posture, enclosure, and arrangement</a:t>
            </a:r>
          </a:p>
        </p:txBody>
      </p:sp>
      <p:sp>
        <p:nvSpPr>
          <p:cNvPr id="3" name="11">
            <a:extLst xmlns:a="http://schemas.openxmlformats.org/drawingml/2006/main">
              <a:ext uri="{FF2B5EF4-FFF2-40B4-BE49-F238E27FC236}">
                <a16:creationId xmlns:a16="http://schemas.microsoft.com/office/drawing/2014/main" id="{82FA9B5F-E293-4DAB-8E98-F7EC3B4B3BBE}"/>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11</a:t>
            </a:r>
          </a:p>
        </p:txBody>
      </p:sp>
      <p:sp>
        <p:nvSpPr>
          <p:cNvPr id="4" name="text">
            <a:extLst xmlns:a="http://schemas.openxmlformats.org/drawingml/2006/main">
              <a:ext uri="{FF2B5EF4-FFF2-40B4-BE49-F238E27FC236}">
                <a16:creationId xmlns:a16="http://schemas.microsoft.com/office/drawing/2014/main" id="{7A2C0649-9FB8-4F71-93C6-BDF63B3213E3}"/>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Decumbent  </a:t>
            </a:r>
            <a:r>
              <a:rPr sz="1725">
                <a:solidFill>
                  <a:srgbClr val="29352F"/>
                </a:solidFill>
                <a:latin typeface="Arial"/>
                <a:ea typeface="Arial"/>
                <a:cs typeface="Arial"/>
              </a:rPr>
              <a:t>Lying along the ground at the base, with the tip rising.</a:t>
            </a:r>
          </a:p>
        </p:txBody>
      </p:sp>
      <p:sp>
        <p:nvSpPr>
          <p:cNvPr id="5" name="text">
            <a:extLst xmlns:a="http://schemas.openxmlformats.org/drawingml/2006/main">
              <a:ext uri="{FF2B5EF4-FFF2-40B4-BE49-F238E27FC236}">
                <a16:creationId xmlns:a16="http://schemas.microsoft.com/office/drawing/2014/main" id="{A520C8A8-2416-4DA5-B4E7-C5EB420E27B0}"/>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Prostrate  </a:t>
            </a:r>
            <a:r>
              <a:rPr sz="1725">
                <a:solidFill>
                  <a:srgbClr val="29352F"/>
                </a:solidFill>
                <a:latin typeface="Arial"/>
                <a:ea typeface="Arial"/>
                <a:cs typeface="Arial"/>
              </a:rPr>
              <a:t>Lying along the ground.</a:t>
            </a:r>
          </a:p>
        </p:txBody>
      </p:sp>
      <p:sp>
        <p:nvSpPr>
          <p:cNvPr id="6" name="text">
            <a:extLst xmlns:a="http://schemas.openxmlformats.org/drawingml/2006/main">
              <a:ext uri="{FF2B5EF4-FFF2-40B4-BE49-F238E27FC236}">
                <a16:creationId xmlns:a16="http://schemas.microsoft.com/office/drawing/2014/main" id="{94E8FD7D-C5F8-4BC4-8EFB-92AAB21169D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Exserted  </a:t>
            </a:r>
            <a:r>
              <a:rPr sz="1725">
                <a:solidFill>
                  <a:srgbClr val="29352F"/>
                </a:solidFill>
                <a:latin typeface="Arial"/>
                <a:ea typeface="Arial"/>
                <a:cs typeface="Arial"/>
              </a:rPr>
              <a:t>Projecting beyond an enclosing structure.</a:t>
            </a:r>
          </a:p>
        </p:txBody>
      </p:sp>
      <p:sp>
        <p:nvSpPr>
          <p:cNvPr id="7" name="text">
            <a:extLst xmlns:a="http://schemas.openxmlformats.org/drawingml/2006/main">
              <a:ext uri="{FF2B5EF4-FFF2-40B4-BE49-F238E27FC236}">
                <a16:creationId xmlns:a16="http://schemas.microsoft.com/office/drawing/2014/main" id="{81A264CF-B86E-4F28-A2B8-093A1AB493BB}"/>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Included  </a:t>
            </a:r>
            <a:r>
              <a:rPr sz="1725">
                <a:solidFill>
                  <a:srgbClr val="29352F"/>
                </a:solidFill>
                <a:latin typeface="Arial"/>
                <a:ea typeface="Arial"/>
                <a:cs typeface="Arial"/>
              </a:rPr>
              <a:t>Remaining within an enclosing structure.</a:t>
            </a:r>
          </a:p>
        </p:txBody>
      </p:sp>
      <p:sp>
        <p:nvSpPr>
          <p:cNvPr id="8" name="text">
            <a:extLst xmlns:a="http://schemas.openxmlformats.org/drawingml/2006/main">
              <a:ext uri="{FF2B5EF4-FFF2-40B4-BE49-F238E27FC236}">
                <a16:creationId xmlns:a16="http://schemas.microsoft.com/office/drawing/2014/main" id="{16E13CF2-976A-454F-AE65-95087D3DA511}"/>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Imbricate  </a:t>
            </a:r>
            <a:r>
              <a:rPr sz="1725">
                <a:solidFill>
                  <a:srgbClr val="29352F"/>
                </a:solidFill>
                <a:latin typeface="Arial"/>
                <a:ea typeface="Arial"/>
                <a:cs typeface="Arial"/>
              </a:rPr>
              <a:t>Overlapping like roof shingles.</a:t>
            </a:r>
          </a:p>
        </p:txBody>
      </p:sp>
      <p:sp>
        <p:nvSpPr>
          <p:cNvPr id="9" name="text">
            <a:extLst xmlns:a="http://schemas.openxmlformats.org/drawingml/2006/main">
              <a:ext uri="{FF2B5EF4-FFF2-40B4-BE49-F238E27FC236}">
                <a16:creationId xmlns:a16="http://schemas.microsoft.com/office/drawing/2014/main" id="{3D5D01C0-DF56-4A29-9E7B-3736BE595CC9}"/>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Distichous / two-ranked  </a:t>
            </a:r>
            <a:r>
              <a:rPr sz="1725">
                <a:solidFill>
                  <a:srgbClr val="29352F"/>
                </a:solidFill>
                <a:latin typeface="Arial"/>
                <a:ea typeface="Arial"/>
                <a:cs typeface="Arial"/>
              </a:rPr>
              <a:t>Arranged in two longitudinal rows.</a:t>
            </a:r>
          </a:p>
        </p:txBody>
      </p:sp>
      <p:sp>
        <p:nvSpPr>
          <p:cNvPr id="10" name="text">
            <a:extLst xmlns:a="http://schemas.openxmlformats.org/drawingml/2006/main">
              <a:ext uri="{FF2B5EF4-FFF2-40B4-BE49-F238E27FC236}">
                <a16:creationId xmlns:a16="http://schemas.microsoft.com/office/drawing/2014/main" id="{2A101F34-45B7-4895-9A7F-E3E564B1C3D1}"/>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Tristichous / three-ranked  </a:t>
            </a:r>
            <a:r>
              <a:rPr sz="1725">
                <a:solidFill>
                  <a:srgbClr val="29352F"/>
                </a:solidFill>
                <a:latin typeface="Arial"/>
                <a:ea typeface="Arial"/>
                <a:cs typeface="Arial"/>
              </a:rPr>
              <a:t>Arranged in three longitudinal rows.</a:t>
            </a:r>
          </a:p>
        </p:txBody>
      </p:sp>
      <p:pic>
        <p:nvPicPr>
          <p:cNvPr id="11" name="">
            <a:extLst xmlns:a="http://schemas.openxmlformats.org/drawingml/2006/main">
              <a:ext uri="{FF2B5EF4-FFF2-40B4-BE49-F238E27FC236}">
                <a16:creationId xmlns:a16="http://schemas.microsoft.com/office/drawing/2014/main" id="{76032837-6D75-4B7F-A4AA-D6FA02C0A34C}"/>
              </a:ext>
            </a:extLst>
          </p:cNvPr>
          <p:cNvPicPr>
            <a:picLocks xmlns:a="http://schemas.openxmlformats.org/drawingml/2006/main" noChangeAspect="1"/>
          </p:cNvPicPr>
          <p:nvPr/>
        </p:nvPicPr>
        <p:blipFill>
          <a:blip xmlns:r="http://schemas.openxmlformats.org/officeDocument/2006/relationships" xmlns:a="http://schemas.openxmlformats.org/drawingml/2006/main" r:embed="R4697a420a56e4e10"/>
          <a:stretch xmlns:a="http://schemas.openxmlformats.org/drawingml/2006/main"/>
        </p:blipFill>
        <p:spPr>
          <a:xfrm xmlns:a="http://schemas.openxmlformats.org/drawingml/2006/main">
            <a:off x="7886546" y="1524000"/>
            <a:ext cx="1514782" cy="1657350"/>
          </a:xfrm>
          <a:prstGeom xmlns:a="http://schemas.openxmlformats.org/drawingml/2006/main" prst="rect">
            <a:avLst/>
          </a:prstGeom>
        </p:spPr>
      </p:pic>
      <p:sp>
        <p:nvSpPr>
          <p:cNvPr id="12" name="Poa spikelet with two basal glumes and several overlapping florets.">
            <a:extLst xmlns:a="http://schemas.openxmlformats.org/drawingml/2006/main">
              <a:ext uri="{FF2B5EF4-FFF2-40B4-BE49-F238E27FC236}">
                <a16:creationId xmlns:a16="http://schemas.microsoft.com/office/drawing/2014/main" id="{B9BD74F7-45D7-4627-8A85-E37E744677BF}"/>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Poa spikelet with two basal glumes and several overlapping florets.</a:t>
            </a:r>
          </a:p>
        </p:txBody>
      </p:sp>
      <p:pic>
        <p:nvPicPr>
          <p:cNvPr id="13" name="">
            <a:extLst xmlns:a="http://schemas.openxmlformats.org/drawingml/2006/main">
              <a:ext uri="{FF2B5EF4-FFF2-40B4-BE49-F238E27FC236}">
                <a16:creationId xmlns:a16="http://schemas.microsoft.com/office/drawing/2014/main" id="{C387B96C-65E7-48EB-81B8-41404EA0AB51}"/>
              </a:ext>
            </a:extLst>
          </p:cNvPr>
          <p:cNvPicPr>
            <a:picLocks xmlns:a="http://schemas.openxmlformats.org/drawingml/2006/main" noChangeAspect="1"/>
          </p:cNvPicPr>
          <p:nvPr/>
        </p:nvPicPr>
        <p:blipFill>
          <a:blip xmlns:r="http://schemas.openxmlformats.org/officeDocument/2006/relationships" xmlns:a="http://schemas.openxmlformats.org/drawingml/2006/main" r:embed="R9ed62602cb33434f"/>
          <a:stretch xmlns:a="http://schemas.openxmlformats.org/drawingml/2006/main"/>
        </p:blipFill>
        <p:spPr>
          <a:xfrm xmlns:a="http://schemas.openxmlformats.org/drawingml/2006/main">
            <a:off x="7624279" y="3810000"/>
            <a:ext cx="2039317" cy="1657350"/>
          </a:xfrm>
          <a:prstGeom xmlns:a="http://schemas.openxmlformats.org/drawingml/2006/main" prst="rect">
            <a:avLst/>
          </a:prstGeom>
        </p:spPr>
      </p:pic>
      <p:sp>
        <p:nvSpPr>
          <p:cNvPr id="14" name="Decumbent: the tip rises from a reclining stem">
            <a:extLst xmlns:a="http://schemas.openxmlformats.org/drawingml/2006/main">
              <a:ext uri="{FF2B5EF4-FFF2-40B4-BE49-F238E27FC236}">
                <a16:creationId xmlns:a16="http://schemas.microsoft.com/office/drawing/2014/main" id="{3CCFFC59-1BAE-492F-9197-4A91C23EF797}"/>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Decumbent: the tip rises from a reclining stem</a:t>
            </a:r>
          </a:p>
        </p:txBody>
      </p:sp>
      <p:sp>
        <p:nvSpPr>
          <p:cNvPr id="15" name="Imbricate means overlapping. Two-ranked and three-ranked describe rows">
            <a:extLst xmlns:a="http://schemas.openxmlformats.org/drawingml/2006/main">
              <a:ext uri="{FF2B5EF4-FFF2-40B4-BE49-F238E27FC236}">
                <a16:creationId xmlns:a16="http://schemas.microsoft.com/office/drawing/2014/main" id="{278EDBE5-2509-4486-8223-417A9F6CC1F1}"/>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Imbricate means overlapping. Two-ranked and three-ranked describe rows, not paired leaves.</a:t>
            </a:r>
          </a:p>
        </p:txBody>
      </p:sp>
    </p:spTree>
    <p:extLst>
      <p:ext uri="{BB962C8B-B14F-4D97-AF65-F5344CB8AC3E}">
        <p14:creationId xmlns:p14="http://schemas.microsoft.com/office/powerpoint/2010/main" val="1256917781"/>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PLANT FORM">
            <a:extLst xmlns:a="http://schemas.openxmlformats.org/drawingml/2006/main">
              <a:ext uri="{FF2B5EF4-FFF2-40B4-BE49-F238E27FC236}">
                <a16:creationId xmlns:a16="http://schemas.microsoft.com/office/drawing/2014/main" id="{D59E1D3C-5773-40B4-9263-BC8F2E7AF159}"/>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Stem and leaf cross-sections">
            <a:extLst xmlns:a="http://schemas.openxmlformats.org/drawingml/2006/main">
              <a:ext uri="{FF2B5EF4-FFF2-40B4-BE49-F238E27FC236}">
                <a16:creationId xmlns:a16="http://schemas.microsoft.com/office/drawing/2014/main" id="{D977E4B6-1E16-4893-827F-3681CB90825F}"/>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Stem and leaf cross-sections</a:t>
            </a:r>
          </a:p>
        </p:txBody>
      </p:sp>
      <p:sp>
        <p:nvSpPr>
          <p:cNvPr id="3" name="12">
            <a:extLst xmlns:a="http://schemas.openxmlformats.org/drawingml/2006/main">
              <a:ext uri="{FF2B5EF4-FFF2-40B4-BE49-F238E27FC236}">
                <a16:creationId xmlns:a16="http://schemas.microsoft.com/office/drawing/2014/main" id="{05E0E089-7831-44A6-A95C-E203C99D7BC3}"/>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12</a:t>
            </a:r>
          </a:p>
        </p:txBody>
      </p:sp>
      <p:sp>
        <p:nvSpPr>
          <p:cNvPr id="4" name="text">
            <a:extLst xmlns:a="http://schemas.openxmlformats.org/drawingml/2006/main">
              <a:ext uri="{FF2B5EF4-FFF2-40B4-BE49-F238E27FC236}">
                <a16:creationId xmlns:a16="http://schemas.microsoft.com/office/drawing/2014/main" id="{E57660BE-22AD-419B-BDC7-79BF3FD9E84A}"/>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Terete  </a:t>
            </a:r>
            <a:r>
              <a:rPr sz="1725">
                <a:solidFill>
                  <a:srgbClr val="29352F"/>
                </a:solidFill>
                <a:latin typeface="Arial"/>
                <a:ea typeface="Arial"/>
                <a:cs typeface="Arial"/>
              </a:rPr>
              <a:t>Approximately circular in cross-section.</a:t>
            </a:r>
          </a:p>
        </p:txBody>
      </p:sp>
      <p:sp>
        <p:nvSpPr>
          <p:cNvPr id="5" name="text">
            <a:extLst xmlns:a="http://schemas.openxmlformats.org/drawingml/2006/main">
              <a:ext uri="{FF2B5EF4-FFF2-40B4-BE49-F238E27FC236}">
                <a16:creationId xmlns:a16="http://schemas.microsoft.com/office/drawing/2014/main" id="{1A1C7560-4D9B-4314-83EB-343BB14FF8B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Semiterete  </a:t>
            </a:r>
            <a:r>
              <a:rPr sz="1725">
                <a:solidFill>
                  <a:srgbClr val="29352F"/>
                </a:solidFill>
                <a:latin typeface="Arial"/>
                <a:ea typeface="Arial"/>
                <a:cs typeface="Arial"/>
              </a:rPr>
              <a:t>Approximately semicircular in cross-section.</a:t>
            </a:r>
          </a:p>
        </p:txBody>
      </p:sp>
      <p:sp>
        <p:nvSpPr>
          <p:cNvPr id="6" name="text">
            <a:extLst xmlns:a="http://schemas.openxmlformats.org/drawingml/2006/main">
              <a:ext uri="{FF2B5EF4-FFF2-40B4-BE49-F238E27FC236}">
                <a16:creationId xmlns:a16="http://schemas.microsoft.com/office/drawing/2014/main" id="{279A500F-BAE2-4A1E-B318-370CC4294B9A}"/>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Compressed  </a:t>
            </a:r>
            <a:r>
              <a:rPr sz="1725">
                <a:solidFill>
                  <a:srgbClr val="29352F"/>
                </a:solidFill>
                <a:latin typeface="Arial"/>
                <a:ea typeface="Arial"/>
                <a:cs typeface="Arial"/>
              </a:rPr>
              <a:t>Flattened.</a:t>
            </a:r>
          </a:p>
        </p:txBody>
      </p:sp>
      <p:sp>
        <p:nvSpPr>
          <p:cNvPr id="7" name="text">
            <a:extLst xmlns:a="http://schemas.openxmlformats.org/drawingml/2006/main">
              <a:ext uri="{FF2B5EF4-FFF2-40B4-BE49-F238E27FC236}">
                <a16:creationId xmlns:a16="http://schemas.microsoft.com/office/drawing/2014/main" id="{FB5A0526-499E-4A61-94C5-E056D9DD4075}"/>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Trigonous  </a:t>
            </a:r>
            <a:r>
              <a:rPr sz="1725">
                <a:solidFill>
                  <a:srgbClr val="29352F"/>
                </a:solidFill>
                <a:latin typeface="Arial"/>
                <a:ea typeface="Arial"/>
                <a:cs typeface="Arial"/>
              </a:rPr>
              <a:t>Three-angled in cross-section.</a:t>
            </a:r>
          </a:p>
        </p:txBody>
      </p:sp>
      <p:sp>
        <p:nvSpPr>
          <p:cNvPr id="8" name="text">
            <a:extLst xmlns:a="http://schemas.openxmlformats.org/drawingml/2006/main">
              <a:ext uri="{FF2B5EF4-FFF2-40B4-BE49-F238E27FC236}">
                <a16:creationId xmlns:a16="http://schemas.microsoft.com/office/drawing/2014/main" id="{0444B143-B0A5-44EF-8ADD-16B6BA030CA0}"/>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Triquetrous  </a:t>
            </a:r>
            <a:r>
              <a:rPr sz="1725">
                <a:solidFill>
                  <a:srgbClr val="29352F"/>
                </a:solidFill>
                <a:latin typeface="Arial"/>
                <a:ea typeface="Arial"/>
                <a:cs typeface="Arial"/>
              </a:rPr>
              <a:t>Sharply three-angled, with distinct edges.</a:t>
            </a:r>
          </a:p>
        </p:txBody>
      </p:sp>
      <p:pic>
        <p:nvPicPr>
          <p:cNvPr id="9" name="">
            <a:extLst xmlns:a="http://schemas.openxmlformats.org/drawingml/2006/main">
              <a:ext uri="{FF2B5EF4-FFF2-40B4-BE49-F238E27FC236}">
                <a16:creationId xmlns:a16="http://schemas.microsoft.com/office/drawing/2014/main" id="{9DD0B0BA-196C-44DB-AB98-ECE0049923AC}"/>
              </a:ext>
            </a:extLst>
          </p:cNvPr>
          <p:cNvPicPr>
            <a:picLocks xmlns:a="http://schemas.openxmlformats.org/drawingml/2006/main" noChangeAspect="1"/>
          </p:cNvPicPr>
          <p:nvPr/>
        </p:nvPicPr>
        <p:blipFill>
          <a:blip xmlns:r="http://schemas.openxmlformats.org/officeDocument/2006/relationships" xmlns:a="http://schemas.openxmlformats.org/drawingml/2006/main" r:embed="Rea516c9da4e242fb"/>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0" name="Compare the outline of a transverse cut">
            <a:extLst xmlns:a="http://schemas.openxmlformats.org/drawingml/2006/main">
              <a:ext uri="{FF2B5EF4-FFF2-40B4-BE49-F238E27FC236}">
                <a16:creationId xmlns:a16="http://schemas.microsoft.com/office/drawing/2014/main" id="{3B81D606-ABFA-4289-A6B7-E3D56F6BE29B}"/>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Compare the outline of a transverse cut</a:t>
            </a:r>
          </a:p>
        </p:txBody>
      </p:sp>
      <p:sp>
        <p:nvSpPr>
          <p:cNvPr id="11" name="Round, flattened and triangular stems occur among graminoids. These ar">
            <a:extLst xmlns:a="http://schemas.openxmlformats.org/drawingml/2006/main">
              <a:ext uri="{FF2B5EF4-FFF2-40B4-BE49-F238E27FC236}">
                <a16:creationId xmlns:a16="http://schemas.microsoft.com/office/drawing/2014/main" id="{0BE715CF-D2A3-4DAA-975F-537827F05587}"/>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Round, flattened and triangular stems occur among graminoids. These are shape terms.</a:t>
            </a:r>
          </a:p>
        </p:txBody>
      </p:sp>
    </p:spTree>
    <p:extLst>
      <p:ext uri="{BB962C8B-B14F-4D97-AF65-F5344CB8AC3E}">
        <p14:creationId xmlns:p14="http://schemas.microsoft.com/office/powerpoint/2010/main" val="269056438"/>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PLANT FORM">
            <a:extLst xmlns:a="http://schemas.openxmlformats.org/drawingml/2006/main">
              <a:ext uri="{FF2B5EF4-FFF2-40B4-BE49-F238E27FC236}">
                <a16:creationId xmlns:a16="http://schemas.microsoft.com/office/drawing/2014/main" id="{F5F5A7B4-BEAB-49EA-A4E6-466270E187A4}"/>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Folded and rolled leaves">
            <a:extLst xmlns:a="http://schemas.openxmlformats.org/drawingml/2006/main">
              <a:ext uri="{FF2B5EF4-FFF2-40B4-BE49-F238E27FC236}">
                <a16:creationId xmlns:a16="http://schemas.microsoft.com/office/drawing/2014/main" id="{340AE13A-C0FD-4D8E-904E-47C08A5E8A8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Folded and rolled leaves</a:t>
            </a:r>
          </a:p>
        </p:txBody>
      </p:sp>
      <p:sp>
        <p:nvSpPr>
          <p:cNvPr id="3" name="13">
            <a:extLst xmlns:a="http://schemas.openxmlformats.org/drawingml/2006/main">
              <a:ext uri="{FF2B5EF4-FFF2-40B4-BE49-F238E27FC236}">
                <a16:creationId xmlns:a16="http://schemas.microsoft.com/office/drawing/2014/main" id="{062CFE6E-6AC6-4003-96E6-B4AD9967ABD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13</a:t>
            </a:r>
          </a:p>
        </p:txBody>
      </p:sp>
      <p:sp>
        <p:nvSpPr>
          <p:cNvPr id="4" name="text">
            <a:extLst xmlns:a="http://schemas.openxmlformats.org/drawingml/2006/main">
              <a:ext uri="{FF2B5EF4-FFF2-40B4-BE49-F238E27FC236}">
                <a16:creationId xmlns:a16="http://schemas.microsoft.com/office/drawing/2014/main" id="{EB2E6B13-A238-44E4-B63F-8F745F3CF9AD}"/>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Conduplicate  </a:t>
            </a:r>
            <a:r>
              <a:rPr sz="1725">
                <a:solidFill>
                  <a:srgbClr val="29352F"/>
                </a:solidFill>
                <a:latin typeface="Arial"/>
                <a:ea typeface="Arial"/>
                <a:cs typeface="Arial"/>
              </a:rPr>
              <a:t>Folded lengthwise, commonly forming a V in cross-section.</a:t>
            </a:r>
          </a:p>
        </p:txBody>
      </p:sp>
      <p:sp>
        <p:nvSpPr>
          <p:cNvPr id="5" name="text">
            <a:extLst xmlns:a="http://schemas.openxmlformats.org/drawingml/2006/main">
              <a:ext uri="{FF2B5EF4-FFF2-40B4-BE49-F238E27FC236}">
                <a16:creationId xmlns:a16="http://schemas.microsoft.com/office/drawing/2014/main" id="{F770E674-D85F-4575-884C-CC486421CEE8}"/>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Involute  </a:t>
            </a:r>
            <a:r>
              <a:rPr sz="1725">
                <a:solidFill>
                  <a:srgbClr val="29352F"/>
                </a:solidFill>
                <a:latin typeface="Arial"/>
                <a:ea typeface="Arial"/>
                <a:cs typeface="Arial"/>
              </a:rPr>
              <a:t>With margins rolled inward toward the upper surface.</a:t>
            </a:r>
          </a:p>
        </p:txBody>
      </p:sp>
      <p:sp>
        <p:nvSpPr>
          <p:cNvPr id="6" name="text">
            <a:extLst xmlns:a="http://schemas.openxmlformats.org/drawingml/2006/main">
              <a:ext uri="{FF2B5EF4-FFF2-40B4-BE49-F238E27FC236}">
                <a16:creationId xmlns:a16="http://schemas.microsoft.com/office/drawing/2014/main" id="{7EFB27A1-463B-4860-B97F-B46EE9ED39AC}"/>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Revolute  </a:t>
            </a:r>
            <a:r>
              <a:rPr sz="1725">
                <a:solidFill>
                  <a:srgbClr val="29352F"/>
                </a:solidFill>
                <a:latin typeface="Arial"/>
                <a:ea typeface="Arial"/>
                <a:cs typeface="Arial"/>
              </a:rPr>
              <a:t>With margins rolled backward toward the lower surface.</a:t>
            </a:r>
          </a:p>
        </p:txBody>
      </p:sp>
      <p:sp>
        <p:nvSpPr>
          <p:cNvPr id="7" name="text">
            <a:extLst xmlns:a="http://schemas.openxmlformats.org/drawingml/2006/main">
              <a:ext uri="{FF2B5EF4-FFF2-40B4-BE49-F238E27FC236}">
                <a16:creationId xmlns:a16="http://schemas.microsoft.com/office/drawing/2014/main" id="{2879614F-994C-4E82-9538-064C48427401}"/>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Convolute  </a:t>
            </a:r>
            <a:r>
              <a:rPr sz="1725">
                <a:solidFill>
                  <a:srgbClr val="29352F"/>
                </a:solidFill>
                <a:latin typeface="Arial"/>
                <a:ea typeface="Arial"/>
                <a:cs typeface="Arial"/>
              </a:rPr>
              <a:t>Rolled lengthwise with one margin overlapping the other.</a:t>
            </a:r>
          </a:p>
        </p:txBody>
      </p:sp>
      <p:sp>
        <p:nvSpPr>
          <p:cNvPr id="8" name="text">
            <a:extLst xmlns:a="http://schemas.openxmlformats.org/drawingml/2006/main">
              <a:ext uri="{FF2B5EF4-FFF2-40B4-BE49-F238E27FC236}">
                <a16:creationId xmlns:a16="http://schemas.microsoft.com/office/drawing/2014/main" id="{CE6D3594-8A70-4F00-A8DF-0B931E69582E}"/>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Plicate  </a:t>
            </a:r>
            <a:r>
              <a:rPr sz="1725">
                <a:solidFill>
                  <a:srgbClr val="29352F"/>
                </a:solidFill>
                <a:latin typeface="Arial"/>
                <a:ea typeface="Arial"/>
                <a:cs typeface="Arial"/>
              </a:rPr>
              <a:t>Having several lengthwise folds, like an accordion.</a:t>
            </a:r>
          </a:p>
        </p:txBody>
      </p:sp>
      <p:pic>
        <p:nvPicPr>
          <p:cNvPr id="9" name="">
            <a:extLst xmlns:a="http://schemas.openxmlformats.org/drawingml/2006/main">
              <a:ext uri="{FF2B5EF4-FFF2-40B4-BE49-F238E27FC236}">
                <a16:creationId xmlns:a16="http://schemas.microsoft.com/office/drawing/2014/main" id="{DF203D8D-59FF-42A6-A62F-0772FA13B2D4}"/>
              </a:ext>
            </a:extLst>
          </p:cNvPr>
          <p:cNvPicPr>
            <a:picLocks xmlns:a="http://schemas.openxmlformats.org/drawingml/2006/main" noChangeAspect="1"/>
          </p:cNvPicPr>
          <p:nvPr/>
        </p:nvPicPr>
        <p:blipFill>
          <a:blip xmlns:r="http://schemas.openxmlformats.org/officeDocument/2006/relationships" xmlns:a="http://schemas.openxmlformats.org/drawingml/2006/main" r:embed="R662428b6faed4d30"/>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0" name="Schematic cross sections show folding and rolling">
            <a:extLst xmlns:a="http://schemas.openxmlformats.org/drawingml/2006/main">
              <a:ext uri="{FF2B5EF4-FFF2-40B4-BE49-F238E27FC236}">
                <a16:creationId xmlns:a16="http://schemas.microsoft.com/office/drawing/2014/main" id="{F8E490CF-FB5F-4063-A16E-04DCC80C0667}"/>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Schematic cross sections show folding and rolling</a:t>
            </a:r>
          </a:p>
        </p:txBody>
      </p:sp>
      <p:sp>
        <p:nvSpPr>
          <p:cNvPr id="11" name="Convolute rolls the blade as a whole. Involute rolls its margins inwar">
            <a:extLst xmlns:a="http://schemas.openxmlformats.org/drawingml/2006/main">
              <a:ext uri="{FF2B5EF4-FFF2-40B4-BE49-F238E27FC236}">
                <a16:creationId xmlns:a16="http://schemas.microsoft.com/office/drawing/2014/main" id="{F1B21552-5DAE-45FF-89AD-FB8495E8F435}"/>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Convolute rolls the blade as a whole. Involute rolls its margins inward.</a:t>
            </a:r>
          </a:p>
        </p:txBody>
      </p:sp>
    </p:spTree>
    <p:extLst>
      <p:ext uri="{BB962C8B-B14F-4D97-AF65-F5344CB8AC3E}">
        <p14:creationId xmlns:p14="http://schemas.microsoft.com/office/powerpoint/2010/main" val="1607681289"/>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PLANT FORM">
            <a:extLst xmlns:a="http://schemas.openxmlformats.org/drawingml/2006/main">
              <a:ext uri="{FF2B5EF4-FFF2-40B4-BE49-F238E27FC236}">
                <a16:creationId xmlns:a16="http://schemas.microsoft.com/office/drawing/2014/main" id="{75BB5EC3-F85E-45DB-8B6C-DAD4FDE3E35C}"/>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Channels, ridges, and interiors">
            <a:extLst xmlns:a="http://schemas.openxmlformats.org/drawingml/2006/main">
              <a:ext uri="{FF2B5EF4-FFF2-40B4-BE49-F238E27FC236}">
                <a16:creationId xmlns:a16="http://schemas.microsoft.com/office/drawing/2014/main" id="{71DBC86C-2529-48EC-AFC9-490520622E2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Channels, ridges, and interiors</a:t>
            </a:r>
          </a:p>
        </p:txBody>
      </p:sp>
      <p:sp>
        <p:nvSpPr>
          <p:cNvPr id="3" name="14">
            <a:extLst xmlns:a="http://schemas.openxmlformats.org/drawingml/2006/main">
              <a:ext uri="{FF2B5EF4-FFF2-40B4-BE49-F238E27FC236}">
                <a16:creationId xmlns:a16="http://schemas.microsoft.com/office/drawing/2014/main" id="{8BD8429F-F144-43EA-86D7-4D2A2B737C3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14</a:t>
            </a:r>
          </a:p>
        </p:txBody>
      </p:sp>
      <p:sp>
        <p:nvSpPr>
          <p:cNvPr id="4" name="text">
            <a:extLst xmlns:a="http://schemas.openxmlformats.org/drawingml/2006/main">
              <a:ext uri="{FF2B5EF4-FFF2-40B4-BE49-F238E27FC236}">
                <a16:creationId xmlns:a16="http://schemas.microsoft.com/office/drawing/2014/main" id="{4580CD5D-6239-45DD-ACA2-7E13B37E82EB}"/>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Canaliculate  </a:t>
            </a:r>
            <a:r>
              <a:rPr sz="1725">
                <a:solidFill>
                  <a:srgbClr val="29352F"/>
                </a:solidFill>
                <a:latin typeface="Arial"/>
                <a:ea typeface="Arial"/>
                <a:cs typeface="Arial"/>
              </a:rPr>
              <a:t>Having a lengthwise channel or groove.</a:t>
            </a:r>
          </a:p>
        </p:txBody>
      </p:sp>
      <p:sp>
        <p:nvSpPr>
          <p:cNvPr id="5" name="text">
            <a:extLst xmlns:a="http://schemas.openxmlformats.org/drawingml/2006/main">
              <a:ext uri="{FF2B5EF4-FFF2-40B4-BE49-F238E27FC236}">
                <a16:creationId xmlns:a16="http://schemas.microsoft.com/office/drawing/2014/main" id="{D1C26558-6F66-471F-B87F-36A1AD778946}"/>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Sulcate  </a:t>
            </a:r>
            <a:r>
              <a:rPr sz="1725">
                <a:solidFill>
                  <a:srgbClr val="29352F"/>
                </a:solidFill>
                <a:latin typeface="Arial"/>
                <a:ea typeface="Arial"/>
                <a:cs typeface="Arial"/>
              </a:rPr>
              <a:t>Marked with grooves or furrows.</a:t>
            </a:r>
          </a:p>
        </p:txBody>
      </p:sp>
      <p:sp>
        <p:nvSpPr>
          <p:cNvPr id="6" name="text">
            <a:extLst xmlns:a="http://schemas.openxmlformats.org/drawingml/2006/main">
              <a:ext uri="{FF2B5EF4-FFF2-40B4-BE49-F238E27FC236}">
                <a16:creationId xmlns:a16="http://schemas.microsoft.com/office/drawing/2014/main" id="{09A65994-A7E6-47EB-8B44-613C49B7510F}"/>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Keeled / carinate  </a:t>
            </a:r>
            <a:r>
              <a:rPr sz="1725">
                <a:solidFill>
                  <a:srgbClr val="29352F"/>
                </a:solidFill>
                <a:latin typeface="Arial"/>
                <a:ea typeface="Arial"/>
                <a:cs typeface="Arial"/>
              </a:rPr>
              <a:t>Having a prominent longitudinal ridge.</a:t>
            </a:r>
          </a:p>
        </p:txBody>
      </p:sp>
      <p:sp>
        <p:nvSpPr>
          <p:cNvPr id="7" name="text">
            <a:extLst xmlns:a="http://schemas.openxmlformats.org/drawingml/2006/main">
              <a:ext uri="{FF2B5EF4-FFF2-40B4-BE49-F238E27FC236}">
                <a16:creationId xmlns:a16="http://schemas.microsoft.com/office/drawing/2014/main" id="{664CA8D7-6E3A-42CE-BEB3-075272FB4DD6}"/>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Fistulose  </a:t>
            </a:r>
            <a:r>
              <a:rPr sz="1725">
                <a:solidFill>
                  <a:srgbClr val="29352F"/>
                </a:solidFill>
                <a:latin typeface="Arial"/>
                <a:ea typeface="Arial"/>
                <a:cs typeface="Arial"/>
              </a:rPr>
              <a:t>Hollow and tubular.</a:t>
            </a:r>
          </a:p>
        </p:txBody>
      </p:sp>
      <p:sp>
        <p:nvSpPr>
          <p:cNvPr id="8" name="text">
            <a:extLst xmlns:a="http://schemas.openxmlformats.org/drawingml/2006/main">
              <a:ext uri="{FF2B5EF4-FFF2-40B4-BE49-F238E27FC236}">
                <a16:creationId xmlns:a16="http://schemas.microsoft.com/office/drawing/2014/main" id="{65EA1D39-8B53-4C90-B28B-0118788CC631}"/>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Pith  </a:t>
            </a:r>
            <a:r>
              <a:rPr sz="1725">
                <a:solidFill>
                  <a:srgbClr val="29352F"/>
                </a:solidFill>
                <a:latin typeface="Arial"/>
                <a:ea typeface="Arial"/>
                <a:cs typeface="Arial"/>
              </a:rPr>
              <a:t>The tissue occupying the interior of a stem or similar structure.</a:t>
            </a:r>
          </a:p>
        </p:txBody>
      </p:sp>
      <p:pic>
        <p:nvPicPr>
          <p:cNvPr id="9" name="">
            <a:extLst xmlns:a="http://schemas.openxmlformats.org/drawingml/2006/main">
              <a:ext uri="{FF2B5EF4-FFF2-40B4-BE49-F238E27FC236}">
                <a16:creationId xmlns:a16="http://schemas.microsoft.com/office/drawing/2014/main" id="{ED7938CA-91B3-449E-983F-299BE07E25F7}"/>
              </a:ext>
            </a:extLst>
          </p:cNvPr>
          <p:cNvPicPr>
            <a:picLocks xmlns:a="http://schemas.openxmlformats.org/drawingml/2006/main" noChangeAspect="1"/>
          </p:cNvPicPr>
          <p:nvPr/>
        </p:nvPicPr>
        <p:blipFill>
          <a:blip xmlns:r="http://schemas.openxmlformats.org/officeDocument/2006/relationships" xmlns:a="http://schemas.openxmlformats.org/drawingml/2006/main" r:embed="R795a1da869de4e9a"/>
          <a:stretch xmlns:a="http://schemas.openxmlformats.org/drawingml/2006/main"/>
        </p:blipFill>
        <p:spPr>
          <a:xfrm xmlns:a="http://schemas.openxmlformats.org/drawingml/2006/main">
            <a:off x="7595181" y="1524000"/>
            <a:ext cx="2097513" cy="1657350"/>
          </a:xfrm>
          <a:prstGeom xmlns:a="http://schemas.openxmlformats.org/drawingml/2006/main" prst="rect">
            <a:avLst/>
          </a:prstGeom>
        </p:spPr>
      </p:pic>
      <p:sp>
        <p:nvSpPr>
          <p:cNvPr id="10" name="A channel along the upper surface">
            <a:extLst xmlns:a="http://schemas.openxmlformats.org/drawingml/2006/main">
              <a:ext uri="{FF2B5EF4-FFF2-40B4-BE49-F238E27FC236}">
                <a16:creationId xmlns:a16="http://schemas.microsoft.com/office/drawing/2014/main" id="{85BBE22E-9151-43B8-B21B-B68E2E2D0E11}"/>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channel along the upper surface</a:t>
            </a:r>
          </a:p>
        </p:txBody>
      </p:sp>
      <p:pic>
        <p:nvPicPr>
          <p:cNvPr id="11" name="">
            <a:extLst xmlns:a="http://schemas.openxmlformats.org/drawingml/2006/main">
              <a:ext uri="{FF2B5EF4-FFF2-40B4-BE49-F238E27FC236}">
                <a16:creationId xmlns:a16="http://schemas.microsoft.com/office/drawing/2014/main" id="{B2E7BC04-6538-4E8C-B405-4B10C785B0A1}"/>
              </a:ext>
            </a:extLst>
          </p:cNvPr>
          <p:cNvPicPr>
            <a:picLocks xmlns:a="http://schemas.openxmlformats.org/drawingml/2006/main" noChangeAspect="1"/>
          </p:cNvPicPr>
          <p:nvPr/>
        </p:nvPicPr>
        <p:blipFill>
          <a:blip xmlns:r="http://schemas.openxmlformats.org/officeDocument/2006/relationships" xmlns:a="http://schemas.openxmlformats.org/drawingml/2006/main" r:embed="R42830bf699184de6"/>
          <a:stretch xmlns:a="http://schemas.openxmlformats.org/drawingml/2006/main"/>
        </p:blipFill>
        <p:spPr>
          <a:xfrm xmlns:a="http://schemas.openxmlformats.org/drawingml/2006/main">
            <a:off x="7927864" y="3810000"/>
            <a:ext cx="1432147" cy="1657350"/>
          </a:xfrm>
          <a:prstGeom xmlns:a="http://schemas.openxmlformats.org/drawingml/2006/main" prst="rect">
            <a:avLst/>
          </a:prstGeom>
        </p:spPr>
      </p:pic>
      <p:sp>
        <p:nvSpPr>
          <p:cNvPr id="12" name="A hollow tube in cross section">
            <a:extLst xmlns:a="http://schemas.openxmlformats.org/drawingml/2006/main">
              <a:ext uri="{FF2B5EF4-FFF2-40B4-BE49-F238E27FC236}">
                <a16:creationId xmlns:a16="http://schemas.microsoft.com/office/drawing/2014/main" id="{5B289035-A3EE-4300-8228-C4EFD03D47D4}"/>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hollow tube in cross section</a:t>
            </a:r>
          </a:p>
        </p:txBody>
      </p:sp>
      <p:sp>
        <p:nvSpPr>
          <p:cNvPr id="13" name="A keel is a ridge. A groove or channel is a depression. Pith occupies ">
            <a:extLst xmlns:a="http://schemas.openxmlformats.org/drawingml/2006/main">
              <a:ext uri="{FF2B5EF4-FFF2-40B4-BE49-F238E27FC236}">
                <a16:creationId xmlns:a16="http://schemas.microsoft.com/office/drawing/2014/main" id="{460FBE66-B7DD-448E-A2BD-1E9B8FB1AFCD}"/>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A keel is a ridge. A groove or channel is a depression. Pith occupies the interior.</a:t>
            </a:r>
          </a:p>
        </p:txBody>
      </p:sp>
    </p:spTree>
    <p:extLst>
      <p:ext uri="{BB962C8B-B14F-4D97-AF65-F5344CB8AC3E}">
        <p14:creationId xmlns:p14="http://schemas.microsoft.com/office/powerpoint/2010/main" val="1464906288"/>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PLANT FORM">
            <a:extLst xmlns:a="http://schemas.openxmlformats.org/drawingml/2006/main">
              <a:ext uri="{FF2B5EF4-FFF2-40B4-BE49-F238E27FC236}">
                <a16:creationId xmlns:a16="http://schemas.microsoft.com/office/drawing/2014/main" id="{9A232F90-70CB-4701-A926-A1929F634C91}"/>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PLANT FORM</a:t>
            </a:r>
          </a:p>
        </p:txBody>
      </p:sp>
      <p:sp>
        <p:nvSpPr>
          <p:cNvPr id="2" name="Sheaths, ligules, and young leaves">
            <a:extLst xmlns:a="http://schemas.openxmlformats.org/drawingml/2006/main">
              <a:ext uri="{FF2B5EF4-FFF2-40B4-BE49-F238E27FC236}">
                <a16:creationId xmlns:a16="http://schemas.microsoft.com/office/drawing/2014/main" id="{A34B7A37-EDF2-4E29-8081-5A51BDFE0704}"/>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Sheaths, ligules, and young leaves</a:t>
            </a:r>
          </a:p>
        </p:txBody>
      </p:sp>
      <p:sp>
        <p:nvSpPr>
          <p:cNvPr id="3" name="15">
            <a:extLst xmlns:a="http://schemas.openxmlformats.org/drawingml/2006/main">
              <a:ext uri="{FF2B5EF4-FFF2-40B4-BE49-F238E27FC236}">
                <a16:creationId xmlns:a16="http://schemas.microsoft.com/office/drawing/2014/main" id="{ECFAFDCD-6BDE-45C8-882E-72ED508AC9F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15</a:t>
            </a:r>
          </a:p>
        </p:txBody>
      </p:sp>
      <p:sp>
        <p:nvSpPr>
          <p:cNvPr id="4" name="text">
            <a:extLst xmlns:a="http://schemas.openxmlformats.org/drawingml/2006/main">
              <a:ext uri="{FF2B5EF4-FFF2-40B4-BE49-F238E27FC236}">
                <a16:creationId xmlns:a16="http://schemas.microsoft.com/office/drawing/2014/main" id="{6E0D8B12-4106-492F-9596-5A4D090E5336}"/>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Open sheath  </a:t>
            </a:r>
            <a:r>
              <a:rPr sz="1725">
                <a:solidFill>
                  <a:srgbClr val="29352F"/>
                </a:solidFill>
                <a:latin typeface="Arial"/>
                <a:ea typeface="Arial"/>
                <a:cs typeface="Arial"/>
              </a:rPr>
              <a:t>A sheath whose margins are free, even if they overlap.</a:t>
            </a:r>
          </a:p>
        </p:txBody>
      </p:sp>
      <p:sp>
        <p:nvSpPr>
          <p:cNvPr id="5" name="text">
            <a:extLst xmlns:a="http://schemas.openxmlformats.org/drawingml/2006/main">
              <a:ext uri="{FF2B5EF4-FFF2-40B4-BE49-F238E27FC236}">
                <a16:creationId xmlns:a16="http://schemas.microsoft.com/office/drawing/2014/main" id="{1C4A99D8-F7C0-4FF1-A5E2-213BE7BA9BC4}"/>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Closed sheath  </a:t>
            </a:r>
            <a:r>
              <a:rPr sz="1725">
                <a:solidFill>
                  <a:srgbClr val="29352F"/>
                </a:solidFill>
                <a:latin typeface="Arial"/>
                <a:ea typeface="Arial"/>
                <a:cs typeface="Arial"/>
              </a:rPr>
              <a:t>A sheath whose margins are fused for some or all of its length.</a:t>
            </a:r>
          </a:p>
        </p:txBody>
      </p:sp>
      <p:sp>
        <p:nvSpPr>
          <p:cNvPr id="6" name="text">
            <a:extLst xmlns:a="http://schemas.openxmlformats.org/drawingml/2006/main">
              <a:ext uri="{FF2B5EF4-FFF2-40B4-BE49-F238E27FC236}">
                <a16:creationId xmlns:a16="http://schemas.microsoft.com/office/drawing/2014/main" id="{21E043BF-AFE2-4909-A65A-C76900719E2C}"/>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Bladeless sheath  </a:t>
            </a:r>
            <a:r>
              <a:rPr sz="1725">
                <a:solidFill>
                  <a:srgbClr val="29352F"/>
                </a:solidFill>
                <a:latin typeface="Arial"/>
                <a:ea typeface="Arial"/>
                <a:cs typeface="Arial"/>
              </a:rPr>
              <a:t>A leaf reduced chiefly to its sheath.</a:t>
            </a:r>
          </a:p>
        </p:txBody>
      </p:sp>
      <p:sp>
        <p:nvSpPr>
          <p:cNvPr id="7" name="text">
            <a:extLst xmlns:a="http://schemas.openxmlformats.org/drawingml/2006/main">
              <a:ext uri="{FF2B5EF4-FFF2-40B4-BE49-F238E27FC236}">
                <a16:creationId xmlns:a16="http://schemas.microsoft.com/office/drawing/2014/main" id="{B435F16B-9F17-4476-A307-48872C448483}"/>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Ligulate  </a:t>
            </a:r>
            <a:r>
              <a:rPr sz="1725">
                <a:solidFill>
                  <a:srgbClr val="29352F"/>
                </a:solidFill>
                <a:latin typeface="Arial"/>
                <a:ea typeface="Arial"/>
                <a:cs typeface="Arial"/>
              </a:rPr>
              <a:t>Having a ligule.</a:t>
            </a:r>
          </a:p>
        </p:txBody>
      </p:sp>
      <p:sp>
        <p:nvSpPr>
          <p:cNvPr id="8" name="text">
            <a:extLst xmlns:a="http://schemas.openxmlformats.org/drawingml/2006/main">
              <a:ext uri="{FF2B5EF4-FFF2-40B4-BE49-F238E27FC236}">
                <a16:creationId xmlns:a16="http://schemas.microsoft.com/office/drawing/2014/main" id="{85830C02-1632-4A32-A5B4-F388AC489C3D}"/>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Eligulate  </a:t>
            </a:r>
            <a:r>
              <a:rPr sz="1725">
                <a:solidFill>
                  <a:srgbClr val="29352F"/>
                </a:solidFill>
                <a:latin typeface="Arial"/>
                <a:ea typeface="Arial"/>
                <a:cs typeface="Arial"/>
              </a:rPr>
              <a:t>Lacking a ligule.</a:t>
            </a:r>
          </a:p>
        </p:txBody>
      </p:sp>
      <p:sp>
        <p:nvSpPr>
          <p:cNvPr id="9" name="text">
            <a:extLst xmlns:a="http://schemas.openxmlformats.org/drawingml/2006/main">
              <a:ext uri="{FF2B5EF4-FFF2-40B4-BE49-F238E27FC236}">
                <a16:creationId xmlns:a16="http://schemas.microsoft.com/office/drawing/2014/main" id="{B032D6B3-EB03-45F3-BFEC-E04ED1BFD98B}"/>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Vernation  </a:t>
            </a:r>
            <a:r>
              <a:rPr sz="1725">
                <a:solidFill>
                  <a:srgbClr val="29352F"/>
                </a:solidFill>
                <a:latin typeface="Arial"/>
                <a:ea typeface="Arial"/>
                <a:cs typeface="Arial"/>
              </a:rPr>
              <a:t>How a young leaf is folded or rolled before expanding.</a:t>
            </a:r>
          </a:p>
        </p:txBody>
      </p:sp>
      <p:pic>
        <p:nvPicPr>
          <p:cNvPr id="10" name="">
            <a:extLst xmlns:a="http://schemas.openxmlformats.org/drawingml/2006/main">
              <a:ext uri="{FF2B5EF4-FFF2-40B4-BE49-F238E27FC236}">
                <a16:creationId xmlns:a16="http://schemas.microsoft.com/office/drawing/2014/main" id="{DEA0F283-6DFB-47B3-BED3-555CD537257A}"/>
              </a:ext>
            </a:extLst>
          </p:cNvPr>
          <p:cNvPicPr>
            <a:picLocks xmlns:a="http://schemas.openxmlformats.org/drawingml/2006/main" noChangeAspect="1"/>
          </p:cNvPicPr>
          <p:nvPr/>
        </p:nvPicPr>
        <p:blipFill>
          <a:blip xmlns:r="http://schemas.openxmlformats.org/officeDocument/2006/relationships" xmlns:a="http://schemas.openxmlformats.org/drawingml/2006/main" r:embed="Re492a914443b4e86"/>
          <a:stretch xmlns:a="http://schemas.openxmlformats.org/drawingml/2006/main"/>
        </p:blipFill>
        <p:spPr>
          <a:xfrm xmlns:a="http://schemas.openxmlformats.org/drawingml/2006/main">
            <a:off x="6441853" y="1524000"/>
            <a:ext cx="1303782" cy="1657350"/>
          </a:xfrm>
          <a:prstGeom xmlns:a="http://schemas.openxmlformats.org/drawingml/2006/main" prst="rect">
            <a:avLst/>
          </a:prstGeom>
        </p:spPr>
      </p:pic>
      <p:sp>
        <p:nvSpPr>
          <p:cNvPr id="11" name="Open sheath">
            <a:extLst xmlns:a="http://schemas.openxmlformats.org/drawingml/2006/main">
              <a:ext uri="{FF2B5EF4-FFF2-40B4-BE49-F238E27FC236}">
                <a16:creationId xmlns:a16="http://schemas.microsoft.com/office/drawing/2014/main" id="{0A9DDDBF-EF78-492F-B0CC-4101D5B4651F}"/>
              </a:ext>
            </a:extLst>
          </p:cNvPr>
          <p:cNvSpPr>
            <a:spLocks xmlns:a="http://schemas.openxmlformats.org/drawingml/2006/main" noGrp="1"/>
          </p:cNvSpPr>
          <p:nvPr/>
        </p:nvSpPr>
        <p:spPr>
          <a:xfrm xmlns:a="http://schemas.openxmlformats.org/drawingml/2006/main">
            <a:off x="5629275"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Open sheath</a:t>
            </a:r>
          </a:p>
        </p:txBody>
      </p:sp>
      <p:pic>
        <p:nvPicPr>
          <p:cNvPr id="12" name="">
            <a:extLst xmlns:a="http://schemas.openxmlformats.org/drawingml/2006/main">
              <a:ext uri="{FF2B5EF4-FFF2-40B4-BE49-F238E27FC236}">
                <a16:creationId xmlns:a16="http://schemas.microsoft.com/office/drawing/2014/main" id="{3D854779-A9A4-40D8-B38B-785DAA401363}"/>
              </a:ext>
            </a:extLst>
          </p:cNvPr>
          <p:cNvPicPr>
            <a:picLocks xmlns:a="http://schemas.openxmlformats.org/drawingml/2006/main" noChangeAspect="1"/>
          </p:cNvPicPr>
          <p:nvPr/>
        </p:nvPicPr>
        <p:blipFill>
          <a:blip xmlns:r="http://schemas.openxmlformats.org/officeDocument/2006/relationships" xmlns:a="http://schemas.openxmlformats.org/drawingml/2006/main" r:embed="R53dd4379de224bfa"/>
          <a:stretch xmlns:a="http://schemas.openxmlformats.org/drawingml/2006/main"/>
        </p:blipFill>
        <p:spPr>
          <a:xfrm xmlns:a="http://schemas.openxmlformats.org/drawingml/2006/main">
            <a:off x="9619583" y="1524000"/>
            <a:ext cx="1149096" cy="1657350"/>
          </a:xfrm>
          <a:prstGeom xmlns:a="http://schemas.openxmlformats.org/drawingml/2006/main" prst="rect">
            <a:avLst/>
          </a:prstGeom>
        </p:spPr>
      </p:pic>
      <p:sp>
        <p:nvSpPr>
          <p:cNvPr id="13" name="Closed sheath">
            <a:extLst xmlns:a="http://schemas.openxmlformats.org/drawingml/2006/main">
              <a:ext uri="{FF2B5EF4-FFF2-40B4-BE49-F238E27FC236}">
                <a16:creationId xmlns:a16="http://schemas.microsoft.com/office/drawing/2014/main" id="{0A874738-0695-4CFD-AC99-9D0844C97812}"/>
              </a:ext>
            </a:extLst>
          </p:cNvPr>
          <p:cNvSpPr>
            <a:spLocks xmlns:a="http://schemas.openxmlformats.org/drawingml/2006/main" noGrp="1"/>
          </p:cNvSpPr>
          <p:nvPr/>
        </p:nvSpPr>
        <p:spPr>
          <a:xfrm xmlns:a="http://schemas.openxmlformats.org/drawingml/2006/main">
            <a:off x="8729663"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Closed sheath</a:t>
            </a:r>
          </a:p>
        </p:txBody>
      </p:sp>
      <p:pic>
        <p:nvPicPr>
          <p:cNvPr id="14" name="">
            <a:extLst xmlns:a="http://schemas.openxmlformats.org/drawingml/2006/main">
              <a:ext uri="{FF2B5EF4-FFF2-40B4-BE49-F238E27FC236}">
                <a16:creationId xmlns:a16="http://schemas.microsoft.com/office/drawing/2014/main" id="{A9C330C8-ADB4-4214-838C-BBC88CF6BAF5}"/>
              </a:ext>
            </a:extLst>
          </p:cNvPr>
          <p:cNvPicPr>
            <a:picLocks xmlns:a="http://schemas.openxmlformats.org/drawingml/2006/main" noChangeAspect="1"/>
          </p:cNvPicPr>
          <p:nvPr/>
        </p:nvPicPr>
        <p:blipFill>
          <a:blip xmlns:r="http://schemas.openxmlformats.org/officeDocument/2006/relationships" xmlns:a="http://schemas.openxmlformats.org/drawingml/2006/main" r:embed="R74e729bb55b9442b"/>
          <a:stretch xmlns:a="http://schemas.openxmlformats.org/drawingml/2006/main"/>
        </p:blipFill>
        <p:spPr>
          <a:xfrm xmlns:a="http://schemas.openxmlformats.org/drawingml/2006/main">
            <a:off x="6272059" y="3810000"/>
            <a:ext cx="4743757" cy="1657350"/>
          </a:xfrm>
          <a:prstGeom xmlns:a="http://schemas.openxmlformats.org/drawingml/2006/main" prst="rect">
            <a:avLst/>
          </a:prstGeom>
        </p:spPr>
      </p:pic>
      <p:sp>
        <p:nvSpPr>
          <p:cNvPr id="15" name="Membranous and hairy ligules">
            <a:extLst xmlns:a="http://schemas.openxmlformats.org/drawingml/2006/main">
              <a:ext uri="{FF2B5EF4-FFF2-40B4-BE49-F238E27FC236}">
                <a16:creationId xmlns:a16="http://schemas.microsoft.com/office/drawing/2014/main" id="{DC1C1CEA-16DC-45EB-8231-ECF0801E8120}"/>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Membranous and hairy ligules</a:t>
            </a:r>
          </a:p>
        </p:txBody>
      </p:sp>
      <p:sp>
        <p:nvSpPr>
          <p:cNvPr id="16" name="An overlapping seam can look closed. Check whether the margins actuall">
            <a:extLst xmlns:a="http://schemas.openxmlformats.org/drawingml/2006/main">
              <a:ext uri="{FF2B5EF4-FFF2-40B4-BE49-F238E27FC236}">
                <a16:creationId xmlns:a16="http://schemas.microsoft.com/office/drawing/2014/main" id="{64EA5566-9B52-4718-8D33-FFC3BF6E798F}"/>
              </a:ext>
            </a:extLst>
          </p:cNvPr>
          <p:cNvSpPr>
            <a:spLocks xmlns:a="http://schemas.openxmlformats.org/drawingml/2006/main" noGrp="1"/>
          </p:cNvSpPr>
          <p:nvPr/>
        </p:nvSpPr>
        <p:spPr>
          <a:xfrm xmlns:a="http://schemas.openxmlformats.org/drawingml/2006/main">
            <a:off x="533400" y="6076950"/>
            <a:ext cx="107442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00">
                <a:solidFill>
                  <a:srgbClr val="617267"/>
                </a:solidFill>
                <a:latin typeface="Arial"/>
                <a:ea typeface="Arial"/>
                <a:cs typeface="Arial"/>
              </a:defRPr>
            </a:defPPr>
          </a:lstStyle>
          <a:p xmlns:a="http://schemas.openxmlformats.org/drawingml/2006/main">
            <a:pPr>
              <a:defRPr sz="1500">
                <a:solidFill>
                  <a:srgbClr val="617267"/>
                </a:solidFill>
                <a:latin typeface="Arial"/>
                <a:ea typeface="Arial"/>
                <a:cs typeface="Arial"/>
              </a:defRPr>
            </a:pPr>
            <a:r>
              <a:rPr sz="1500">
                <a:solidFill>
                  <a:srgbClr val="617267"/>
                </a:solidFill>
                <a:latin typeface="Arial"/>
                <a:ea typeface="Arial"/>
                <a:cs typeface="Arial"/>
              </a:rPr>
              <a:t>An overlapping seam can look closed. Check whether the margins actually fuse.</a:t>
            </a:r>
          </a:p>
        </p:txBody>
      </p:sp>
    </p:spTree>
    <p:extLst>
      <p:ext uri="{BB962C8B-B14F-4D97-AF65-F5344CB8AC3E}">
        <p14:creationId xmlns:p14="http://schemas.microsoft.com/office/powerpoint/2010/main" val="590679383"/>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FLOWERING CLUSTERS">
            <a:extLst xmlns:a="http://schemas.openxmlformats.org/drawingml/2006/main">
              <a:ext uri="{FF2B5EF4-FFF2-40B4-BE49-F238E27FC236}">
                <a16:creationId xmlns:a16="http://schemas.microsoft.com/office/drawing/2014/main" id="{E1C19B33-B51C-4298-9E5C-5A7369131D16}"/>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FLOWERING CLUSTERS</a:t>
            </a:r>
          </a:p>
        </p:txBody>
      </p:sp>
      <p:sp>
        <p:nvSpPr>
          <p:cNvPr id="2" name="The axes of an inflorescence">
            <a:extLst xmlns:a="http://schemas.openxmlformats.org/drawingml/2006/main">
              <a:ext uri="{FF2B5EF4-FFF2-40B4-BE49-F238E27FC236}">
                <a16:creationId xmlns:a16="http://schemas.microsoft.com/office/drawing/2014/main" id="{F62FB464-EC7E-4BA0-A799-B1B9342F0995}"/>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The axes of an inflorescence</a:t>
            </a:r>
          </a:p>
        </p:txBody>
      </p:sp>
      <p:sp>
        <p:nvSpPr>
          <p:cNvPr id="3" name="16">
            <a:extLst xmlns:a="http://schemas.openxmlformats.org/drawingml/2006/main">
              <a:ext uri="{FF2B5EF4-FFF2-40B4-BE49-F238E27FC236}">
                <a16:creationId xmlns:a16="http://schemas.microsoft.com/office/drawing/2014/main" id="{550856D7-E41A-4611-82A4-37D3E35319D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16</a:t>
            </a:r>
          </a:p>
        </p:txBody>
      </p:sp>
      <p:sp>
        <p:nvSpPr>
          <p:cNvPr id="4" name="text">
            <a:extLst xmlns:a="http://schemas.openxmlformats.org/drawingml/2006/main">
              <a:ext uri="{FF2B5EF4-FFF2-40B4-BE49-F238E27FC236}">
                <a16:creationId xmlns:a16="http://schemas.microsoft.com/office/drawing/2014/main" id="{4C7683F7-0840-42D2-8129-82CDEE9889A7}"/>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Inflorescence  </a:t>
            </a:r>
            <a:r>
              <a:rPr sz="1725">
                <a:solidFill>
                  <a:srgbClr val="29352F"/>
                </a:solidFill>
                <a:latin typeface="Arial"/>
                <a:ea typeface="Arial"/>
                <a:cs typeface="Arial"/>
              </a:rPr>
              <a:t>The flower-bearing system, including its axes and branches.</a:t>
            </a:r>
          </a:p>
        </p:txBody>
      </p:sp>
      <p:sp>
        <p:nvSpPr>
          <p:cNvPr id="5" name="text">
            <a:extLst xmlns:a="http://schemas.openxmlformats.org/drawingml/2006/main">
              <a:ext uri="{FF2B5EF4-FFF2-40B4-BE49-F238E27FC236}">
                <a16:creationId xmlns:a16="http://schemas.microsoft.com/office/drawing/2014/main" id="{ED41D4C5-609A-4CEC-AE00-9EDFFA6B46B0}"/>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Peduncle  </a:t>
            </a:r>
            <a:r>
              <a:rPr sz="1725">
                <a:solidFill>
                  <a:srgbClr val="29352F"/>
                </a:solidFill>
                <a:latin typeface="Arial"/>
                <a:ea typeface="Arial"/>
                <a:cs typeface="Arial"/>
              </a:rPr>
              <a:t>The stalk supporting an inflorescence or a distinct flowering cluster.</a:t>
            </a:r>
          </a:p>
        </p:txBody>
      </p:sp>
      <p:sp>
        <p:nvSpPr>
          <p:cNvPr id="6" name="text">
            <a:extLst xmlns:a="http://schemas.openxmlformats.org/drawingml/2006/main">
              <a:ext uri="{FF2B5EF4-FFF2-40B4-BE49-F238E27FC236}">
                <a16:creationId xmlns:a16="http://schemas.microsoft.com/office/drawing/2014/main" id="{2B9E0F53-976A-440E-B925-6FBFA13A1050}"/>
              </a:ext>
            </a:extLst>
          </p:cNvPr>
          <p:cNvSpPr>
            <a:spLocks xmlns:a="http://schemas.openxmlformats.org/drawingml/2006/main" noGrp="1"/>
          </p:cNvSpPr>
          <p:nvPr/>
        </p:nvSpPr>
        <p:spPr>
          <a:xfrm xmlns:a="http://schemas.openxmlformats.org/drawingml/2006/main">
            <a:off x="533400" y="271462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Pedicel  </a:t>
            </a:r>
            <a:r>
              <a:rPr sz="1725">
                <a:solidFill>
                  <a:srgbClr val="29352F"/>
                </a:solidFill>
                <a:latin typeface="Arial"/>
                <a:ea typeface="Arial"/>
                <a:cs typeface="Arial"/>
              </a:rPr>
              <a:t>The stalk of an individual flower; in grass keys, often of an individual spikelet.</a:t>
            </a:r>
          </a:p>
        </p:txBody>
      </p:sp>
      <p:sp>
        <p:nvSpPr>
          <p:cNvPr id="7" name="text">
            <a:extLst xmlns:a="http://schemas.openxmlformats.org/drawingml/2006/main">
              <a:ext uri="{FF2B5EF4-FFF2-40B4-BE49-F238E27FC236}">
                <a16:creationId xmlns:a16="http://schemas.microsoft.com/office/drawing/2014/main" id="{389284F5-FC37-42DC-80F4-055507A0D0AD}"/>
              </a:ext>
            </a:extLst>
          </p:cNvPr>
          <p:cNvSpPr>
            <a:spLocks xmlns:a="http://schemas.openxmlformats.org/drawingml/2006/main" noGrp="1"/>
          </p:cNvSpPr>
          <p:nvPr/>
        </p:nvSpPr>
        <p:spPr>
          <a:xfrm xmlns:a="http://schemas.openxmlformats.org/drawingml/2006/main">
            <a:off x="533400" y="35909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Rachis  </a:t>
            </a:r>
            <a:r>
              <a:rPr sz="1725">
                <a:solidFill>
                  <a:srgbClr val="29352F"/>
                </a:solidFill>
                <a:latin typeface="Arial"/>
                <a:ea typeface="Arial"/>
                <a:cs typeface="Arial"/>
              </a:rPr>
              <a:t>The main axis of an inflorescence or one of its branches.</a:t>
            </a:r>
          </a:p>
        </p:txBody>
      </p:sp>
      <p:sp>
        <p:nvSpPr>
          <p:cNvPr id="8" name="text">
            <a:extLst xmlns:a="http://schemas.openxmlformats.org/drawingml/2006/main">
              <a:ext uri="{FF2B5EF4-FFF2-40B4-BE49-F238E27FC236}">
                <a16:creationId xmlns:a16="http://schemas.microsoft.com/office/drawing/2014/main" id="{586DA457-2A67-49A3-94C4-1976599FB267}"/>
              </a:ext>
            </a:extLst>
          </p:cNvPr>
          <p:cNvSpPr>
            <a:spLocks xmlns:a="http://schemas.openxmlformats.org/drawingml/2006/main" noGrp="1"/>
          </p:cNvSpPr>
          <p:nvPr/>
        </p:nvSpPr>
        <p:spPr>
          <a:xfrm xmlns:a="http://schemas.openxmlformats.org/drawingml/2006/main">
            <a:off x="533400" y="42100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Bract  </a:t>
            </a:r>
            <a:r>
              <a:rPr sz="1725">
                <a:solidFill>
                  <a:srgbClr val="29352F"/>
                </a:solidFill>
                <a:latin typeface="Arial"/>
                <a:ea typeface="Arial"/>
                <a:cs typeface="Arial"/>
              </a:rPr>
              <a:t>A modified leaf associated with a flower or inflorescence.</a:t>
            </a:r>
          </a:p>
        </p:txBody>
      </p:sp>
      <p:pic>
        <p:nvPicPr>
          <p:cNvPr id="9" name="">
            <a:extLst xmlns:a="http://schemas.openxmlformats.org/drawingml/2006/main">
              <a:ext uri="{FF2B5EF4-FFF2-40B4-BE49-F238E27FC236}">
                <a16:creationId xmlns:a16="http://schemas.microsoft.com/office/drawing/2014/main" id="{8EA3540A-1FF2-42A7-974F-88FEA351836C}"/>
              </a:ext>
            </a:extLst>
          </p:cNvPr>
          <p:cNvPicPr>
            <a:picLocks xmlns:a="http://schemas.openxmlformats.org/drawingml/2006/main" noChangeAspect="1"/>
          </p:cNvPicPr>
          <p:nvPr/>
        </p:nvPicPr>
        <p:blipFill>
          <a:blip xmlns:r="http://schemas.openxmlformats.org/officeDocument/2006/relationships" xmlns:a="http://schemas.openxmlformats.org/drawingml/2006/main" r:embed="R15c656cfa14e48a1"/>
          <a:stretch xmlns:a="http://schemas.openxmlformats.org/drawingml/2006/main"/>
        </p:blipFill>
        <p:spPr>
          <a:xfrm xmlns:a="http://schemas.openxmlformats.org/drawingml/2006/main">
            <a:off x="7497034" y="1524000"/>
            <a:ext cx="2293807" cy="1657350"/>
          </a:xfrm>
          <a:prstGeom xmlns:a="http://schemas.openxmlformats.org/drawingml/2006/main" prst="rect">
            <a:avLst/>
          </a:prstGeom>
        </p:spPr>
      </p:pic>
      <p:sp>
        <p:nvSpPr>
          <p:cNvPr id="10" name="Axes in ordinary flower clusters: pedicel, rachis, bract and peduncle">
            <a:extLst xmlns:a="http://schemas.openxmlformats.org/drawingml/2006/main">
              <a:ext uri="{FF2B5EF4-FFF2-40B4-BE49-F238E27FC236}">
                <a16:creationId xmlns:a16="http://schemas.microsoft.com/office/drawing/2014/main" id="{FE2805E6-2B3D-4329-9B06-B3ECB28DED2B}"/>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Axes in ordinary flower clusters: pedicel, rachis, bract and peduncle</a:t>
            </a:r>
          </a:p>
        </p:txBody>
      </p:sp>
      <p:pic>
        <p:nvPicPr>
          <p:cNvPr id="11" name="">
            <a:extLst xmlns:a="http://schemas.openxmlformats.org/drawingml/2006/main">
              <a:ext uri="{FF2B5EF4-FFF2-40B4-BE49-F238E27FC236}">
                <a16:creationId xmlns:a16="http://schemas.microsoft.com/office/drawing/2014/main" id="{22BAA0CB-0E15-45D1-9032-14112F22B80D}"/>
              </a:ext>
            </a:extLst>
          </p:cNvPr>
          <p:cNvPicPr>
            <a:picLocks xmlns:a="http://schemas.openxmlformats.org/drawingml/2006/main" noChangeAspect="1"/>
          </p:cNvPicPr>
          <p:nvPr/>
        </p:nvPicPr>
        <p:blipFill>
          <a:blip xmlns:r="http://schemas.openxmlformats.org/officeDocument/2006/relationships" xmlns:a="http://schemas.openxmlformats.org/drawingml/2006/main" r:embed="R6785fc1c532241b3"/>
          <a:stretch xmlns:a="http://schemas.openxmlformats.org/drawingml/2006/main"/>
        </p:blipFill>
        <p:spPr>
          <a:xfrm xmlns:a="http://schemas.openxmlformats.org/drawingml/2006/main">
            <a:off x="7314568" y="3810000"/>
            <a:ext cx="2658738" cy="1657350"/>
          </a:xfrm>
          <a:prstGeom xmlns:a="http://schemas.openxmlformats.org/drawingml/2006/main" prst="rect">
            <a:avLst/>
          </a:prstGeom>
        </p:spPr>
      </p:pic>
      <p:sp>
        <p:nvSpPr>
          <p:cNvPr id="12" name="A grass inflorescence contains spikelets">
            <a:extLst xmlns:a="http://schemas.openxmlformats.org/drawingml/2006/main">
              <a:ext uri="{FF2B5EF4-FFF2-40B4-BE49-F238E27FC236}">
                <a16:creationId xmlns:a16="http://schemas.microsoft.com/office/drawing/2014/main" id="{242B4251-8608-413C-9030-49E86EBDC187}"/>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grass inflorescence contains spikelets</a:t>
            </a:r>
          </a:p>
        </p:txBody>
      </p:sp>
    </p:spTree>
    <p:extLst>
      <p:ext uri="{BB962C8B-B14F-4D97-AF65-F5344CB8AC3E}">
        <p14:creationId xmlns:p14="http://schemas.microsoft.com/office/powerpoint/2010/main" val="1521243605"/>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FLOWERING CLUSTERS">
            <a:extLst xmlns:a="http://schemas.openxmlformats.org/drawingml/2006/main">
              <a:ext uri="{FF2B5EF4-FFF2-40B4-BE49-F238E27FC236}">
                <a16:creationId xmlns:a16="http://schemas.microsoft.com/office/drawing/2014/main" id="{C7FAB630-92C3-4333-A4F2-54925F1DD256}"/>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FLOWERING CLUSTERS</a:t>
            </a:r>
          </a:p>
        </p:txBody>
      </p:sp>
      <p:sp>
        <p:nvSpPr>
          <p:cNvPr id="2" name="Spike, raceme, or panicle?">
            <a:extLst xmlns:a="http://schemas.openxmlformats.org/drawingml/2006/main">
              <a:ext uri="{FF2B5EF4-FFF2-40B4-BE49-F238E27FC236}">
                <a16:creationId xmlns:a16="http://schemas.microsoft.com/office/drawing/2014/main" id="{0CD2AE5C-9425-4A0C-B904-008FB5A7F75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Spike, raceme, or panicle?</a:t>
            </a:r>
          </a:p>
        </p:txBody>
      </p:sp>
      <p:sp>
        <p:nvSpPr>
          <p:cNvPr id="3" name="17">
            <a:extLst xmlns:a="http://schemas.openxmlformats.org/drawingml/2006/main">
              <a:ext uri="{FF2B5EF4-FFF2-40B4-BE49-F238E27FC236}">
                <a16:creationId xmlns:a16="http://schemas.microsoft.com/office/drawing/2014/main" id="{BBF32BE6-8DBE-46C0-8556-7AEEC0AE398C}"/>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17</a:t>
            </a:r>
          </a:p>
        </p:txBody>
      </p:sp>
      <p:sp>
        <p:nvSpPr>
          <p:cNvPr id="4" name="text">
            <a:extLst xmlns:a="http://schemas.openxmlformats.org/drawingml/2006/main">
              <a:ext uri="{FF2B5EF4-FFF2-40B4-BE49-F238E27FC236}">
                <a16:creationId xmlns:a16="http://schemas.microsoft.com/office/drawing/2014/main" id="{637AA3D4-FC28-4251-B94C-F7BE07A5CCB3}"/>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Panicle  </a:t>
            </a:r>
            <a:r>
              <a:rPr sz="1725">
                <a:solidFill>
                  <a:srgbClr val="29352F"/>
                </a:solidFill>
                <a:latin typeface="Arial"/>
                <a:ea typeface="Arial"/>
                <a:cs typeface="Arial"/>
              </a:rPr>
              <a:t>A branched inflorescence; in grasses its branches bear spikelets.</a:t>
            </a:r>
          </a:p>
        </p:txBody>
      </p:sp>
      <p:sp>
        <p:nvSpPr>
          <p:cNvPr id="5" name="text">
            <a:extLst xmlns:a="http://schemas.openxmlformats.org/drawingml/2006/main">
              <a:ext uri="{FF2B5EF4-FFF2-40B4-BE49-F238E27FC236}">
                <a16:creationId xmlns:a16="http://schemas.microsoft.com/office/drawing/2014/main" id="{31737C44-CDC0-4160-BE7D-FAFB91AFFFA0}"/>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Open panicle  </a:t>
            </a:r>
            <a:r>
              <a:rPr sz="1725">
                <a:solidFill>
                  <a:srgbClr val="29352F"/>
                </a:solidFill>
                <a:latin typeface="Arial"/>
                <a:ea typeface="Arial"/>
                <a:cs typeface="Arial"/>
              </a:rPr>
              <a:t>A panicle with spreading, readily distinguishable branches.</a:t>
            </a:r>
          </a:p>
        </p:txBody>
      </p:sp>
      <p:sp>
        <p:nvSpPr>
          <p:cNvPr id="6" name="text">
            <a:extLst xmlns:a="http://schemas.openxmlformats.org/drawingml/2006/main">
              <a:ext uri="{FF2B5EF4-FFF2-40B4-BE49-F238E27FC236}">
                <a16:creationId xmlns:a16="http://schemas.microsoft.com/office/drawing/2014/main" id="{A5BBAEF8-DFD9-42D7-98EC-29880AA76269}"/>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Contracted panicle  </a:t>
            </a:r>
            <a:r>
              <a:rPr sz="1725">
                <a:solidFill>
                  <a:srgbClr val="29352F"/>
                </a:solidFill>
                <a:latin typeface="Arial"/>
                <a:ea typeface="Arial"/>
                <a:cs typeface="Arial"/>
              </a:rPr>
              <a:t>A narrow panicle with branches held close to its axis.</a:t>
            </a:r>
          </a:p>
        </p:txBody>
      </p:sp>
      <p:sp>
        <p:nvSpPr>
          <p:cNvPr id="7" name="text">
            <a:extLst xmlns:a="http://schemas.openxmlformats.org/drawingml/2006/main">
              <a:ext uri="{FF2B5EF4-FFF2-40B4-BE49-F238E27FC236}">
                <a16:creationId xmlns:a16="http://schemas.microsoft.com/office/drawing/2014/main" id="{C2DBE114-7F08-4D34-80B2-ECCFC19053A6}"/>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Spiciform  </a:t>
            </a:r>
            <a:r>
              <a:rPr sz="1725">
                <a:solidFill>
                  <a:srgbClr val="29352F"/>
                </a:solidFill>
                <a:latin typeface="Arial"/>
                <a:ea typeface="Arial"/>
                <a:cs typeface="Arial"/>
              </a:rPr>
              <a:t>Spikelike in appearance.</a:t>
            </a:r>
          </a:p>
        </p:txBody>
      </p:sp>
      <p:sp>
        <p:nvSpPr>
          <p:cNvPr id="8" name="text">
            <a:extLst xmlns:a="http://schemas.openxmlformats.org/drawingml/2006/main">
              <a:ext uri="{FF2B5EF4-FFF2-40B4-BE49-F238E27FC236}">
                <a16:creationId xmlns:a16="http://schemas.microsoft.com/office/drawing/2014/main" id="{34600CB8-0FAC-4F2B-A1DE-C3367BC38672}"/>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Spike  </a:t>
            </a:r>
            <a:r>
              <a:rPr sz="1725">
                <a:solidFill>
                  <a:srgbClr val="29352F"/>
                </a:solidFill>
                <a:latin typeface="Arial"/>
                <a:ea typeface="Arial"/>
                <a:cs typeface="Arial"/>
              </a:rPr>
              <a:t>An unbranched axis bearing sessile flowers or spikelets.</a:t>
            </a:r>
          </a:p>
        </p:txBody>
      </p:sp>
      <p:sp>
        <p:nvSpPr>
          <p:cNvPr id="9" name="text">
            <a:extLst xmlns:a="http://schemas.openxmlformats.org/drawingml/2006/main">
              <a:ext uri="{FF2B5EF4-FFF2-40B4-BE49-F238E27FC236}">
                <a16:creationId xmlns:a16="http://schemas.microsoft.com/office/drawing/2014/main" id="{D47BFBF0-3701-4C5C-9FA5-B55BF6C2498F}"/>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Raceme  </a:t>
            </a:r>
            <a:r>
              <a:rPr sz="1725">
                <a:solidFill>
                  <a:srgbClr val="29352F"/>
                </a:solidFill>
                <a:latin typeface="Arial"/>
                <a:ea typeface="Arial"/>
                <a:cs typeface="Arial"/>
              </a:rPr>
              <a:t>An unbranched axis bearing stalked flowers or spikelets.</a:t>
            </a:r>
          </a:p>
        </p:txBody>
      </p:sp>
      <p:pic>
        <p:nvPicPr>
          <p:cNvPr id="10" name="">
            <a:extLst xmlns:a="http://schemas.openxmlformats.org/drawingml/2006/main">
              <a:ext uri="{FF2B5EF4-FFF2-40B4-BE49-F238E27FC236}">
                <a16:creationId xmlns:a16="http://schemas.microsoft.com/office/drawing/2014/main" id="{C2E682D0-35F1-4FB0-B2D8-6C85D61CA9AC}"/>
              </a:ext>
            </a:extLst>
          </p:cNvPr>
          <p:cNvPicPr>
            <a:picLocks xmlns:a="http://schemas.openxmlformats.org/drawingml/2006/main" noChangeAspect="1"/>
          </p:cNvPicPr>
          <p:nvPr/>
        </p:nvPicPr>
        <p:blipFill>
          <a:blip xmlns:r="http://schemas.openxmlformats.org/officeDocument/2006/relationships" xmlns:a="http://schemas.openxmlformats.org/drawingml/2006/main" r:embed="Rf81a16c044c94d63"/>
          <a:stretch xmlns:a="http://schemas.openxmlformats.org/drawingml/2006/main"/>
        </p:blipFill>
        <p:spPr>
          <a:xfrm xmlns:a="http://schemas.openxmlformats.org/drawingml/2006/main">
            <a:off x="5646964" y="1524000"/>
            <a:ext cx="1898196" cy="3943350"/>
          </a:xfrm>
          <a:prstGeom xmlns:a="http://schemas.openxmlformats.org/drawingml/2006/main" prst="rect">
            <a:avLst/>
          </a:prstGeom>
        </p:spPr>
      </p:pic>
      <p:sp>
        <p:nvSpPr>
          <p:cNvPr id="11" name="Spike: sessile units on one unbranched axis">
            <a:extLst xmlns:a="http://schemas.openxmlformats.org/drawingml/2006/main">
              <a:ext uri="{FF2B5EF4-FFF2-40B4-BE49-F238E27FC236}">
                <a16:creationId xmlns:a16="http://schemas.microsoft.com/office/drawing/2014/main" id="{AC031EC8-F615-4AA2-8C6A-6CCC99352B18}"/>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Spike: sessile units on one unbranched axis</a:t>
            </a:r>
          </a:p>
        </p:txBody>
      </p:sp>
      <p:pic>
        <p:nvPicPr>
          <p:cNvPr id="12" name="">
            <a:extLst xmlns:a="http://schemas.openxmlformats.org/drawingml/2006/main">
              <a:ext uri="{FF2B5EF4-FFF2-40B4-BE49-F238E27FC236}">
                <a16:creationId xmlns:a16="http://schemas.microsoft.com/office/drawing/2014/main" id="{8C1D732D-8E60-49FF-90DB-C1E9F45F7440}"/>
              </a:ext>
            </a:extLst>
          </p:cNvPr>
          <p:cNvPicPr>
            <a:picLocks xmlns:a="http://schemas.openxmlformats.org/drawingml/2006/main" noChangeAspect="1"/>
          </p:cNvPicPr>
          <p:nvPr/>
        </p:nvPicPr>
        <p:blipFill>
          <a:blip xmlns:r="http://schemas.openxmlformats.org/officeDocument/2006/relationships" xmlns:a="http://schemas.openxmlformats.org/drawingml/2006/main" r:embed="R40c39dc07cb8400e"/>
          <a:stretch xmlns:a="http://schemas.openxmlformats.org/drawingml/2006/main"/>
        </p:blipFill>
        <p:spPr>
          <a:xfrm xmlns:a="http://schemas.openxmlformats.org/drawingml/2006/main">
            <a:off x="7677150" y="2083513"/>
            <a:ext cx="1933575" cy="2824323"/>
          </a:xfrm>
          <a:prstGeom xmlns:a="http://schemas.openxmlformats.org/drawingml/2006/main" prst="rect">
            <a:avLst/>
          </a:prstGeom>
        </p:spPr>
      </p:pic>
      <p:sp>
        <p:nvSpPr>
          <p:cNvPr id="13" name="Atlas crop mask">
            <a:extLst xmlns:a="http://schemas.openxmlformats.org/drawingml/2006/main">
              <a:ext uri="{FF2B5EF4-FFF2-40B4-BE49-F238E27FC236}">
                <a16:creationId xmlns:a16="http://schemas.microsoft.com/office/drawing/2014/main" id="{3C7A8641-306C-4E8A-8040-B1D533E48FC8}"/>
              </a:ext>
            </a:extLst>
          </p:cNvPr>
          <p:cNvSpPr>
            <a:spLocks xmlns:a="http://schemas.openxmlformats.org/drawingml/2006/main" noGrp="1"/>
          </p:cNvSpPr>
          <p:nvPr/>
        </p:nvSpPr>
        <p:spPr>
          <a:xfrm xmlns:a="http://schemas.openxmlformats.org/drawingml/2006/main">
            <a:off x="9407753" y="3358080"/>
            <a:ext cx="202972" cy="1549757"/>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4" name="Raceme: stalked units on one unbranched axis">
            <a:extLst xmlns:a="http://schemas.openxmlformats.org/drawingml/2006/main">
              <a:ext uri="{FF2B5EF4-FFF2-40B4-BE49-F238E27FC236}">
                <a16:creationId xmlns:a16="http://schemas.microsoft.com/office/drawing/2014/main" id="{F99D0F46-BDCE-4130-9185-C9D52F73EC49}"/>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Raceme: stalked units on one unbranched axis</a:t>
            </a:r>
          </a:p>
        </p:txBody>
      </p:sp>
      <p:pic>
        <p:nvPicPr>
          <p:cNvPr id="15" name="">
            <a:extLst xmlns:a="http://schemas.openxmlformats.org/drawingml/2006/main">
              <a:ext uri="{FF2B5EF4-FFF2-40B4-BE49-F238E27FC236}">
                <a16:creationId xmlns:a16="http://schemas.microsoft.com/office/drawing/2014/main" id="{3B9B97B0-6C01-4DDC-B967-D097C7DD3CDF}"/>
              </a:ext>
            </a:extLst>
          </p:cNvPr>
          <p:cNvPicPr>
            <a:picLocks xmlns:a="http://schemas.openxmlformats.org/drawingml/2006/main" noChangeAspect="1"/>
          </p:cNvPicPr>
          <p:nvPr/>
        </p:nvPicPr>
        <p:blipFill>
          <a:blip xmlns:r="http://schemas.openxmlformats.org/officeDocument/2006/relationships" xmlns:a="http://schemas.openxmlformats.org/drawingml/2006/main" r:embed="R78052a6431534f7c"/>
          <a:stretch xmlns:a="http://schemas.openxmlformats.org/drawingml/2006/main"/>
        </p:blipFill>
        <p:spPr>
          <a:xfrm xmlns:a="http://schemas.openxmlformats.org/drawingml/2006/main">
            <a:off x="9725025" y="2359869"/>
            <a:ext cx="1933575" cy="2271613"/>
          </a:xfrm>
          <a:prstGeom xmlns:a="http://schemas.openxmlformats.org/drawingml/2006/main" prst="rect">
            <a:avLst/>
          </a:prstGeom>
        </p:spPr>
      </p:pic>
      <p:sp>
        <p:nvSpPr>
          <p:cNvPr id="16" name="Atlas crop mask">
            <a:extLst xmlns:a="http://schemas.openxmlformats.org/drawingml/2006/main">
              <a:ext uri="{FF2B5EF4-FFF2-40B4-BE49-F238E27FC236}">
                <a16:creationId xmlns:a16="http://schemas.microsoft.com/office/drawing/2014/main" id="{4C505F22-FE5D-464D-AC91-E2C4572FC54A}"/>
              </a:ext>
            </a:extLst>
          </p:cNvPr>
          <p:cNvSpPr>
            <a:spLocks xmlns:a="http://schemas.openxmlformats.org/drawingml/2006/main" noGrp="1"/>
          </p:cNvSpPr>
          <p:nvPr/>
        </p:nvSpPr>
        <p:spPr>
          <a:xfrm xmlns:a="http://schemas.openxmlformats.org/drawingml/2006/main">
            <a:off x="11379527" y="2359869"/>
            <a:ext cx="279073" cy="1014113"/>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7" name="Panicle: branches bear the flowering units">
            <a:extLst xmlns:a="http://schemas.openxmlformats.org/drawingml/2006/main">
              <a:ext uri="{FF2B5EF4-FFF2-40B4-BE49-F238E27FC236}">
                <a16:creationId xmlns:a16="http://schemas.microsoft.com/office/drawing/2014/main" id="{5D6E5B04-D3FA-41B1-8785-4DC4657F583C}"/>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Panicle: branches bear the flowering units</a:t>
            </a:r>
          </a:p>
        </p:txBody>
      </p:sp>
    </p:spTree>
    <p:extLst>
      <p:ext uri="{BB962C8B-B14F-4D97-AF65-F5344CB8AC3E}">
        <p14:creationId xmlns:p14="http://schemas.microsoft.com/office/powerpoint/2010/main" val="904524024"/>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FLOWERING CLUSTERS">
            <a:extLst xmlns:a="http://schemas.openxmlformats.org/drawingml/2006/main">
              <a:ext uri="{FF2B5EF4-FFF2-40B4-BE49-F238E27FC236}">
                <a16:creationId xmlns:a16="http://schemas.microsoft.com/office/drawing/2014/main" id="{1CD4955B-3F23-48CD-A527-1F5F7D9002C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FLOWERING CLUSTERS</a:t>
            </a:r>
          </a:p>
        </p:txBody>
      </p:sp>
      <p:sp>
        <p:nvSpPr>
          <p:cNvPr id="2" name="Fingers, bundles, and heads">
            <a:extLst xmlns:a="http://schemas.openxmlformats.org/drawingml/2006/main">
              <a:ext uri="{FF2B5EF4-FFF2-40B4-BE49-F238E27FC236}">
                <a16:creationId xmlns:a16="http://schemas.microsoft.com/office/drawing/2014/main" id="{F674BC3D-569B-4B54-A46D-47964495802F}"/>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Fingers, bundles, and heads</a:t>
            </a:r>
          </a:p>
        </p:txBody>
      </p:sp>
      <p:sp>
        <p:nvSpPr>
          <p:cNvPr id="3" name="18">
            <a:extLst xmlns:a="http://schemas.openxmlformats.org/drawingml/2006/main">
              <a:ext uri="{FF2B5EF4-FFF2-40B4-BE49-F238E27FC236}">
                <a16:creationId xmlns:a16="http://schemas.microsoft.com/office/drawing/2014/main" id="{E9C7715E-A08D-405E-8DCA-2B695C8FD761}"/>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18</a:t>
            </a:r>
          </a:p>
        </p:txBody>
      </p:sp>
      <p:sp>
        <p:nvSpPr>
          <p:cNvPr id="4" name="text">
            <a:extLst xmlns:a="http://schemas.openxmlformats.org/drawingml/2006/main">
              <a:ext uri="{FF2B5EF4-FFF2-40B4-BE49-F238E27FC236}">
                <a16:creationId xmlns:a16="http://schemas.microsoft.com/office/drawing/2014/main" id="{88889CFA-B4F0-49C4-B930-CC703715F737}"/>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Digitate  </a:t>
            </a:r>
            <a:r>
              <a:rPr sz="1725">
                <a:solidFill>
                  <a:srgbClr val="29352F"/>
                </a:solidFill>
                <a:latin typeface="Arial"/>
                <a:ea typeface="Arial"/>
                <a:cs typeface="Arial"/>
              </a:rPr>
              <a:t>Several branches arising together like fingers from a hand.</a:t>
            </a:r>
          </a:p>
        </p:txBody>
      </p:sp>
      <p:sp>
        <p:nvSpPr>
          <p:cNvPr id="5" name="text">
            <a:extLst xmlns:a="http://schemas.openxmlformats.org/drawingml/2006/main">
              <a:ext uri="{FF2B5EF4-FFF2-40B4-BE49-F238E27FC236}">
                <a16:creationId xmlns:a16="http://schemas.microsoft.com/office/drawing/2014/main" id="{8F959E0E-483E-4EDA-A18C-48418FC3C719}"/>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Subdigitate  </a:t>
            </a:r>
            <a:r>
              <a:rPr sz="1725">
                <a:solidFill>
                  <a:srgbClr val="29352F"/>
                </a:solidFill>
                <a:latin typeface="Arial"/>
                <a:ea typeface="Arial"/>
                <a:cs typeface="Arial"/>
              </a:rPr>
              <a:t>Nearly digitate, but branch origins are slightly separated.</a:t>
            </a:r>
          </a:p>
        </p:txBody>
      </p:sp>
      <p:sp>
        <p:nvSpPr>
          <p:cNvPr id="6" name="text">
            <a:extLst xmlns:a="http://schemas.openxmlformats.org/drawingml/2006/main">
              <a:ext uri="{FF2B5EF4-FFF2-40B4-BE49-F238E27FC236}">
                <a16:creationId xmlns:a16="http://schemas.microsoft.com/office/drawing/2014/main" id="{BB86307A-641F-4E71-99E5-28DEE7410FE7}"/>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Secund  </a:t>
            </a:r>
            <a:r>
              <a:rPr sz="1725">
                <a:solidFill>
                  <a:srgbClr val="29352F"/>
                </a:solidFill>
                <a:latin typeface="Arial"/>
                <a:ea typeface="Arial"/>
                <a:cs typeface="Arial"/>
              </a:rPr>
              <a:t>Having flowers or spikelets directed toward one side.</a:t>
            </a:r>
          </a:p>
        </p:txBody>
      </p:sp>
      <p:sp>
        <p:nvSpPr>
          <p:cNvPr id="7" name="text">
            <a:extLst xmlns:a="http://schemas.openxmlformats.org/drawingml/2006/main">
              <a:ext uri="{FF2B5EF4-FFF2-40B4-BE49-F238E27FC236}">
                <a16:creationId xmlns:a16="http://schemas.microsoft.com/office/drawing/2014/main" id="{A8FAAC7A-4434-49FE-9494-AF1776172D8E}"/>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Fascicle  </a:t>
            </a:r>
            <a:r>
              <a:rPr sz="1725">
                <a:solidFill>
                  <a:srgbClr val="29352F"/>
                </a:solidFill>
                <a:latin typeface="Arial"/>
                <a:ea typeface="Arial"/>
                <a:cs typeface="Arial"/>
              </a:rPr>
              <a:t>A bundle or close cluster.</a:t>
            </a:r>
          </a:p>
        </p:txBody>
      </p:sp>
      <p:sp>
        <p:nvSpPr>
          <p:cNvPr id="8" name="text">
            <a:extLst xmlns:a="http://schemas.openxmlformats.org/drawingml/2006/main">
              <a:ext uri="{FF2B5EF4-FFF2-40B4-BE49-F238E27FC236}">
                <a16:creationId xmlns:a16="http://schemas.microsoft.com/office/drawing/2014/main" id="{E24B5B72-F6EC-499A-9142-C9322CEE0B7F}"/>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Glomerule  </a:t>
            </a:r>
            <a:r>
              <a:rPr sz="1725">
                <a:solidFill>
                  <a:srgbClr val="29352F"/>
                </a:solidFill>
                <a:latin typeface="Arial"/>
                <a:ea typeface="Arial"/>
                <a:cs typeface="Arial"/>
              </a:rPr>
              <a:t>A small, tightly packed cluster.</a:t>
            </a:r>
          </a:p>
        </p:txBody>
      </p:sp>
      <p:sp>
        <p:nvSpPr>
          <p:cNvPr id="9" name="text">
            <a:extLst xmlns:a="http://schemas.openxmlformats.org/drawingml/2006/main">
              <a:ext uri="{FF2B5EF4-FFF2-40B4-BE49-F238E27FC236}">
                <a16:creationId xmlns:a16="http://schemas.microsoft.com/office/drawing/2014/main" id="{79134523-1A45-4964-9C87-4C9FC54F7DDB}"/>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Head / capitulum  </a:t>
            </a:r>
            <a:r>
              <a:rPr sz="1725">
                <a:solidFill>
                  <a:srgbClr val="29352F"/>
                </a:solidFill>
                <a:latin typeface="Arial"/>
                <a:ea typeface="Arial"/>
                <a:cs typeface="Arial"/>
              </a:rPr>
              <a:t>A compact cluster of sessile or nearly sessile flowers or spikelets.</a:t>
            </a:r>
          </a:p>
        </p:txBody>
      </p:sp>
      <p:sp>
        <p:nvSpPr>
          <p:cNvPr id="10" name="text">
            <a:extLst xmlns:a="http://schemas.openxmlformats.org/drawingml/2006/main">
              <a:ext uri="{FF2B5EF4-FFF2-40B4-BE49-F238E27FC236}">
                <a16:creationId xmlns:a16="http://schemas.microsoft.com/office/drawing/2014/main" id="{C04851DD-D7A1-4197-924A-AE9945E3F107}"/>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Capitate  </a:t>
            </a:r>
            <a:r>
              <a:rPr sz="1725">
                <a:solidFill>
                  <a:srgbClr val="29352F"/>
                </a:solidFill>
                <a:latin typeface="Arial"/>
                <a:ea typeface="Arial"/>
                <a:cs typeface="Arial"/>
              </a:rPr>
              <a:t>Head-shaped or arranged in a head.</a:t>
            </a:r>
          </a:p>
        </p:txBody>
      </p:sp>
      <p:pic>
        <p:nvPicPr>
          <p:cNvPr id="11" name="">
            <a:extLst xmlns:a="http://schemas.openxmlformats.org/drawingml/2006/main">
              <a:ext uri="{FF2B5EF4-FFF2-40B4-BE49-F238E27FC236}">
                <a16:creationId xmlns:a16="http://schemas.microsoft.com/office/drawing/2014/main" id="{347A2755-2418-4E7C-AC4B-31901963DF88}"/>
              </a:ext>
            </a:extLst>
          </p:cNvPr>
          <p:cNvPicPr>
            <a:picLocks xmlns:a="http://schemas.openxmlformats.org/drawingml/2006/main" noChangeAspect="1"/>
          </p:cNvPicPr>
          <p:nvPr/>
        </p:nvPicPr>
        <p:blipFill>
          <a:blip xmlns:r="http://schemas.openxmlformats.org/officeDocument/2006/relationships" xmlns:a="http://schemas.openxmlformats.org/drawingml/2006/main" r:embed="R0d9c9fc3214c4fc5"/>
          <a:stretch xmlns:a="http://schemas.openxmlformats.org/drawingml/2006/main"/>
        </p:blipFill>
        <p:spPr>
          <a:xfrm xmlns:a="http://schemas.openxmlformats.org/drawingml/2006/main">
            <a:off x="5713599" y="1524000"/>
            <a:ext cx="1764926" cy="3943350"/>
          </a:xfrm>
          <a:prstGeom xmlns:a="http://schemas.openxmlformats.org/drawingml/2006/main" prst="rect">
            <a:avLst/>
          </a:prstGeom>
        </p:spPr>
      </p:pic>
      <p:sp>
        <p:nvSpPr>
          <p:cNvPr id="12" name="Digitate: Cynodon branches arise like fingers">
            <a:extLst xmlns:a="http://schemas.openxmlformats.org/drawingml/2006/main">
              <a:ext uri="{FF2B5EF4-FFF2-40B4-BE49-F238E27FC236}">
                <a16:creationId xmlns:a16="http://schemas.microsoft.com/office/drawing/2014/main" id="{CA2BC5EC-FA9A-49FE-A85C-26D725105E3E}"/>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Digitate: Cynodon branches arise like fingers</a:t>
            </a:r>
          </a:p>
        </p:txBody>
      </p:sp>
      <p:pic>
        <p:nvPicPr>
          <p:cNvPr id="13" name="">
            <a:extLst xmlns:a="http://schemas.openxmlformats.org/drawingml/2006/main">
              <a:ext uri="{FF2B5EF4-FFF2-40B4-BE49-F238E27FC236}">
                <a16:creationId xmlns:a16="http://schemas.microsoft.com/office/drawing/2014/main" id="{3959605C-5345-423E-B044-1803EB697041}"/>
              </a:ext>
            </a:extLst>
          </p:cNvPr>
          <p:cNvPicPr>
            <a:picLocks xmlns:a="http://schemas.openxmlformats.org/drawingml/2006/main" noChangeAspect="1"/>
          </p:cNvPicPr>
          <p:nvPr/>
        </p:nvPicPr>
        <p:blipFill>
          <a:blip xmlns:r="http://schemas.openxmlformats.org/officeDocument/2006/relationships" xmlns:a="http://schemas.openxmlformats.org/drawingml/2006/main" r:embed="Rb4e3f69fbfed462d"/>
          <a:stretch xmlns:a="http://schemas.openxmlformats.org/drawingml/2006/main"/>
        </p:blipFill>
        <p:spPr>
          <a:xfrm xmlns:a="http://schemas.openxmlformats.org/drawingml/2006/main">
            <a:off x="8129140" y="1524000"/>
            <a:ext cx="1029595" cy="3943350"/>
          </a:xfrm>
          <a:prstGeom xmlns:a="http://schemas.openxmlformats.org/drawingml/2006/main" prst="rect">
            <a:avLst/>
          </a:prstGeom>
        </p:spPr>
      </p:pic>
      <p:sp>
        <p:nvSpPr>
          <p:cNvPr id="14" name="Secund: Nardus spikelets face one side">
            <a:extLst xmlns:a="http://schemas.openxmlformats.org/drawingml/2006/main">
              <a:ext uri="{FF2B5EF4-FFF2-40B4-BE49-F238E27FC236}">
                <a16:creationId xmlns:a16="http://schemas.microsoft.com/office/drawing/2014/main" id="{73A4D51E-B056-4CB8-A1E8-1E33B59AB4DE}"/>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Secund: Nardus spikelets face one side</a:t>
            </a:r>
          </a:p>
        </p:txBody>
      </p:sp>
      <p:pic>
        <p:nvPicPr>
          <p:cNvPr id="15" name="">
            <a:extLst xmlns:a="http://schemas.openxmlformats.org/drawingml/2006/main">
              <a:ext uri="{FF2B5EF4-FFF2-40B4-BE49-F238E27FC236}">
                <a16:creationId xmlns:a16="http://schemas.microsoft.com/office/drawing/2014/main" id="{E12741A3-5511-48AA-B25D-377F2B245DED}"/>
              </a:ext>
            </a:extLst>
          </p:cNvPr>
          <p:cNvPicPr>
            <a:picLocks xmlns:a="http://schemas.openxmlformats.org/drawingml/2006/main" noChangeAspect="1"/>
          </p:cNvPicPr>
          <p:nvPr/>
        </p:nvPicPr>
        <p:blipFill>
          <a:blip xmlns:r="http://schemas.openxmlformats.org/officeDocument/2006/relationships" xmlns:a="http://schemas.openxmlformats.org/drawingml/2006/main" r:embed="R120a154abc234d04"/>
          <a:stretch xmlns:a="http://schemas.openxmlformats.org/drawingml/2006/main"/>
        </p:blipFill>
        <p:spPr>
          <a:xfrm xmlns:a="http://schemas.openxmlformats.org/drawingml/2006/main">
            <a:off x="9725025" y="1691870"/>
            <a:ext cx="1933575" cy="3607610"/>
          </a:xfrm>
          <a:prstGeom xmlns:a="http://schemas.openxmlformats.org/drawingml/2006/main" prst="rect">
            <a:avLst/>
          </a:prstGeom>
        </p:spPr>
      </p:pic>
      <p:sp>
        <p:nvSpPr>
          <p:cNvPr id="16" name="Head / capitulum: a dense terminal cluster">
            <a:extLst xmlns:a="http://schemas.openxmlformats.org/drawingml/2006/main">
              <a:ext uri="{FF2B5EF4-FFF2-40B4-BE49-F238E27FC236}">
                <a16:creationId xmlns:a16="http://schemas.microsoft.com/office/drawing/2014/main" id="{244175A2-FC87-4F19-BF7C-3FCBD82A6DA0}"/>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Head / capitulum: a dense terminal cluster</a:t>
            </a:r>
          </a:p>
        </p:txBody>
      </p:sp>
    </p:spTree>
    <p:extLst>
      <p:ext uri="{BB962C8B-B14F-4D97-AF65-F5344CB8AC3E}">
        <p14:creationId xmlns:p14="http://schemas.microsoft.com/office/powerpoint/2010/main" val="1687395862"/>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FLOWERING CLUSTERS">
            <a:extLst xmlns:a="http://schemas.openxmlformats.org/drawingml/2006/main">
              <a:ext uri="{FF2B5EF4-FFF2-40B4-BE49-F238E27FC236}">
                <a16:creationId xmlns:a16="http://schemas.microsoft.com/office/drawing/2014/main" id="{BD917BF2-F3C3-4644-824B-1FDF4F54FCA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FLOWERING CLUSTERS</a:t>
            </a:r>
          </a:p>
        </p:txBody>
      </p:sp>
      <p:sp>
        <p:nvSpPr>
          <p:cNvPr id="2" name="Rays, bracts, and branching">
            <a:extLst xmlns:a="http://schemas.openxmlformats.org/drawingml/2006/main">
              <a:ext uri="{FF2B5EF4-FFF2-40B4-BE49-F238E27FC236}">
                <a16:creationId xmlns:a16="http://schemas.microsoft.com/office/drawing/2014/main" id="{15408B79-D069-43BC-B4BB-86DAD92B44E8}"/>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Rays, bracts, and branching</a:t>
            </a:r>
          </a:p>
        </p:txBody>
      </p:sp>
      <p:sp>
        <p:nvSpPr>
          <p:cNvPr id="3" name="19">
            <a:extLst xmlns:a="http://schemas.openxmlformats.org/drawingml/2006/main">
              <a:ext uri="{FF2B5EF4-FFF2-40B4-BE49-F238E27FC236}">
                <a16:creationId xmlns:a16="http://schemas.microsoft.com/office/drawing/2014/main" id="{35966474-20F4-46C8-BCA4-4441EFE8D306}"/>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19</a:t>
            </a:r>
          </a:p>
        </p:txBody>
      </p:sp>
      <p:sp>
        <p:nvSpPr>
          <p:cNvPr id="4" name="text">
            <a:extLst xmlns:a="http://schemas.openxmlformats.org/drawingml/2006/main">
              <a:ext uri="{FF2B5EF4-FFF2-40B4-BE49-F238E27FC236}">
                <a16:creationId xmlns:a16="http://schemas.microsoft.com/office/drawing/2014/main" id="{EAEEE7E6-7BCB-4D95-B904-3D3D5DEA620F}"/>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Umbel  </a:t>
            </a:r>
            <a:r>
              <a:rPr sz="1725">
                <a:solidFill>
                  <a:srgbClr val="29352F"/>
                </a:solidFill>
                <a:latin typeface="Arial"/>
                <a:ea typeface="Arial"/>
                <a:cs typeface="Arial"/>
              </a:rPr>
              <a:t>An arrangement in which stalks arise from approximately one point.</a:t>
            </a:r>
          </a:p>
        </p:txBody>
      </p:sp>
      <p:sp>
        <p:nvSpPr>
          <p:cNvPr id="5" name="text">
            <a:extLst xmlns:a="http://schemas.openxmlformats.org/drawingml/2006/main">
              <a:ext uri="{FF2B5EF4-FFF2-40B4-BE49-F238E27FC236}">
                <a16:creationId xmlns:a16="http://schemas.microsoft.com/office/drawing/2014/main" id="{AF8B3175-4C59-4A74-849F-58E58AB9121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Ray  </a:t>
            </a:r>
            <a:r>
              <a:rPr sz="1725">
                <a:solidFill>
                  <a:srgbClr val="29352F"/>
                </a:solidFill>
                <a:latin typeface="Arial"/>
                <a:ea typeface="Arial"/>
                <a:cs typeface="Arial"/>
              </a:rPr>
              <a:t>A principal branch of an umbel or umbel-like inflorescence.</a:t>
            </a:r>
          </a:p>
        </p:txBody>
      </p:sp>
      <p:sp>
        <p:nvSpPr>
          <p:cNvPr id="6" name="text">
            <a:extLst xmlns:a="http://schemas.openxmlformats.org/drawingml/2006/main">
              <a:ext uri="{FF2B5EF4-FFF2-40B4-BE49-F238E27FC236}">
                <a16:creationId xmlns:a16="http://schemas.microsoft.com/office/drawing/2014/main" id="{252D3800-0240-4745-BAEB-8E339A030625}"/>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Involucre  </a:t>
            </a:r>
            <a:r>
              <a:rPr sz="1725">
                <a:solidFill>
                  <a:srgbClr val="29352F"/>
                </a:solidFill>
                <a:latin typeface="Arial"/>
                <a:ea typeface="Arial"/>
                <a:cs typeface="Arial"/>
              </a:rPr>
              <a:t>A group of bracts surrounding or subtending a flowering cluster.</a:t>
            </a:r>
          </a:p>
        </p:txBody>
      </p:sp>
      <p:sp>
        <p:nvSpPr>
          <p:cNvPr id="7" name="text">
            <a:extLst xmlns:a="http://schemas.openxmlformats.org/drawingml/2006/main">
              <a:ext uri="{FF2B5EF4-FFF2-40B4-BE49-F238E27FC236}">
                <a16:creationId xmlns:a16="http://schemas.microsoft.com/office/drawing/2014/main" id="{FBD26859-07D6-4B52-9EAC-13484133BFA7}"/>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Involucral bract  </a:t>
            </a:r>
            <a:r>
              <a:rPr sz="1725">
                <a:solidFill>
                  <a:srgbClr val="29352F"/>
                </a:solidFill>
                <a:latin typeface="Arial"/>
                <a:ea typeface="Arial"/>
                <a:cs typeface="Arial"/>
              </a:rPr>
              <a:t>One of the bracts forming an involucre.</a:t>
            </a:r>
          </a:p>
        </p:txBody>
      </p:sp>
      <p:sp>
        <p:nvSpPr>
          <p:cNvPr id="8" name="text">
            <a:extLst xmlns:a="http://schemas.openxmlformats.org/drawingml/2006/main">
              <a:ext uri="{FF2B5EF4-FFF2-40B4-BE49-F238E27FC236}">
                <a16:creationId xmlns:a16="http://schemas.microsoft.com/office/drawing/2014/main" id="{B3C2CD06-EFE0-407C-9ED9-D2DCC6424CF4}"/>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Congested  </a:t>
            </a:r>
            <a:r>
              <a:rPr sz="1725">
                <a:solidFill>
                  <a:srgbClr val="29352F"/>
                </a:solidFill>
                <a:latin typeface="Arial"/>
                <a:ea typeface="Arial"/>
                <a:cs typeface="Arial"/>
              </a:rPr>
              <a:t>Densely crowded.</a:t>
            </a:r>
          </a:p>
        </p:txBody>
      </p:sp>
      <p:sp>
        <p:nvSpPr>
          <p:cNvPr id="9" name="text">
            <a:extLst xmlns:a="http://schemas.openxmlformats.org/drawingml/2006/main">
              <a:ext uri="{FF2B5EF4-FFF2-40B4-BE49-F238E27FC236}">
                <a16:creationId xmlns:a16="http://schemas.microsoft.com/office/drawing/2014/main" id="{2148C894-0373-463C-9796-CB461AEF7616}"/>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Interrupted  </a:t>
            </a:r>
            <a:r>
              <a:rPr sz="1725">
                <a:solidFill>
                  <a:srgbClr val="29352F"/>
                </a:solidFill>
                <a:latin typeface="Arial"/>
                <a:ea typeface="Arial"/>
                <a:cs typeface="Arial"/>
              </a:rPr>
              <a:t>Having clusters separated by conspicuous gaps.</a:t>
            </a:r>
          </a:p>
        </p:txBody>
      </p:sp>
      <p:sp>
        <p:nvSpPr>
          <p:cNvPr id="10" name="text">
            <a:extLst xmlns:a="http://schemas.openxmlformats.org/drawingml/2006/main">
              <a:ext uri="{FF2B5EF4-FFF2-40B4-BE49-F238E27FC236}">
                <a16:creationId xmlns:a16="http://schemas.microsoft.com/office/drawing/2014/main" id="{62C271D8-376D-4EE5-BF23-E6E9590384F1}"/>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Simple / compound  </a:t>
            </a:r>
            <a:r>
              <a:rPr sz="1725">
                <a:solidFill>
                  <a:srgbClr val="29352F"/>
                </a:solidFill>
                <a:latin typeface="Arial"/>
                <a:ea typeface="Arial"/>
                <a:cs typeface="Arial"/>
              </a:rPr>
              <a:t>Unbranched or undivided / divided into additional branches or units.</a:t>
            </a:r>
          </a:p>
        </p:txBody>
      </p:sp>
      <p:pic>
        <p:nvPicPr>
          <p:cNvPr id="11" name="">
            <a:extLst xmlns:a="http://schemas.openxmlformats.org/drawingml/2006/main">
              <a:ext uri="{FF2B5EF4-FFF2-40B4-BE49-F238E27FC236}">
                <a16:creationId xmlns:a16="http://schemas.microsoft.com/office/drawing/2014/main" id="{55F9783F-2BBA-44DE-8BC8-636460127D7A}"/>
              </a:ext>
            </a:extLst>
          </p:cNvPr>
          <p:cNvPicPr>
            <a:picLocks xmlns:a="http://schemas.openxmlformats.org/drawingml/2006/main" noChangeAspect="1"/>
          </p:cNvPicPr>
          <p:nvPr/>
        </p:nvPicPr>
        <p:blipFill>
          <a:blip xmlns:r="http://schemas.openxmlformats.org/officeDocument/2006/relationships" xmlns:a="http://schemas.openxmlformats.org/drawingml/2006/main" r:embed="Rd6a09e89c92d4071"/>
          <a:stretch xmlns:a="http://schemas.openxmlformats.org/drawingml/2006/main"/>
        </p:blipFill>
        <p:spPr>
          <a:xfrm xmlns:a="http://schemas.openxmlformats.org/drawingml/2006/main">
            <a:off x="7842168" y="1524000"/>
            <a:ext cx="1603540" cy="1657350"/>
          </a:xfrm>
          <a:prstGeom xmlns:a="http://schemas.openxmlformats.org/drawingml/2006/main" prst="rect">
            <a:avLst/>
          </a:prstGeom>
        </p:spPr>
      </p:pic>
      <p:sp>
        <p:nvSpPr>
          <p:cNvPr id="12" name="Atlas crop mask">
            <a:extLst xmlns:a="http://schemas.openxmlformats.org/drawingml/2006/main">
              <a:ext uri="{FF2B5EF4-FFF2-40B4-BE49-F238E27FC236}">
                <a16:creationId xmlns:a16="http://schemas.microsoft.com/office/drawing/2014/main" id="{707B88C9-CF72-4B71-8840-D091D0F6FE1E}"/>
              </a:ext>
            </a:extLst>
          </p:cNvPr>
          <p:cNvSpPr>
            <a:spLocks xmlns:a="http://schemas.openxmlformats.org/drawingml/2006/main" noGrp="1"/>
          </p:cNvSpPr>
          <p:nvPr/>
        </p:nvSpPr>
        <p:spPr>
          <a:xfrm xmlns:a="http://schemas.openxmlformats.org/drawingml/2006/main">
            <a:off x="7842168" y="1524000"/>
            <a:ext cx="222273" cy="505815"/>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3" name="Simple umbel: stalks from one point; involucral bracts below">
            <a:extLst xmlns:a="http://schemas.openxmlformats.org/drawingml/2006/main">
              <a:ext uri="{FF2B5EF4-FFF2-40B4-BE49-F238E27FC236}">
                <a16:creationId xmlns:a16="http://schemas.microsoft.com/office/drawing/2014/main" id="{5CF0FCE6-79F7-4ECE-8560-61F0E098896F}"/>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Simple umbel: stalks from one point; involucral bracts below</a:t>
            </a:r>
          </a:p>
        </p:txBody>
      </p:sp>
      <p:pic>
        <p:nvPicPr>
          <p:cNvPr id="14" name="">
            <a:extLst xmlns:a="http://schemas.openxmlformats.org/drawingml/2006/main">
              <a:ext uri="{FF2B5EF4-FFF2-40B4-BE49-F238E27FC236}">
                <a16:creationId xmlns:a16="http://schemas.microsoft.com/office/drawing/2014/main" id="{0F33D92A-B538-46C6-B8BB-CDA3FF2E576E}"/>
              </a:ext>
            </a:extLst>
          </p:cNvPr>
          <p:cNvPicPr>
            <a:picLocks xmlns:a="http://schemas.openxmlformats.org/drawingml/2006/main" noChangeAspect="1"/>
          </p:cNvPicPr>
          <p:nvPr/>
        </p:nvPicPr>
        <p:blipFill>
          <a:blip xmlns:r="http://schemas.openxmlformats.org/officeDocument/2006/relationships" xmlns:a="http://schemas.openxmlformats.org/drawingml/2006/main" r:embed="Ra70a78eb9b274e73"/>
          <a:stretch xmlns:a="http://schemas.openxmlformats.org/drawingml/2006/main"/>
        </p:blipFill>
        <p:spPr>
          <a:xfrm xmlns:a="http://schemas.openxmlformats.org/drawingml/2006/main">
            <a:off x="7897645" y="3810000"/>
            <a:ext cx="1492584" cy="1657350"/>
          </a:xfrm>
          <a:prstGeom xmlns:a="http://schemas.openxmlformats.org/drawingml/2006/main" prst="rect">
            <a:avLst/>
          </a:prstGeom>
        </p:spPr>
      </p:pic>
      <p:sp>
        <p:nvSpPr>
          <p:cNvPr id="15" name="Atlas crop mask">
            <a:extLst xmlns:a="http://schemas.openxmlformats.org/drawingml/2006/main">
              <a:ext uri="{FF2B5EF4-FFF2-40B4-BE49-F238E27FC236}">
                <a16:creationId xmlns:a16="http://schemas.microsoft.com/office/drawing/2014/main" id="{447C7FBE-0F82-491F-A437-ABD8E84EFF27}"/>
              </a:ext>
            </a:extLst>
          </p:cNvPr>
          <p:cNvSpPr>
            <a:spLocks xmlns:a="http://schemas.openxmlformats.org/drawingml/2006/main" noGrp="1"/>
          </p:cNvSpPr>
          <p:nvPr/>
        </p:nvSpPr>
        <p:spPr>
          <a:xfrm xmlns:a="http://schemas.openxmlformats.org/drawingml/2006/main">
            <a:off x="7897645" y="4081379"/>
            <a:ext cx="57132" cy="1385971"/>
          </a:xfrm>
          <a:prstGeom xmlns:a="http://schemas.openxmlformats.org/drawingml/2006/main" prst="rect">
            <a:avLst/>
          </a:prstGeom>
          <a:solidFill xmlns:a="http://schemas.openxmlformats.org/drawingml/2006/main">
            <a:srgbClr val="FFFFFF"/>
          </a:solidFill>
          <a:ln xmlns:a="http://schemas.openxmlformats.org/drawingml/2006/main" w="0">
            <a:noFill/>
          </a:ln>
        </p:spPr>
      </p:sp>
      <p:sp>
        <p:nvSpPr>
          <p:cNvPr id="16" name="Compound umbel: main rays carry smaller umbels">
            <a:extLst xmlns:a="http://schemas.openxmlformats.org/drawingml/2006/main">
              <a:ext uri="{FF2B5EF4-FFF2-40B4-BE49-F238E27FC236}">
                <a16:creationId xmlns:a16="http://schemas.microsoft.com/office/drawing/2014/main" id="{2D932C5D-D05D-451D-BAE1-891BF34550DF}"/>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Compound umbel: main rays carry smaller umbels</a:t>
            </a:r>
          </a:p>
        </p:txBody>
      </p:sp>
    </p:spTree>
    <p:extLst>
      <p:ext uri="{BB962C8B-B14F-4D97-AF65-F5344CB8AC3E}">
        <p14:creationId xmlns:p14="http://schemas.microsoft.com/office/powerpoint/2010/main" val="174854744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RASSES AND FLOWERS">
            <a:extLst xmlns:a="http://schemas.openxmlformats.org/drawingml/2006/main">
              <a:ext uri="{FF2B5EF4-FFF2-40B4-BE49-F238E27FC236}">
                <a16:creationId xmlns:a16="http://schemas.microsoft.com/office/drawing/2014/main" id="{1160ACBC-7DC2-4CEF-B8C5-4D9703DCC23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A spikelet contains florets">
            <a:extLst xmlns:a="http://schemas.openxmlformats.org/drawingml/2006/main">
              <a:ext uri="{FF2B5EF4-FFF2-40B4-BE49-F238E27FC236}">
                <a16:creationId xmlns:a16="http://schemas.microsoft.com/office/drawing/2014/main" id="{7CBCB77C-F317-48B6-A9F7-182B11E5B04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 spikelet contains florets</a:t>
            </a:r>
          </a:p>
        </p:txBody>
      </p:sp>
      <p:sp>
        <p:nvSpPr>
          <p:cNvPr id="3" name="20">
            <a:extLst xmlns:a="http://schemas.openxmlformats.org/drawingml/2006/main">
              <a:ext uri="{FF2B5EF4-FFF2-40B4-BE49-F238E27FC236}">
                <a16:creationId xmlns:a16="http://schemas.microsoft.com/office/drawing/2014/main" id="{38930588-D81C-4F64-9719-D0BFB0983BA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20</a:t>
            </a:r>
          </a:p>
        </p:txBody>
      </p:sp>
      <p:sp>
        <p:nvSpPr>
          <p:cNvPr id="4" name="text">
            <a:extLst xmlns:a="http://schemas.openxmlformats.org/drawingml/2006/main">
              <a:ext uri="{FF2B5EF4-FFF2-40B4-BE49-F238E27FC236}">
                <a16:creationId xmlns:a16="http://schemas.microsoft.com/office/drawing/2014/main" id="{0682D605-7E9D-4305-AD85-BE1EDE6ED0FF}"/>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Spikelet  </a:t>
            </a:r>
            <a:r>
              <a:rPr sz="1725">
                <a:solidFill>
                  <a:srgbClr val="29352F"/>
                </a:solidFill>
                <a:latin typeface="Arial"/>
                <a:ea typeface="Arial"/>
                <a:cs typeface="Arial"/>
              </a:rPr>
              <a:t>The basic grass flowering unit, usually containing basal glumes and one or more florets.</a:t>
            </a:r>
          </a:p>
        </p:txBody>
      </p:sp>
      <p:sp>
        <p:nvSpPr>
          <p:cNvPr id="5" name="text">
            <a:extLst xmlns:a="http://schemas.openxmlformats.org/drawingml/2006/main">
              <a:ext uri="{FF2B5EF4-FFF2-40B4-BE49-F238E27FC236}">
                <a16:creationId xmlns:a16="http://schemas.microsoft.com/office/drawing/2014/main" id="{55308189-ED4B-4C27-91E9-46C8A02F3D24}"/>
              </a:ext>
            </a:extLst>
          </p:cNvPr>
          <p:cNvSpPr>
            <a:spLocks xmlns:a="http://schemas.openxmlformats.org/drawingml/2006/main" noGrp="1"/>
          </p:cNvSpPr>
          <p:nvPr/>
        </p:nvSpPr>
        <p:spPr>
          <a:xfrm xmlns:a="http://schemas.openxmlformats.org/drawingml/2006/main">
            <a:off x="533400" y="23526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Floret  </a:t>
            </a:r>
            <a:r>
              <a:rPr sz="1725">
                <a:solidFill>
                  <a:srgbClr val="29352F"/>
                </a:solidFill>
                <a:latin typeface="Arial"/>
                <a:ea typeface="Arial"/>
                <a:cs typeface="Arial"/>
              </a:rPr>
              <a:t>One grass flower with its associated lemma and palea; some parts may be reduced.</a:t>
            </a:r>
          </a:p>
        </p:txBody>
      </p:sp>
      <p:sp>
        <p:nvSpPr>
          <p:cNvPr id="6" name="text">
            <a:extLst xmlns:a="http://schemas.openxmlformats.org/drawingml/2006/main">
              <a:ext uri="{FF2B5EF4-FFF2-40B4-BE49-F238E27FC236}">
                <a16:creationId xmlns:a16="http://schemas.microsoft.com/office/drawing/2014/main" id="{0506B060-BB7D-4BF4-94C8-9B1DF7EBEC8A}"/>
              </a:ext>
            </a:extLst>
          </p:cNvPr>
          <p:cNvSpPr>
            <a:spLocks xmlns:a="http://schemas.openxmlformats.org/drawingml/2006/main" noGrp="1"/>
          </p:cNvSpPr>
          <p:nvPr/>
        </p:nvSpPr>
        <p:spPr>
          <a:xfrm xmlns:a="http://schemas.openxmlformats.org/drawingml/2006/main">
            <a:off x="533400" y="32289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Glumes  </a:t>
            </a:r>
            <a:r>
              <a:rPr sz="1725">
                <a:solidFill>
                  <a:srgbClr val="29352F"/>
                </a:solidFill>
                <a:latin typeface="Arial"/>
                <a:ea typeface="Arial"/>
                <a:cs typeface="Arial"/>
              </a:rPr>
              <a:t>Usually two bracts at the base of a spikelet, below the florets.</a:t>
            </a:r>
          </a:p>
        </p:txBody>
      </p:sp>
      <p:sp>
        <p:nvSpPr>
          <p:cNvPr id="7" name="text">
            <a:extLst xmlns:a="http://schemas.openxmlformats.org/drawingml/2006/main">
              <a:ext uri="{FF2B5EF4-FFF2-40B4-BE49-F238E27FC236}">
                <a16:creationId xmlns:a16="http://schemas.microsoft.com/office/drawing/2014/main" id="{46787EFA-76BD-4296-BAAE-F7C2AA923EA1}"/>
              </a:ext>
            </a:extLst>
          </p:cNvPr>
          <p:cNvSpPr>
            <a:spLocks xmlns:a="http://schemas.openxmlformats.org/drawingml/2006/main" noGrp="1"/>
          </p:cNvSpPr>
          <p:nvPr/>
        </p:nvSpPr>
        <p:spPr>
          <a:xfrm xmlns:a="http://schemas.openxmlformats.org/drawingml/2006/main">
            <a:off x="533400" y="38481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Lower / first glume  </a:t>
            </a:r>
            <a:r>
              <a:rPr sz="1725">
                <a:solidFill>
                  <a:srgbClr val="29352F"/>
                </a:solidFill>
                <a:latin typeface="Arial"/>
                <a:ea typeface="Arial"/>
                <a:cs typeface="Arial"/>
              </a:rPr>
              <a:t>The glume attached lower on the spikelet axis.</a:t>
            </a:r>
          </a:p>
        </p:txBody>
      </p:sp>
      <p:sp>
        <p:nvSpPr>
          <p:cNvPr id="8" name="text">
            <a:extLst xmlns:a="http://schemas.openxmlformats.org/drawingml/2006/main">
              <a:ext uri="{FF2B5EF4-FFF2-40B4-BE49-F238E27FC236}">
                <a16:creationId xmlns:a16="http://schemas.microsoft.com/office/drawing/2014/main" id="{A759F0DB-8DD3-4A59-9DFA-BE12F1521324}"/>
              </a:ext>
            </a:extLst>
          </p:cNvPr>
          <p:cNvSpPr>
            <a:spLocks xmlns:a="http://schemas.openxmlformats.org/drawingml/2006/main" noGrp="1"/>
          </p:cNvSpPr>
          <p:nvPr/>
        </p:nvSpPr>
        <p:spPr>
          <a:xfrm xmlns:a="http://schemas.openxmlformats.org/drawingml/2006/main">
            <a:off x="533400" y="44672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Upper / second glume  </a:t>
            </a:r>
            <a:r>
              <a:rPr sz="1725">
                <a:solidFill>
                  <a:srgbClr val="29352F"/>
                </a:solidFill>
                <a:latin typeface="Arial"/>
                <a:ea typeface="Arial"/>
                <a:cs typeface="Arial"/>
              </a:rPr>
              <a:t>The next glume above it.</a:t>
            </a:r>
          </a:p>
        </p:txBody>
      </p:sp>
      <p:pic>
        <p:nvPicPr>
          <p:cNvPr id="9" name="">
            <a:extLst xmlns:a="http://schemas.openxmlformats.org/drawingml/2006/main">
              <a:ext uri="{FF2B5EF4-FFF2-40B4-BE49-F238E27FC236}">
                <a16:creationId xmlns:a16="http://schemas.microsoft.com/office/drawing/2014/main" id="{94B91B88-DB09-4962-8F96-3FADFC5FFA52}"/>
              </a:ext>
            </a:extLst>
          </p:cNvPr>
          <p:cNvPicPr>
            <a:picLocks xmlns:a="http://schemas.openxmlformats.org/drawingml/2006/main" noChangeAspect="1"/>
          </p:cNvPicPr>
          <p:nvPr/>
        </p:nvPicPr>
        <p:blipFill>
          <a:blip xmlns:r="http://schemas.openxmlformats.org/officeDocument/2006/relationships" xmlns:a="http://schemas.openxmlformats.org/drawingml/2006/main" r:embed="R34ba18d135794003"/>
          <a:stretch xmlns:a="http://schemas.openxmlformats.org/drawingml/2006/main"/>
        </p:blipFill>
        <p:spPr>
          <a:xfrm xmlns:a="http://schemas.openxmlformats.org/drawingml/2006/main">
            <a:off x="6584166" y="1524000"/>
            <a:ext cx="4119542" cy="3943350"/>
          </a:xfrm>
          <a:prstGeom xmlns:a="http://schemas.openxmlformats.org/drawingml/2006/main" prst="rect">
            <a:avLst/>
          </a:prstGeom>
        </p:spPr>
      </p:pic>
      <p:sp>
        <p:nvSpPr>
          <p:cNvPr id="10" name="Two glumes below four florets; lemmas labeled I–IV">
            <a:extLst xmlns:a="http://schemas.openxmlformats.org/drawingml/2006/main">
              <a:ext uri="{FF2B5EF4-FFF2-40B4-BE49-F238E27FC236}">
                <a16:creationId xmlns:a16="http://schemas.microsoft.com/office/drawing/2014/main" id="{8790A71E-00F3-4A12-B1CE-0F5A65514B23}"/>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Two glumes below four florets; lemmas labeled I–IV</a:t>
            </a:r>
          </a:p>
        </p:txBody>
      </p:sp>
    </p:spTree>
    <p:extLst>
      <p:ext uri="{BB962C8B-B14F-4D97-AF65-F5344CB8AC3E}">
        <p14:creationId xmlns:p14="http://schemas.microsoft.com/office/powerpoint/2010/main" val="187012269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GRASSES AND FLOWERS">
            <a:extLst xmlns:a="http://schemas.openxmlformats.org/drawingml/2006/main">
              <a:ext uri="{FF2B5EF4-FFF2-40B4-BE49-F238E27FC236}">
                <a16:creationId xmlns:a16="http://schemas.microsoft.com/office/drawing/2014/main" id="{884115A4-03EF-425D-B9AE-5A4638887A8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Inside a grass floret">
            <a:extLst xmlns:a="http://schemas.openxmlformats.org/drawingml/2006/main">
              <a:ext uri="{FF2B5EF4-FFF2-40B4-BE49-F238E27FC236}">
                <a16:creationId xmlns:a16="http://schemas.microsoft.com/office/drawing/2014/main" id="{E994903F-6FA5-4812-94BE-EF8D57FC2064}"/>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Inside a grass floret</a:t>
            </a:r>
          </a:p>
        </p:txBody>
      </p:sp>
      <p:sp>
        <p:nvSpPr>
          <p:cNvPr id="3" name="21">
            <a:extLst xmlns:a="http://schemas.openxmlformats.org/drawingml/2006/main">
              <a:ext uri="{FF2B5EF4-FFF2-40B4-BE49-F238E27FC236}">
                <a16:creationId xmlns:a16="http://schemas.microsoft.com/office/drawing/2014/main" id="{17D105B8-2AFA-44C9-8B74-94ABDB62EF26}"/>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21</a:t>
            </a:r>
          </a:p>
        </p:txBody>
      </p:sp>
      <p:sp>
        <p:nvSpPr>
          <p:cNvPr id="4" name="text">
            <a:extLst xmlns:a="http://schemas.openxmlformats.org/drawingml/2006/main">
              <a:ext uri="{FF2B5EF4-FFF2-40B4-BE49-F238E27FC236}">
                <a16:creationId xmlns:a16="http://schemas.microsoft.com/office/drawing/2014/main" id="{7DB7DB49-B190-4AEF-89F4-D41EBF3E3C39}"/>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Lemma  </a:t>
            </a:r>
            <a:r>
              <a:rPr sz="1725">
                <a:solidFill>
                  <a:srgbClr val="29352F"/>
                </a:solidFill>
                <a:latin typeface="Arial"/>
                <a:ea typeface="Arial"/>
                <a:cs typeface="Arial"/>
              </a:rPr>
              <a:t>The outer bract associated with an individual grass flower.</a:t>
            </a:r>
          </a:p>
        </p:txBody>
      </p:sp>
      <p:sp>
        <p:nvSpPr>
          <p:cNvPr id="5" name="text">
            <a:extLst xmlns:a="http://schemas.openxmlformats.org/drawingml/2006/main">
              <a:ext uri="{FF2B5EF4-FFF2-40B4-BE49-F238E27FC236}">
                <a16:creationId xmlns:a16="http://schemas.microsoft.com/office/drawing/2014/main" id="{4059088B-2744-4142-A631-99C9B718F25B}"/>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Palea  </a:t>
            </a:r>
            <a:r>
              <a:rPr sz="1725">
                <a:solidFill>
                  <a:srgbClr val="29352F"/>
                </a:solidFill>
                <a:latin typeface="Arial"/>
                <a:ea typeface="Arial"/>
                <a:cs typeface="Arial"/>
              </a:rPr>
              <a:t>The inner bract facing the spikelet axis, often two-keeled.</a:t>
            </a:r>
          </a:p>
        </p:txBody>
      </p:sp>
      <p:pic>
        <p:nvPicPr>
          <p:cNvPr id="6" name="">
            <a:extLst xmlns:a="http://schemas.openxmlformats.org/drawingml/2006/main">
              <a:ext uri="{FF2B5EF4-FFF2-40B4-BE49-F238E27FC236}">
                <a16:creationId xmlns:a16="http://schemas.microsoft.com/office/drawing/2014/main" id="{6090AFE3-53FF-45E5-9DAE-EEA0A6B78DDB}"/>
              </a:ext>
            </a:extLst>
          </p:cNvPr>
          <p:cNvPicPr>
            <a:picLocks xmlns:a="http://schemas.openxmlformats.org/drawingml/2006/main" noChangeAspect="1"/>
          </p:cNvPicPr>
          <p:nvPr/>
        </p:nvPicPr>
        <p:blipFill>
          <a:blip xmlns:r="http://schemas.openxmlformats.org/officeDocument/2006/relationships" xmlns:a="http://schemas.openxmlformats.org/drawingml/2006/main" r:embed="R26e195449a384dd2"/>
          <a:stretch xmlns:a="http://schemas.openxmlformats.org/drawingml/2006/main"/>
        </p:blipFill>
        <p:spPr>
          <a:xfrm xmlns:a="http://schemas.openxmlformats.org/drawingml/2006/main">
            <a:off x="6284416" y="1524000"/>
            <a:ext cx="4719043" cy="3943350"/>
          </a:xfrm>
          <a:prstGeom xmlns:a="http://schemas.openxmlformats.org/drawingml/2006/main" prst="rect">
            <a:avLst/>
          </a:prstGeom>
        </p:spPr>
      </p:pic>
      <p:sp>
        <p:nvSpPr>
          <p:cNvPr id="7" name="Inside one floret: lemma and palea enclose the flower">
            <a:extLst xmlns:a="http://schemas.openxmlformats.org/drawingml/2006/main">
              <a:ext uri="{FF2B5EF4-FFF2-40B4-BE49-F238E27FC236}">
                <a16:creationId xmlns:a16="http://schemas.microsoft.com/office/drawing/2014/main" id="{65AD3A77-02E2-40A2-B18C-3F79358B0FB8}"/>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Inside one floret: lemma and palea enclose the flower</a:t>
            </a:r>
          </a:p>
        </p:txBody>
      </p:sp>
    </p:spTree>
    <p:extLst>
      <p:ext uri="{BB962C8B-B14F-4D97-AF65-F5344CB8AC3E}">
        <p14:creationId xmlns:p14="http://schemas.microsoft.com/office/powerpoint/2010/main" val="780276051"/>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GRASSES AND FLOWERS">
            <a:extLst xmlns:a="http://schemas.openxmlformats.org/drawingml/2006/main">
              <a:ext uri="{FF2B5EF4-FFF2-40B4-BE49-F238E27FC236}">
                <a16:creationId xmlns:a16="http://schemas.microsoft.com/office/drawing/2014/main" id="{1B12745B-54E8-4371-BEA6-0BD82F560C6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Inside a grass spikelet and grain">
            <a:extLst xmlns:a="http://schemas.openxmlformats.org/drawingml/2006/main">
              <a:ext uri="{FF2B5EF4-FFF2-40B4-BE49-F238E27FC236}">
                <a16:creationId xmlns:a16="http://schemas.microsoft.com/office/drawing/2014/main" id="{8EF9D019-B5B5-4546-8056-6352A2612A5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Inside a grass spikelet and grain</a:t>
            </a:r>
          </a:p>
        </p:txBody>
      </p:sp>
      <p:sp>
        <p:nvSpPr>
          <p:cNvPr id="3" name="22">
            <a:extLst xmlns:a="http://schemas.openxmlformats.org/drawingml/2006/main">
              <a:ext uri="{FF2B5EF4-FFF2-40B4-BE49-F238E27FC236}">
                <a16:creationId xmlns:a16="http://schemas.microsoft.com/office/drawing/2014/main" id="{5B68BA7D-4006-4069-9D69-CF328C4A17B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22</a:t>
            </a:r>
          </a:p>
        </p:txBody>
      </p:sp>
      <p:sp>
        <p:nvSpPr>
          <p:cNvPr id="4" name="text">
            <a:extLst xmlns:a="http://schemas.openxmlformats.org/drawingml/2006/main">
              <a:ext uri="{FF2B5EF4-FFF2-40B4-BE49-F238E27FC236}">
                <a16:creationId xmlns:a16="http://schemas.microsoft.com/office/drawing/2014/main" id="{07F9E47C-31B0-449A-813C-0E17672836BE}"/>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Rachilla  </a:t>
            </a:r>
            <a:r>
              <a:rPr sz="1725">
                <a:solidFill>
                  <a:srgbClr val="29352F"/>
                </a:solidFill>
                <a:latin typeface="Arial"/>
                <a:ea typeface="Arial"/>
                <a:cs typeface="Arial"/>
              </a:rPr>
              <a:t>The small axis inside a spikelet.</a:t>
            </a:r>
          </a:p>
        </p:txBody>
      </p:sp>
      <p:sp>
        <p:nvSpPr>
          <p:cNvPr id="5" name="text">
            <a:extLst xmlns:a="http://schemas.openxmlformats.org/drawingml/2006/main">
              <a:ext uri="{FF2B5EF4-FFF2-40B4-BE49-F238E27FC236}">
                <a16:creationId xmlns:a16="http://schemas.microsoft.com/office/drawing/2014/main" id="{4E71BB5F-FD32-492C-88F9-E86FA675A7B0}"/>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Rachilla extension  </a:t>
            </a:r>
            <a:r>
              <a:rPr sz="1725">
                <a:solidFill>
                  <a:srgbClr val="29352F"/>
                </a:solidFill>
                <a:latin typeface="Arial"/>
                <a:ea typeface="Arial"/>
                <a:cs typeface="Arial"/>
              </a:rPr>
              <a:t>A continuation of that axis beyond the uppermost developed floret.</a:t>
            </a:r>
          </a:p>
        </p:txBody>
      </p:sp>
      <p:sp>
        <p:nvSpPr>
          <p:cNvPr id="6" name="text">
            <a:extLst xmlns:a="http://schemas.openxmlformats.org/drawingml/2006/main">
              <a:ext uri="{FF2B5EF4-FFF2-40B4-BE49-F238E27FC236}">
                <a16:creationId xmlns:a16="http://schemas.microsoft.com/office/drawing/2014/main" id="{0BCBC8DE-396E-48BC-A16A-FFD625303EA0}"/>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Lower floret  </a:t>
            </a:r>
            <a:r>
              <a:rPr sz="1725">
                <a:solidFill>
                  <a:srgbClr val="29352F"/>
                </a:solidFill>
                <a:latin typeface="Arial"/>
                <a:ea typeface="Arial"/>
                <a:cs typeface="Arial"/>
              </a:rPr>
              <a:t>A floret attached below another on the rachilla.</a:t>
            </a:r>
          </a:p>
        </p:txBody>
      </p:sp>
      <p:sp>
        <p:nvSpPr>
          <p:cNvPr id="7" name="text">
            <a:extLst xmlns:a="http://schemas.openxmlformats.org/drawingml/2006/main">
              <a:ext uri="{FF2B5EF4-FFF2-40B4-BE49-F238E27FC236}">
                <a16:creationId xmlns:a16="http://schemas.microsoft.com/office/drawing/2014/main" id="{C510EE7F-F352-477F-9801-EEF2B1DB7F7E}"/>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Upper floret  </a:t>
            </a:r>
            <a:r>
              <a:rPr sz="1725">
                <a:solidFill>
                  <a:srgbClr val="29352F"/>
                </a:solidFill>
                <a:latin typeface="Arial"/>
                <a:ea typeface="Arial"/>
                <a:cs typeface="Arial"/>
              </a:rPr>
              <a:t>A floret attached above another on the rachilla.</a:t>
            </a:r>
          </a:p>
        </p:txBody>
      </p:sp>
      <p:sp>
        <p:nvSpPr>
          <p:cNvPr id="8" name="text">
            <a:extLst xmlns:a="http://schemas.openxmlformats.org/drawingml/2006/main">
              <a:ext uri="{FF2B5EF4-FFF2-40B4-BE49-F238E27FC236}">
                <a16:creationId xmlns:a16="http://schemas.microsoft.com/office/drawing/2014/main" id="{4FFBFD4A-AAE9-4598-9AAD-68722F0D2915}"/>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Lodicules  </a:t>
            </a:r>
            <a:r>
              <a:rPr sz="1725">
                <a:solidFill>
                  <a:srgbClr val="29352F"/>
                </a:solidFill>
                <a:latin typeface="Arial"/>
                <a:ea typeface="Arial"/>
                <a:cs typeface="Arial"/>
              </a:rPr>
              <a:t>Tiny floral structures that commonly swell to help open a grass floret.</a:t>
            </a:r>
          </a:p>
        </p:txBody>
      </p:sp>
      <p:sp>
        <p:nvSpPr>
          <p:cNvPr id="9" name="text">
            <a:extLst xmlns:a="http://schemas.openxmlformats.org/drawingml/2006/main">
              <a:ext uri="{FF2B5EF4-FFF2-40B4-BE49-F238E27FC236}">
                <a16:creationId xmlns:a16="http://schemas.microsoft.com/office/drawing/2014/main" id="{6B4C9623-C6AD-481A-8FFE-989AA5A5E604}"/>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Caryopsis / grain  </a:t>
            </a:r>
            <a:r>
              <a:rPr sz="1725">
                <a:solidFill>
                  <a:srgbClr val="29352F"/>
                </a:solidFill>
                <a:latin typeface="Arial"/>
                <a:ea typeface="Arial"/>
                <a:cs typeface="Arial"/>
              </a:rPr>
              <a:t>A one-seeded fruit whose wall is fused to the seed coat.</a:t>
            </a:r>
          </a:p>
        </p:txBody>
      </p:sp>
      <p:sp>
        <p:nvSpPr>
          <p:cNvPr id="10" name="text">
            <a:extLst xmlns:a="http://schemas.openxmlformats.org/drawingml/2006/main">
              <a:ext uri="{FF2B5EF4-FFF2-40B4-BE49-F238E27FC236}">
                <a16:creationId xmlns:a16="http://schemas.microsoft.com/office/drawing/2014/main" id="{9FCC437E-5957-48B0-A728-3DBE41AA3AA8}"/>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Hilum  </a:t>
            </a:r>
            <a:r>
              <a:rPr sz="1725">
                <a:solidFill>
                  <a:srgbClr val="29352F"/>
                </a:solidFill>
                <a:latin typeface="Arial"/>
                <a:ea typeface="Arial"/>
                <a:cs typeface="Arial"/>
              </a:rPr>
              <a:t>The seed attachment scar; its shape can help identify some grasses.</a:t>
            </a:r>
          </a:p>
        </p:txBody>
      </p:sp>
      <p:pic>
        <p:nvPicPr>
          <p:cNvPr id="11" name="">
            <a:extLst xmlns:a="http://schemas.openxmlformats.org/drawingml/2006/main">
              <a:ext uri="{FF2B5EF4-FFF2-40B4-BE49-F238E27FC236}">
                <a16:creationId xmlns:a16="http://schemas.microsoft.com/office/drawing/2014/main" id="{C413918E-F6B6-41C1-BC0A-677551E238F7}"/>
              </a:ext>
            </a:extLst>
          </p:cNvPr>
          <p:cNvPicPr>
            <a:picLocks xmlns:a="http://schemas.openxmlformats.org/drawingml/2006/main" noChangeAspect="1"/>
          </p:cNvPicPr>
          <p:nvPr/>
        </p:nvPicPr>
        <p:blipFill>
          <a:blip xmlns:r="http://schemas.openxmlformats.org/officeDocument/2006/relationships" xmlns:a="http://schemas.openxmlformats.org/drawingml/2006/main" r:embed="R37de5943976d4eeb"/>
          <a:stretch xmlns:a="http://schemas.openxmlformats.org/drawingml/2006/main"/>
        </p:blipFill>
        <p:spPr>
          <a:xfrm xmlns:a="http://schemas.openxmlformats.org/drawingml/2006/main">
            <a:off x="6210411" y="1524000"/>
            <a:ext cx="1766665" cy="1657350"/>
          </a:xfrm>
          <a:prstGeom xmlns:a="http://schemas.openxmlformats.org/drawingml/2006/main" prst="rect">
            <a:avLst/>
          </a:prstGeom>
        </p:spPr>
      </p:pic>
      <p:sp>
        <p:nvSpPr>
          <p:cNvPr id="12" name="Follow the rachilla from lower to upper florets">
            <a:extLst xmlns:a="http://schemas.openxmlformats.org/drawingml/2006/main">
              <a:ext uri="{FF2B5EF4-FFF2-40B4-BE49-F238E27FC236}">
                <a16:creationId xmlns:a16="http://schemas.microsoft.com/office/drawing/2014/main" id="{6786D3FE-A008-44C4-A4C8-1086614B5905}"/>
              </a:ext>
            </a:extLst>
          </p:cNvPr>
          <p:cNvSpPr>
            <a:spLocks xmlns:a="http://schemas.openxmlformats.org/drawingml/2006/main" noGrp="1"/>
          </p:cNvSpPr>
          <p:nvPr/>
        </p:nvSpPr>
        <p:spPr>
          <a:xfrm xmlns:a="http://schemas.openxmlformats.org/drawingml/2006/main">
            <a:off x="5629275"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Follow the rachilla from lower to upper florets</a:t>
            </a:r>
          </a:p>
        </p:txBody>
      </p:sp>
      <p:pic>
        <p:nvPicPr>
          <p:cNvPr id="13" name="">
            <a:extLst xmlns:a="http://schemas.openxmlformats.org/drawingml/2006/main">
              <a:ext uri="{FF2B5EF4-FFF2-40B4-BE49-F238E27FC236}">
                <a16:creationId xmlns:a16="http://schemas.microsoft.com/office/drawing/2014/main" id="{5646C08D-EA39-4E4D-9CC8-0762A7934F74}"/>
              </a:ext>
            </a:extLst>
          </p:cNvPr>
          <p:cNvPicPr>
            <a:picLocks xmlns:a="http://schemas.openxmlformats.org/drawingml/2006/main" noChangeAspect="1"/>
          </p:cNvPicPr>
          <p:nvPr/>
        </p:nvPicPr>
        <p:blipFill>
          <a:blip xmlns:r="http://schemas.openxmlformats.org/officeDocument/2006/relationships" xmlns:a="http://schemas.openxmlformats.org/drawingml/2006/main" r:embed="R70b127258baa4818"/>
          <a:stretch xmlns:a="http://schemas.openxmlformats.org/drawingml/2006/main"/>
        </p:blipFill>
        <p:spPr>
          <a:xfrm xmlns:a="http://schemas.openxmlformats.org/drawingml/2006/main">
            <a:off x="9009666" y="1524000"/>
            <a:ext cx="2368930" cy="1657350"/>
          </a:xfrm>
          <a:prstGeom xmlns:a="http://schemas.openxmlformats.org/drawingml/2006/main" prst="rect">
            <a:avLst/>
          </a:prstGeom>
        </p:spPr>
      </p:pic>
      <p:sp>
        <p:nvSpPr>
          <p:cNvPr id="14" name="Lodicules: the tiny pair beside the flower base">
            <a:extLst xmlns:a="http://schemas.openxmlformats.org/drawingml/2006/main">
              <a:ext uri="{FF2B5EF4-FFF2-40B4-BE49-F238E27FC236}">
                <a16:creationId xmlns:a16="http://schemas.microsoft.com/office/drawing/2014/main" id="{DBA8A349-58B9-422D-A9C6-1CDEE0E05155}"/>
              </a:ext>
            </a:extLst>
          </p:cNvPr>
          <p:cNvSpPr>
            <a:spLocks xmlns:a="http://schemas.openxmlformats.org/drawingml/2006/main" noGrp="1"/>
          </p:cNvSpPr>
          <p:nvPr/>
        </p:nvSpPr>
        <p:spPr>
          <a:xfrm xmlns:a="http://schemas.openxmlformats.org/drawingml/2006/main">
            <a:off x="8729663"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Lodicules: the tiny pair beside the flower base</a:t>
            </a:r>
          </a:p>
        </p:txBody>
      </p:sp>
      <p:pic>
        <p:nvPicPr>
          <p:cNvPr id="15" name="">
            <a:extLst xmlns:a="http://schemas.openxmlformats.org/drawingml/2006/main">
              <a:ext uri="{FF2B5EF4-FFF2-40B4-BE49-F238E27FC236}">
                <a16:creationId xmlns:a16="http://schemas.microsoft.com/office/drawing/2014/main" id="{45669A9E-D18D-4602-B613-264D166E8559}"/>
              </a:ext>
            </a:extLst>
          </p:cNvPr>
          <p:cNvPicPr>
            <a:picLocks xmlns:a="http://schemas.openxmlformats.org/drawingml/2006/main" noChangeAspect="1"/>
          </p:cNvPicPr>
          <p:nvPr/>
        </p:nvPicPr>
        <p:blipFill>
          <a:blip xmlns:r="http://schemas.openxmlformats.org/officeDocument/2006/relationships" xmlns:a="http://schemas.openxmlformats.org/drawingml/2006/main" r:embed="Rbab4082036024e2d"/>
          <a:stretch xmlns:a="http://schemas.openxmlformats.org/drawingml/2006/main"/>
        </p:blipFill>
        <p:spPr>
          <a:xfrm xmlns:a="http://schemas.openxmlformats.org/drawingml/2006/main">
            <a:off x="7180840" y="3810000"/>
            <a:ext cx="2926194" cy="1657350"/>
          </a:xfrm>
          <a:prstGeom xmlns:a="http://schemas.openxmlformats.org/drawingml/2006/main" prst="rect">
            <a:avLst/>
          </a:prstGeom>
        </p:spPr>
      </p:pic>
      <p:sp>
        <p:nvSpPr>
          <p:cNvPr id="16" name="Caryopsis: whole wheat grain and longitudinal section">
            <a:extLst xmlns:a="http://schemas.openxmlformats.org/drawingml/2006/main">
              <a:ext uri="{FF2B5EF4-FFF2-40B4-BE49-F238E27FC236}">
                <a16:creationId xmlns:a16="http://schemas.microsoft.com/office/drawing/2014/main" id="{2EF7A7FA-BF9C-47F0-8459-5745D52DF7BD}"/>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Caryopsis: whole wheat grain and longitudinal section</a:t>
            </a:r>
          </a:p>
        </p:txBody>
      </p:sp>
    </p:spTree>
    <p:extLst>
      <p:ext uri="{BB962C8B-B14F-4D97-AF65-F5344CB8AC3E}">
        <p14:creationId xmlns:p14="http://schemas.microsoft.com/office/powerpoint/2010/main" val="30316509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GRASSES AND FLOWERS">
            <a:extLst xmlns:a="http://schemas.openxmlformats.org/drawingml/2006/main">
              <a:ext uri="{FF2B5EF4-FFF2-40B4-BE49-F238E27FC236}">
                <a16:creationId xmlns:a16="http://schemas.microsoft.com/office/drawing/2014/main" id="{87D06C40-8C5E-4F14-B939-B2381389ED1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Recognizing awns">
            <a:extLst xmlns:a="http://schemas.openxmlformats.org/drawingml/2006/main">
              <a:ext uri="{FF2B5EF4-FFF2-40B4-BE49-F238E27FC236}">
                <a16:creationId xmlns:a16="http://schemas.microsoft.com/office/drawing/2014/main" id="{91907559-8ADB-4770-BB70-45F1246123F2}"/>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Recognizing awns</a:t>
            </a:r>
          </a:p>
        </p:txBody>
      </p:sp>
      <p:sp>
        <p:nvSpPr>
          <p:cNvPr id="3" name="23">
            <a:extLst xmlns:a="http://schemas.openxmlformats.org/drawingml/2006/main">
              <a:ext uri="{FF2B5EF4-FFF2-40B4-BE49-F238E27FC236}">
                <a16:creationId xmlns:a16="http://schemas.microsoft.com/office/drawing/2014/main" id="{2AA1CDCD-94A1-4E2E-B2C6-FB1C654771C3}"/>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23</a:t>
            </a:r>
          </a:p>
        </p:txBody>
      </p:sp>
      <p:sp>
        <p:nvSpPr>
          <p:cNvPr id="4" name="text">
            <a:extLst xmlns:a="http://schemas.openxmlformats.org/drawingml/2006/main">
              <a:ext uri="{FF2B5EF4-FFF2-40B4-BE49-F238E27FC236}">
                <a16:creationId xmlns:a16="http://schemas.microsoft.com/office/drawing/2014/main" id="{DD8DAFCA-9FF7-4691-BD90-E83930246FB5}"/>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Awn  </a:t>
            </a:r>
            <a:r>
              <a:rPr sz="1725">
                <a:solidFill>
                  <a:srgbClr val="29352F"/>
                </a:solidFill>
                <a:latin typeface="Arial"/>
                <a:ea typeface="Arial"/>
                <a:cs typeface="Arial"/>
              </a:rPr>
              <a:t>A slender bristlelike projection, commonly from a lemma or glume.</a:t>
            </a:r>
          </a:p>
        </p:txBody>
      </p:sp>
      <p:sp>
        <p:nvSpPr>
          <p:cNvPr id="5" name="text">
            <a:extLst xmlns:a="http://schemas.openxmlformats.org/drawingml/2006/main">
              <a:ext uri="{FF2B5EF4-FFF2-40B4-BE49-F238E27FC236}">
                <a16:creationId xmlns:a16="http://schemas.microsoft.com/office/drawing/2014/main" id="{03F21959-493F-40DF-B0F8-A67BE7A594B5}"/>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Aristate  </a:t>
            </a:r>
            <a:r>
              <a:rPr sz="1725">
                <a:solidFill>
                  <a:srgbClr val="29352F"/>
                </a:solidFill>
                <a:latin typeface="Arial"/>
                <a:ea typeface="Arial"/>
                <a:cs typeface="Arial"/>
              </a:rPr>
              <a:t>Bearing an awn.</a:t>
            </a:r>
          </a:p>
        </p:txBody>
      </p:sp>
      <p:sp>
        <p:nvSpPr>
          <p:cNvPr id="6" name="text">
            <a:extLst xmlns:a="http://schemas.openxmlformats.org/drawingml/2006/main">
              <a:ext uri="{FF2B5EF4-FFF2-40B4-BE49-F238E27FC236}">
                <a16:creationId xmlns:a16="http://schemas.microsoft.com/office/drawing/2014/main" id="{31A77488-11B7-4A8A-8181-5920C43FB919}"/>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Aristulate  </a:t>
            </a:r>
            <a:r>
              <a:rPr sz="1725">
                <a:solidFill>
                  <a:srgbClr val="29352F"/>
                </a:solidFill>
                <a:latin typeface="Arial"/>
                <a:ea typeface="Arial"/>
                <a:cs typeface="Arial"/>
              </a:rPr>
              <a:t>Bearing a small awn.</a:t>
            </a:r>
          </a:p>
        </p:txBody>
      </p:sp>
      <p:sp>
        <p:nvSpPr>
          <p:cNvPr id="7" name="text">
            <a:extLst xmlns:a="http://schemas.openxmlformats.org/drawingml/2006/main">
              <a:ext uri="{FF2B5EF4-FFF2-40B4-BE49-F238E27FC236}">
                <a16:creationId xmlns:a16="http://schemas.microsoft.com/office/drawing/2014/main" id="{0538CE8B-A118-470F-8D6B-CE80BDD1A3CC}"/>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Muticous  </a:t>
            </a:r>
            <a:r>
              <a:rPr sz="1725">
                <a:solidFill>
                  <a:srgbClr val="29352F"/>
                </a:solidFill>
                <a:latin typeface="Arial"/>
                <a:ea typeface="Arial"/>
                <a:cs typeface="Arial"/>
              </a:rPr>
              <a:t>Lacking an awn or pointed projection.</a:t>
            </a:r>
          </a:p>
        </p:txBody>
      </p:sp>
      <p:sp>
        <p:nvSpPr>
          <p:cNvPr id="8" name="text">
            <a:extLst xmlns:a="http://schemas.openxmlformats.org/drawingml/2006/main">
              <a:ext uri="{FF2B5EF4-FFF2-40B4-BE49-F238E27FC236}">
                <a16:creationId xmlns:a16="http://schemas.microsoft.com/office/drawing/2014/main" id="{95469344-0275-47D7-8BF9-6C96716FFBD5}"/>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Terminal awn  </a:t>
            </a:r>
            <a:r>
              <a:rPr sz="1725">
                <a:solidFill>
                  <a:srgbClr val="29352F"/>
                </a:solidFill>
                <a:latin typeface="Arial"/>
                <a:ea typeface="Arial"/>
                <a:cs typeface="Arial"/>
              </a:rPr>
              <a:t>An awn arising from the tip.</a:t>
            </a:r>
          </a:p>
        </p:txBody>
      </p:sp>
      <p:sp>
        <p:nvSpPr>
          <p:cNvPr id="9" name="text">
            <a:extLst xmlns:a="http://schemas.openxmlformats.org/drawingml/2006/main">
              <a:ext uri="{FF2B5EF4-FFF2-40B4-BE49-F238E27FC236}">
                <a16:creationId xmlns:a16="http://schemas.microsoft.com/office/drawing/2014/main" id="{240A7CC0-ABBB-45C0-B933-610EE8FFCD29}"/>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Dorsal awn  </a:t>
            </a:r>
            <a:r>
              <a:rPr sz="1725">
                <a:solidFill>
                  <a:srgbClr val="29352F"/>
                </a:solidFill>
                <a:latin typeface="Arial"/>
                <a:ea typeface="Arial"/>
                <a:cs typeface="Arial"/>
              </a:rPr>
              <a:t>An awn arising from the back of a lemma.</a:t>
            </a:r>
          </a:p>
        </p:txBody>
      </p:sp>
      <p:pic>
        <p:nvPicPr>
          <p:cNvPr id="10" name="">
            <a:extLst xmlns:a="http://schemas.openxmlformats.org/drawingml/2006/main">
              <a:ext uri="{FF2B5EF4-FFF2-40B4-BE49-F238E27FC236}">
                <a16:creationId xmlns:a16="http://schemas.microsoft.com/office/drawing/2014/main" id="{A6084A49-E2A3-498B-BD27-4DAE9407738E}"/>
              </a:ext>
            </a:extLst>
          </p:cNvPr>
          <p:cNvPicPr>
            <a:picLocks xmlns:a="http://schemas.openxmlformats.org/drawingml/2006/main" noChangeAspect="1"/>
          </p:cNvPicPr>
          <p:nvPr/>
        </p:nvPicPr>
        <p:blipFill>
          <a:blip xmlns:r="http://schemas.openxmlformats.org/officeDocument/2006/relationships" xmlns:a="http://schemas.openxmlformats.org/drawingml/2006/main" r:embed="Rcf1c2ffa20a04162"/>
          <a:stretch xmlns:a="http://schemas.openxmlformats.org/drawingml/2006/main"/>
        </p:blipFill>
        <p:spPr>
          <a:xfrm xmlns:a="http://schemas.openxmlformats.org/drawingml/2006/main">
            <a:off x="5698206" y="1524000"/>
            <a:ext cx="1795713" cy="3943350"/>
          </a:xfrm>
          <a:prstGeom xmlns:a="http://schemas.openxmlformats.org/drawingml/2006/main" prst="rect">
            <a:avLst/>
          </a:prstGeom>
        </p:spPr>
      </p:pic>
      <p:sp>
        <p:nvSpPr>
          <p:cNvPr id="11" name="Terminal awn arises at the lemma tip">
            <a:extLst xmlns:a="http://schemas.openxmlformats.org/drawingml/2006/main">
              <a:ext uri="{FF2B5EF4-FFF2-40B4-BE49-F238E27FC236}">
                <a16:creationId xmlns:a16="http://schemas.microsoft.com/office/drawing/2014/main" id="{7A3037CC-E845-4B35-AAE0-E37EB9A1DD06}"/>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Terminal awn arises at the lemma tip</a:t>
            </a:r>
          </a:p>
        </p:txBody>
      </p:sp>
      <p:pic>
        <p:nvPicPr>
          <p:cNvPr id="12" name="">
            <a:extLst xmlns:a="http://schemas.openxmlformats.org/drawingml/2006/main">
              <a:ext uri="{FF2B5EF4-FFF2-40B4-BE49-F238E27FC236}">
                <a16:creationId xmlns:a16="http://schemas.microsoft.com/office/drawing/2014/main" id="{17FC56C8-EC4A-40CD-BD67-AEAA59B38A72}"/>
              </a:ext>
            </a:extLst>
          </p:cNvPr>
          <p:cNvPicPr>
            <a:picLocks xmlns:a="http://schemas.openxmlformats.org/drawingml/2006/main" noChangeAspect="1"/>
          </p:cNvPicPr>
          <p:nvPr/>
        </p:nvPicPr>
        <p:blipFill>
          <a:blip xmlns:r="http://schemas.openxmlformats.org/officeDocument/2006/relationships" xmlns:a="http://schemas.openxmlformats.org/drawingml/2006/main" r:embed="R2f33ae2a6866482c"/>
          <a:stretch xmlns:a="http://schemas.openxmlformats.org/drawingml/2006/main"/>
        </p:blipFill>
        <p:spPr>
          <a:xfrm xmlns:a="http://schemas.openxmlformats.org/drawingml/2006/main">
            <a:off x="7677150" y="2142173"/>
            <a:ext cx="1933575" cy="2707005"/>
          </a:xfrm>
          <a:prstGeom xmlns:a="http://schemas.openxmlformats.org/drawingml/2006/main" prst="rect">
            <a:avLst/>
          </a:prstGeom>
        </p:spPr>
      </p:pic>
      <p:sp>
        <p:nvSpPr>
          <p:cNvPr id="13" name="Dorsal awn arises from the lemma back">
            <a:extLst xmlns:a="http://schemas.openxmlformats.org/drawingml/2006/main">
              <a:ext uri="{FF2B5EF4-FFF2-40B4-BE49-F238E27FC236}">
                <a16:creationId xmlns:a16="http://schemas.microsoft.com/office/drawing/2014/main" id="{FB3806EE-E87E-4F1B-8AE4-A1FB48E33D96}"/>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Dorsal awn arises from the lemma back</a:t>
            </a:r>
          </a:p>
        </p:txBody>
      </p:sp>
      <p:pic>
        <p:nvPicPr>
          <p:cNvPr id="14" name="">
            <a:extLst xmlns:a="http://schemas.openxmlformats.org/drawingml/2006/main">
              <a:ext uri="{FF2B5EF4-FFF2-40B4-BE49-F238E27FC236}">
                <a16:creationId xmlns:a16="http://schemas.microsoft.com/office/drawing/2014/main" id="{1E84B848-D52A-455D-B71F-FDCDCAA07C71}"/>
              </a:ext>
            </a:extLst>
          </p:cNvPr>
          <p:cNvPicPr>
            <a:picLocks xmlns:a="http://schemas.openxmlformats.org/drawingml/2006/main" noChangeAspect="1"/>
          </p:cNvPicPr>
          <p:nvPr/>
        </p:nvPicPr>
        <p:blipFill>
          <a:blip xmlns:r="http://schemas.openxmlformats.org/officeDocument/2006/relationships" xmlns:a="http://schemas.openxmlformats.org/drawingml/2006/main" r:embed="Rf321669bbdd74414"/>
          <a:stretch xmlns:a="http://schemas.openxmlformats.org/drawingml/2006/main"/>
        </p:blipFill>
        <p:spPr>
          <a:xfrm xmlns:a="http://schemas.openxmlformats.org/drawingml/2006/main">
            <a:off x="9725025" y="2440586"/>
            <a:ext cx="1933575" cy="2110178"/>
          </a:xfrm>
          <a:prstGeom xmlns:a="http://schemas.openxmlformats.org/drawingml/2006/main" prst="rect">
            <a:avLst/>
          </a:prstGeom>
        </p:spPr>
      </p:pic>
      <p:sp>
        <p:nvSpPr>
          <p:cNvPr id="15" name="Poa: awnless, or muticous, florets">
            <a:extLst xmlns:a="http://schemas.openxmlformats.org/drawingml/2006/main">
              <a:ext uri="{FF2B5EF4-FFF2-40B4-BE49-F238E27FC236}">
                <a16:creationId xmlns:a16="http://schemas.microsoft.com/office/drawing/2014/main" id="{B4D893CC-5AEF-48D1-BC27-6D6EAB450692}"/>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Poa: awnless, or muticous, florets</a:t>
            </a:r>
          </a:p>
        </p:txBody>
      </p:sp>
    </p:spTree>
    <p:extLst>
      <p:ext uri="{BB962C8B-B14F-4D97-AF65-F5344CB8AC3E}">
        <p14:creationId xmlns:p14="http://schemas.microsoft.com/office/powerpoint/2010/main" val="1653541051"/>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GRASSES AND FLOWERS">
            <a:extLst xmlns:a="http://schemas.openxmlformats.org/drawingml/2006/main">
              <a:ext uri="{FF2B5EF4-FFF2-40B4-BE49-F238E27FC236}">
                <a16:creationId xmlns:a16="http://schemas.microsoft.com/office/drawing/2014/main" id="{648EA826-7DDA-45DB-B5F5-3E8297AEC3C4}"/>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Bent awns and firm bases">
            <a:extLst xmlns:a="http://schemas.openxmlformats.org/drawingml/2006/main">
              <a:ext uri="{FF2B5EF4-FFF2-40B4-BE49-F238E27FC236}">
                <a16:creationId xmlns:a16="http://schemas.microsoft.com/office/drawing/2014/main" id="{1A3C4629-17E4-4694-933C-052938CD3A8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Bent awns and firm bases</a:t>
            </a:r>
          </a:p>
        </p:txBody>
      </p:sp>
      <p:sp>
        <p:nvSpPr>
          <p:cNvPr id="3" name="24">
            <a:extLst xmlns:a="http://schemas.openxmlformats.org/drawingml/2006/main">
              <a:ext uri="{FF2B5EF4-FFF2-40B4-BE49-F238E27FC236}">
                <a16:creationId xmlns:a16="http://schemas.microsoft.com/office/drawing/2014/main" id="{0E09B612-7FA2-49AC-9B36-BB926651A0D5}"/>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24</a:t>
            </a:r>
          </a:p>
        </p:txBody>
      </p:sp>
      <p:sp>
        <p:nvSpPr>
          <p:cNvPr id="4" name="text">
            <a:extLst xmlns:a="http://schemas.openxmlformats.org/drawingml/2006/main">
              <a:ext uri="{FF2B5EF4-FFF2-40B4-BE49-F238E27FC236}">
                <a16:creationId xmlns:a16="http://schemas.microsoft.com/office/drawing/2014/main" id="{0EF442EC-24B3-4678-9FA7-1027E3F96206}"/>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Geniculate  </a:t>
            </a:r>
            <a:r>
              <a:rPr sz="1725">
                <a:solidFill>
                  <a:srgbClr val="29352F"/>
                </a:solidFill>
                <a:latin typeface="Arial"/>
                <a:ea typeface="Arial"/>
                <a:cs typeface="Arial"/>
              </a:rPr>
              <a:t>Bent like a knee.</a:t>
            </a:r>
          </a:p>
        </p:txBody>
      </p:sp>
      <p:sp>
        <p:nvSpPr>
          <p:cNvPr id="5" name="text">
            <a:extLst xmlns:a="http://schemas.openxmlformats.org/drawingml/2006/main">
              <a:ext uri="{FF2B5EF4-FFF2-40B4-BE49-F238E27FC236}">
                <a16:creationId xmlns:a16="http://schemas.microsoft.com/office/drawing/2014/main" id="{E85BF2EE-A096-4DA5-A93B-EAC66076F811}"/>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Awn column  </a:t>
            </a:r>
            <a:r>
              <a:rPr sz="1725">
                <a:solidFill>
                  <a:srgbClr val="29352F"/>
                </a:solidFill>
                <a:latin typeface="Arial"/>
                <a:ea typeface="Arial"/>
                <a:cs typeface="Arial"/>
              </a:rPr>
              <a:t>The basal, often twisted portion of an awn.</a:t>
            </a:r>
          </a:p>
        </p:txBody>
      </p:sp>
      <p:sp>
        <p:nvSpPr>
          <p:cNvPr id="6" name="text">
            <a:extLst xmlns:a="http://schemas.openxmlformats.org/drawingml/2006/main">
              <a:ext uri="{FF2B5EF4-FFF2-40B4-BE49-F238E27FC236}">
                <a16:creationId xmlns:a16="http://schemas.microsoft.com/office/drawing/2014/main" id="{F97057DC-CF28-4A5E-9C56-B45B4C14D35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Callus  </a:t>
            </a:r>
            <a:r>
              <a:rPr sz="1725">
                <a:solidFill>
                  <a:srgbClr val="29352F"/>
                </a:solidFill>
                <a:latin typeface="Arial"/>
                <a:ea typeface="Arial"/>
                <a:cs typeface="Arial"/>
              </a:rPr>
              <a:t>A firm basal portion of a floret, spikelet, or dispersing segment.</a:t>
            </a:r>
          </a:p>
        </p:txBody>
      </p:sp>
      <p:pic>
        <p:nvPicPr>
          <p:cNvPr id="7" name="">
            <a:extLst xmlns:a="http://schemas.openxmlformats.org/drawingml/2006/main">
              <a:ext uri="{FF2B5EF4-FFF2-40B4-BE49-F238E27FC236}">
                <a16:creationId xmlns:a16="http://schemas.microsoft.com/office/drawing/2014/main" id="{B5942554-B790-4201-B32F-8B069B0CC9FB}"/>
              </a:ext>
            </a:extLst>
          </p:cNvPr>
          <p:cNvPicPr>
            <a:picLocks xmlns:a="http://schemas.openxmlformats.org/drawingml/2006/main" noChangeAspect="1"/>
          </p:cNvPicPr>
          <p:nvPr/>
        </p:nvPicPr>
        <p:blipFill>
          <a:blip xmlns:r="http://schemas.openxmlformats.org/officeDocument/2006/relationships" xmlns:a="http://schemas.openxmlformats.org/drawingml/2006/main" r:embed="R9a0aa45807f04f2a"/>
          <a:stretch xmlns:a="http://schemas.openxmlformats.org/drawingml/2006/main"/>
        </p:blipFill>
        <p:spPr>
          <a:xfrm xmlns:a="http://schemas.openxmlformats.org/drawingml/2006/main">
            <a:off x="7235598" y="1524000"/>
            <a:ext cx="2816679" cy="3943350"/>
          </a:xfrm>
          <a:prstGeom xmlns:a="http://schemas.openxmlformats.org/drawingml/2006/main" prst="rect">
            <a:avLst/>
          </a:prstGeom>
        </p:spPr>
      </p:pic>
      <p:sp>
        <p:nvSpPr>
          <p:cNvPr id="8" name="A dorsal, geniculate awn">
            <a:extLst xmlns:a="http://schemas.openxmlformats.org/drawingml/2006/main">
              <a:ext uri="{FF2B5EF4-FFF2-40B4-BE49-F238E27FC236}">
                <a16:creationId xmlns:a16="http://schemas.microsoft.com/office/drawing/2014/main" id="{01A8C9C1-9603-4DDF-82FC-5A1A3856096E}"/>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dorsal, geniculate awn</a:t>
            </a:r>
          </a:p>
        </p:txBody>
      </p:sp>
    </p:spTree>
    <p:extLst>
      <p:ext uri="{BB962C8B-B14F-4D97-AF65-F5344CB8AC3E}">
        <p14:creationId xmlns:p14="http://schemas.microsoft.com/office/powerpoint/2010/main" val="95975541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GRASSES AND FLOWERS">
            <a:extLst xmlns:a="http://schemas.openxmlformats.org/drawingml/2006/main">
              <a:ext uri="{FF2B5EF4-FFF2-40B4-BE49-F238E27FC236}">
                <a16:creationId xmlns:a16="http://schemas.microsoft.com/office/drawing/2014/main" id="{BED29419-D5EB-4B57-8DE3-3054A491D91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Where a spikelet breaks apart">
            <a:extLst xmlns:a="http://schemas.openxmlformats.org/drawingml/2006/main">
              <a:ext uri="{FF2B5EF4-FFF2-40B4-BE49-F238E27FC236}">
                <a16:creationId xmlns:a16="http://schemas.microsoft.com/office/drawing/2014/main" id="{EA373A82-7A48-4B2A-A2D9-A2B808D3A68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Where a spikelet breaks apart</a:t>
            </a:r>
          </a:p>
        </p:txBody>
      </p:sp>
      <p:sp>
        <p:nvSpPr>
          <p:cNvPr id="3" name="25">
            <a:extLst xmlns:a="http://schemas.openxmlformats.org/drawingml/2006/main">
              <a:ext uri="{FF2B5EF4-FFF2-40B4-BE49-F238E27FC236}">
                <a16:creationId xmlns:a16="http://schemas.microsoft.com/office/drawing/2014/main" id="{B94CC1F4-33CD-481D-B501-890493E5C8A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25</a:t>
            </a:r>
          </a:p>
        </p:txBody>
      </p:sp>
      <p:sp>
        <p:nvSpPr>
          <p:cNvPr id="4" name="text">
            <a:extLst xmlns:a="http://schemas.openxmlformats.org/drawingml/2006/main">
              <a:ext uri="{FF2B5EF4-FFF2-40B4-BE49-F238E27FC236}">
                <a16:creationId xmlns:a16="http://schemas.microsoft.com/office/drawing/2014/main" id="{88CE15E9-7EF0-4990-B8EC-A23BDDBF2ABD}"/>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Disarticulation  </a:t>
            </a:r>
            <a:r>
              <a:rPr sz="1725">
                <a:solidFill>
                  <a:srgbClr val="29352F"/>
                </a:solidFill>
                <a:latin typeface="Arial"/>
                <a:ea typeface="Arial"/>
                <a:cs typeface="Arial"/>
              </a:rPr>
              <a:t>Natural separation at a defined joint or breaking point.</a:t>
            </a:r>
          </a:p>
        </p:txBody>
      </p:sp>
      <p:sp>
        <p:nvSpPr>
          <p:cNvPr id="5" name="text">
            <a:extLst xmlns:a="http://schemas.openxmlformats.org/drawingml/2006/main">
              <a:ext uri="{FF2B5EF4-FFF2-40B4-BE49-F238E27FC236}">
                <a16:creationId xmlns:a16="http://schemas.microsoft.com/office/drawing/2014/main" id="{4094C9E3-EE7E-4C4A-97CC-1D5DE6A0EEA4}"/>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Disarticulating below the glumes  </a:t>
            </a:r>
            <a:r>
              <a:rPr sz="1725">
                <a:solidFill>
                  <a:srgbClr val="29352F"/>
                </a:solidFill>
                <a:latin typeface="Arial"/>
                <a:ea typeface="Arial"/>
                <a:cs typeface="Arial"/>
              </a:rPr>
              <a:t>The glumes fall with the rest of the spikelet.</a:t>
            </a:r>
          </a:p>
        </p:txBody>
      </p:sp>
      <p:sp>
        <p:nvSpPr>
          <p:cNvPr id="6" name="text">
            <a:extLst xmlns:a="http://schemas.openxmlformats.org/drawingml/2006/main">
              <a:ext uri="{FF2B5EF4-FFF2-40B4-BE49-F238E27FC236}">
                <a16:creationId xmlns:a16="http://schemas.microsoft.com/office/drawing/2014/main" id="{A63C23B7-C3DC-4BB2-B913-3A4C09812B39}"/>
              </a:ext>
            </a:extLst>
          </p:cNvPr>
          <p:cNvSpPr>
            <a:spLocks xmlns:a="http://schemas.openxmlformats.org/drawingml/2006/main" noGrp="1"/>
          </p:cNvSpPr>
          <p:nvPr/>
        </p:nvSpPr>
        <p:spPr>
          <a:xfrm xmlns:a="http://schemas.openxmlformats.org/drawingml/2006/main">
            <a:off x="533400" y="271462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Disarticulating above the glumes  </a:t>
            </a:r>
            <a:r>
              <a:rPr sz="1725">
                <a:solidFill>
                  <a:srgbClr val="29352F"/>
                </a:solidFill>
                <a:latin typeface="Arial"/>
                <a:ea typeface="Arial"/>
                <a:cs typeface="Arial"/>
              </a:rPr>
              <a:t>The glumes remain while structures above them separate.</a:t>
            </a:r>
          </a:p>
        </p:txBody>
      </p:sp>
      <p:sp>
        <p:nvSpPr>
          <p:cNvPr id="7" name="text">
            <a:extLst xmlns:a="http://schemas.openxmlformats.org/drawingml/2006/main">
              <a:ext uri="{FF2B5EF4-FFF2-40B4-BE49-F238E27FC236}">
                <a16:creationId xmlns:a16="http://schemas.microsoft.com/office/drawing/2014/main" id="{D500EDD9-4115-4B21-A904-3C11DD74E3DC}"/>
              </a:ext>
            </a:extLst>
          </p:cNvPr>
          <p:cNvSpPr>
            <a:spLocks xmlns:a="http://schemas.openxmlformats.org/drawingml/2006/main" noGrp="1"/>
          </p:cNvSpPr>
          <p:nvPr/>
        </p:nvSpPr>
        <p:spPr>
          <a:xfrm xmlns:a="http://schemas.openxmlformats.org/drawingml/2006/main">
            <a:off x="533400" y="359092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Disarticulating between florets  </a:t>
            </a:r>
            <a:r>
              <a:rPr sz="1725">
                <a:solidFill>
                  <a:srgbClr val="29352F"/>
                </a:solidFill>
                <a:latin typeface="Arial"/>
                <a:ea typeface="Arial"/>
                <a:cs typeface="Arial"/>
              </a:rPr>
              <a:t>The rachilla breaks into separate floret-bearing pieces.</a:t>
            </a:r>
          </a:p>
        </p:txBody>
      </p:sp>
      <p:pic>
        <p:nvPicPr>
          <p:cNvPr id="8" name="">
            <a:extLst xmlns:a="http://schemas.openxmlformats.org/drawingml/2006/main">
              <a:ext uri="{FF2B5EF4-FFF2-40B4-BE49-F238E27FC236}">
                <a16:creationId xmlns:a16="http://schemas.microsoft.com/office/drawing/2014/main" id="{FBCEC781-1501-4E07-9188-0CC2E024DF7E}"/>
              </a:ext>
            </a:extLst>
          </p:cNvPr>
          <p:cNvPicPr>
            <a:picLocks xmlns:a="http://schemas.openxmlformats.org/drawingml/2006/main" noChangeAspect="1"/>
          </p:cNvPicPr>
          <p:nvPr/>
        </p:nvPicPr>
        <p:blipFill>
          <a:blip xmlns:r="http://schemas.openxmlformats.org/officeDocument/2006/relationships" xmlns:a="http://schemas.openxmlformats.org/drawingml/2006/main" r:embed="Ra16456828aa8406f"/>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9" name="The separation point determines which parts fall together">
            <a:extLst xmlns:a="http://schemas.openxmlformats.org/drawingml/2006/main">
              <a:ext uri="{FF2B5EF4-FFF2-40B4-BE49-F238E27FC236}">
                <a16:creationId xmlns:a16="http://schemas.microsoft.com/office/drawing/2014/main" id="{84D48C0F-2C50-4ABF-8B70-F488EA4C34FB}"/>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The separation point determines which parts fall together</a:t>
            </a:r>
          </a:p>
        </p:txBody>
      </p:sp>
    </p:spTree>
    <p:extLst>
      <p:ext uri="{BB962C8B-B14F-4D97-AF65-F5344CB8AC3E}">
        <p14:creationId xmlns:p14="http://schemas.microsoft.com/office/powerpoint/2010/main" val="484121486"/>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GRASSES AND FLOWERS">
            <a:extLst xmlns:a="http://schemas.openxmlformats.org/drawingml/2006/main">
              <a:ext uri="{FF2B5EF4-FFF2-40B4-BE49-F238E27FC236}">
                <a16:creationId xmlns:a16="http://schemas.microsoft.com/office/drawing/2014/main" id="{B7E76A70-964D-48FC-80E6-7F32484EAF58}"/>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Compression and firmness">
            <a:extLst xmlns:a="http://schemas.openxmlformats.org/drawingml/2006/main">
              <a:ext uri="{FF2B5EF4-FFF2-40B4-BE49-F238E27FC236}">
                <a16:creationId xmlns:a16="http://schemas.microsoft.com/office/drawing/2014/main" id="{969F6C25-1A35-44D8-B6A1-7538816E7570}"/>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Compression and firmness</a:t>
            </a:r>
          </a:p>
        </p:txBody>
      </p:sp>
      <p:sp>
        <p:nvSpPr>
          <p:cNvPr id="3" name="26">
            <a:extLst xmlns:a="http://schemas.openxmlformats.org/drawingml/2006/main">
              <a:ext uri="{FF2B5EF4-FFF2-40B4-BE49-F238E27FC236}">
                <a16:creationId xmlns:a16="http://schemas.microsoft.com/office/drawing/2014/main" id="{8C0E38AC-4614-46D1-AF62-07BC71C3F20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26</a:t>
            </a:r>
          </a:p>
        </p:txBody>
      </p:sp>
      <p:sp>
        <p:nvSpPr>
          <p:cNvPr id="4" name="text">
            <a:extLst xmlns:a="http://schemas.openxmlformats.org/drawingml/2006/main">
              <a:ext uri="{FF2B5EF4-FFF2-40B4-BE49-F238E27FC236}">
                <a16:creationId xmlns:a16="http://schemas.microsoft.com/office/drawing/2014/main" id="{284AEC56-78E4-4B32-B3B2-13850595FE05}"/>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Laterally compressed  </a:t>
            </a:r>
            <a:r>
              <a:rPr sz="1725">
                <a:solidFill>
                  <a:srgbClr val="29352F"/>
                </a:solidFill>
                <a:latin typeface="Arial"/>
                <a:ea typeface="Arial"/>
                <a:cs typeface="Arial"/>
              </a:rPr>
              <a:t>Flattened from side to side.</a:t>
            </a:r>
          </a:p>
        </p:txBody>
      </p:sp>
      <p:sp>
        <p:nvSpPr>
          <p:cNvPr id="5" name="text">
            <a:extLst xmlns:a="http://schemas.openxmlformats.org/drawingml/2006/main">
              <a:ext uri="{FF2B5EF4-FFF2-40B4-BE49-F238E27FC236}">
                <a16:creationId xmlns:a16="http://schemas.microsoft.com/office/drawing/2014/main" id="{2CAFD2C8-CB82-4F22-9192-62C6870EE06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Dorsally compressed  </a:t>
            </a:r>
            <a:r>
              <a:rPr sz="1725">
                <a:solidFill>
                  <a:srgbClr val="29352F"/>
                </a:solidFill>
                <a:latin typeface="Arial"/>
                <a:ea typeface="Arial"/>
                <a:cs typeface="Arial"/>
              </a:rPr>
              <a:t>Flattened from front to back.</a:t>
            </a:r>
          </a:p>
        </p:txBody>
      </p:sp>
      <p:sp>
        <p:nvSpPr>
          <p:cNvPr id="6" name="text">
            <a:extLst xmlns:a="http://schemas.openxmlformats.org/drawingml/2006/main">
              <a:ext uri="{FF2B5EF4-FFF2-40B4-BE49-F238E27FC236}">
                <a16:creationId xmlns:a16="http://schemas.microsoft.com/office/drawing/2014/main" id="{8E54DA45-A7FA-4094-96B4-FFFB6D6F5268}"/>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Indurate  </a:t>
            </a:r>
            <a:r>
              <a:rPr sz="1725">
                <a:solidFill>
                  <a:srgbClr val="29352F"/>
                </a:solidFill>
                <a:latin typeface="Arial"/>
                <a:ea typeface="Arial"/>
                <a:cs typeface="Arial"/>
              </a:rPr>
              <a:t>Hardened.</a:t>
            </a:r>
          </a:p>
        </p:txBody>
      </p:sp>
      <p:sp>
        <p:nvSpPr>
          <p:cNvPr id="7" name="text">
            <a:extLst xmlns:a="http://schemas.openxmlformats.org/drawingml/2006/main">
              <a:ext uri="{FF2B5EF4-FFF2-40B4-BE49-F238E27FC236}">
                <a16:creationId xmlns:a16="http://schemas.microsoft.com/office/drawing/2014/main" id="{FE6A228B-556F-4D3C-B38A-4BA65A021AF6}"/>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Coriaceous  </a:t>
            </a:r>
            <a:r>
              <a:rPr sz="1725">
                <a:solidFill>
                  <a:srgbClr val="29352F"/>
                </a:solidFill>
                <a:latin typeface="Arial"/>
                <a:ea typeface="Arial"/>
                <a:cs typeface="Arial"/>
              </a:rPr>
              <a:t>Leathery.</a:t>
            </a:r>
          </a:p>
        </p:txBody>
      </p:sp>
      <p:sp>
        <p:nvSpPr>
          <p:cNvPr id="8" name="text">
            <a:extLst xmlns:a="http://schemas.openxmlformats.org/drawingml/2006/main">
              <a:ext uri="{FF2B5EF4-FFF2-40B4-BE49-F238E27FC236}">
                <a16:creationId xmlns:a16="http://schemas.microsoft.com/office/drawing/2014/main" id="{171488C0-5BC9-4C92-B9B5-8C48A22C9FEB}"/>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Chartaceous  </a:t>
            </a:r>
            <a:r>
              <a:rPr sz="1725">
                <a:solidFill>
                  <a:srgbClr val="29352F"/>
                </a:solidFill>
                <a:latin typeface="Arial"/>
                <a:ea typeface="Arial"/>
                <a:cs typeface="Arial"/>
              </a:rPr>
              <a:t>Having the texture of paper.</a:t>
            </a:r>
          </a:p>
        </p:txBody>
      </p:sp>
      <p:pic>
        <p:nvPicPr>
          <p:cNvPr id="9" name="">
            <a:extLst xmlns:a="http://schemas.openxmlformats.org/drawingml/2006/main">
              <a:ext uri="{FF2B5EF4-FFF2-40B4-BE49-F238E27FC236}">
                <a16:creationId xmlns:a16="http://schemas.microsoft.com/office/drawing/2014/main" id="{7E8B4D43-787F-4A88-8C9F-3912CD61CCB3}"/>
              </a:ext>
            </a:extLst>
          </p:cNvPr>
          <p:cNvPicPr>
            <a:picLocks xmlns:a="http://schemas.openxmlformats.org/drawingml/2006/main" noChangeAspect="1"/>
          </p:cNvPicPr>
          <p:nvPr/>
        </p:nvPicPr>
        <p:blipFill>
          <a:blip xmlns:r="http://schemas.openxmlformats.org/officeDocument/2006/relationships" xmlns:a="http://schemas.openxmlformats.org/drawingml/2006/main" r:embed="R9a6e4e26c2074c41"/>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0" name="Compare flattening relative to the lemma and palea">
            <a:extLst xmlns:a="http://schemas.openxmlformats.org/drawingml/2006/main">
              <a:ext uri="{FF2B5EF4-FFF2-40B4-BE49-F238E27FC236}">
                <a16:creationId xmlns:a16="http://schemas.microsoft.com/office/drawing/2014/main" id="{A0CFF5DD-13A4-4F33-8EAB-7F48137A8437}"/>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Compare flattening relative to the lemma and palea</a:t>
            </a:r>
          </a:p>
        </p:txBody>
      </p:sp>
    </p:spTree>
    <p:extLst>
      <p:ext uri="{BB962C8B-B14F-4D97-AF65-F5344CB8AC3E}">
        <p14:creationId xmlns:p14="http://schemas.microsoft.com/office/powerpoint/2010/main" val="31269822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GRASSES AND FLOWERS">
            <a:extLst xmlns:a="http://schemas.openxmlformats.org/drawingml/2006/main">
              <a:ext uri="{FF2B5EF4-FFF2-40B4-BE49-F238E27FC236}">
                <a16:creationId xmlns:a16="http://schemas.microsoft.com/office/drawing/2014/main" id="{5B5F44D3-37FB-44ED-A66E-DB1E77FF5CC5}"/>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Bluestems and paired spikelets">
            <a:extLst xmlns:a="http://schemas.openxmlformats.org/drawingml/2006/main">
              <a:ext uri="{FF2B5EF4-FFF2-40B4-BE49-F238E27FC236}">
                <a16:creationId xmlns:a16="http://schemas.microsoft.com/office/drawing/2014/main" id="{18E332BF-FD05-4788-A58F-4C41A8B9EED6}"/>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Bluestems and paired spikelets</a:t>
            </a:r>
          </a:p>
        </p:txBody>
      </p:sp>
      <p:sp>
        <p:nvSpPr>
          <p:cNvPr id="3" name="27">
            <a:extLst xmlns:a="http://schemas.openxmlformats.org/drawingml/2006/main">
              <a:ext uri="{FF2B5EF4-FFF2-40B4-BE49-F238E27FC236}">
                <a16:creationId xmlns:a16="http://schemas.microsoft.com/office/drawing/2014/main" id="{FDAF22DE-F40C-4365-97D9-9F36836BBDED}"/>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27</a:t>
            </a:r>
          </a:p>
        </p:txBody>
      </p:sp>
      <p:sp>
        <p:nvSpPr>
          <p:cNvPr id="4" name="text">
            <a:extLst xmlns:a="http://schemas.openxmlformats.org/drawingml/2006/main">
              <a:ext uri="{FF2B5EF4-FFF2-40B4-BE49-F238E27FC236}">
                <a16:creationId xmlns:a16="http://schemas.microsoft.com/office/drawing/2014/main" id="{61BEB9C1-FA72-42F6-ACE1-7CA3CFEDB775}"/>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Rame  </a:t>
            </a:r>
            <a:r>
              <a:rPr sz="1725">
                <a:solidFill>
                  <a:srgbClr val="29352F"/>
                </a:solidFill>
                <a:latin typeface="Arial"/>
                <a:ea typeface="Arial"/>
                <a:cs typeface="Arial"/>
              </a:rPr>
              <a:t>A spikelet-bearing inflorescence branch, especially in the bluestem tribe.</a:t>
            </a:r>
          </a:p>
        </p:txBody>
      </p:sp>
      <p:sp>
        <p:nvSpPr>
          <p:cNvPr id="5" name="text">
            <a:extLst xmlns:a="http://schemas.openxmlformats.org/drawingml/2006/main">
              <a:ext uri="{FF2B5EF4-FFF2-40B4-BE49-F238E27FC236}">
                <a16:creationId xmlns:a16="http://schemas.microsoft.com/office/drawing/2014/main" id="{0D968713-E64C-42FA-B3BB-D8291E3C650F}"/>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Sessile spikelet  </a:t>
            </a:r>
            <a:r>
              <a:rPr sz="1725">
                <a:solidFill>
                  <a:srgbClr val="29352F"/>
                </a:solidFill>
                <a:latin typeface="Arial"/>
                <a:ea typeface="Arial"/>
                <a:cs typeface="Arial"/>
              </a:rPr>
              <a:t>A spikelet attached directly, without its own stalk.</a:t>
            </a:r>
          </a:p>
        </p:txBody>
      </p:sp>
      <p:sp>
        <p:nvSpPr>
          <p:cNvPr id="6" name="text">
            <a:extLst xmlns:a="http://schemas.openxmlformats.org/drawingml/2006/main">
              <a:ext uri="{FF2B5EF4-FFF2-40B4-BE49-F238E27FC236}">
                <a16:creationId xmlns:a16="http://schemas.microsoft.com/office/drawing/2014/main" id="{169E6D55-29C4-4AAE-95DF-DB62A185260F}"/>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Pedicellate spikelet  </a:t>
            </a:r>
            <a:r>
              <a:rPr sz="1725">
                <a:solidFill>
                  <a:srgbClr val="29352F"/>
                </a:solidFill>
                <a:latin typeface="Arial"/>
                <a:ea typeface="Arial"/>
                <a:cs typeface="Arial"/>
              </a:rPr>
              <a:t>A spikelet borne on a pedicel.</a:t>
            </a:r>
          </a:p>
        </p:txBody>
      </p:sp>
      <p:sp>
        <p:nvSpPr>
          <p:cNvPr id="7" name="text">
            <a:extLst xmlns:a="http://schemas.openxmlformats.org/drawingml/2006/main">
              <a:ext uri="{FF2B5EF4-FFF2-40B4-BE49-F238E27FC236}">
                <a16:creationId xmlns:a16="http://schemas.microsoft.com/office/drawing/2014/main" id="{8E701721-4B02-494A-B0CA-67EFB6C68860}"/>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Heterogamous pair  </a:t>
            </a:r>
            <a:r>
              <a:rPr sz="1725">
                <a:solidFill>
                  <a:srgbClr val="29352F"/>
                </a:solidFill>
                <a:latin typeface="Arial"/>
                <a:ea typeface="Arial"/>
                <a:cs typeface="Arial"/>
              </a:rPr>
              <a:t>Paired spikelets that differ in reproductive function.</a:t>
            </a:r>
          </a:p>
        </p:txBody>
      </p:sp>
      <p:sp>
        <p:nvSpPr>
          <p:cNvPr id="8" name="text">
            <a:extLst xmlns:a="http://schemas.openxmlformats.org/drawingml/2006/main">
              <a:ext uri="{FF2B5EF4-FFF2-40B4-BE49-F238E27FC236}">
                <a16:creationId xmlns:a16="http://schemas.microsoft.com/office/drawing/2014/main" id="{DDA02D44-5F24-4FD1-8B87-BC0CE3AF73B0}"/>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Homogamous pair  </a:t>
            </a:r>
            <a:r>
              <a:rPr sz="1725">
                <a:solidFill>
                  <a:srgbClr val="29352F"/>
                </a:solidFill>
                <a:latin typeface="Arial"/>
                <a:ea typeface="Arial"/>
                <a:cs typeface="Arial"/>
              </a:rPr>
              <a:t>Paired spikelets with the same reproductive condition.</a:t>
            </a:r>
          </a:p>
        </p:txBody>
      </p:sp>
      <p:sp>
        <p:nvSpPr>
          <p:cNvPr id="9" name="text">
            <a:extLst xmlns:a="http://schemas.openxmlformats.org/drawingml/2006/main">
              <a:ext uri="{FF2B5EF4-FFF2-40B4-BE49-F238E27FC236}">
                <a16:creationId xmlns:a16="http://schemas.microsoft.com/office/drawing/2014/main" id="{8A1F9F98-193A-4A9D-9B2C-A53DE1EC35D2}"/>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Spathe  </a:t>
            </a:r>
            <a:r>
              <a:rPr sz="1725">
                <a:solidFill>
                  <a:srgbClr val="29352F"/>
                </a:solidFill>
                <a:latin typeface="Arial"/>
                <a:ea typeface="Arial"/>
                <a:cs typeface="Arial"/>
              </a:rPr>
              <a:t>A modified leaf associated with or enclosing an inflorescence.</a:t>
            </a:r>
          </a:p>
        </p:txBody>
      </p:sp>
      <p:sp>
        <p:nvSpPr>
          <p:cNvPr id="10" name="text">
            <a:extLst xmlns:a="http://schemas.openxmlformats.org/drawingml/2006/main">
              <a:ext uri="{FF2B5EF4-FFF2-40B4-BE49-F238E27FC236}">
                <a16:creationId xmlns:a16="http://schemas.microsoft.com/office/drawing/2014/main" id="{561DB39F-24F6-4B04-9C3B-22D98D6529E5}"/>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Spatheole  </a:t>
            </a:r>
            <a:r>
              <a:rPr sz="1725">
                <a:solidFill>
                  <a:srgbClr val="29352F"/>
                </a:solidFill>
                <a:latin typeface="Arial"/>
                <a:ea typeface="Arial"/>
                <a:cs typeface="Arial"/>
              </a:rPr>
              <a:t>A small sheathlike bract subtending or enclosing an ultimate flowering unit.</a:t>
            </a:r>
          </a:p>
        </p:txBody>
      </p:sp>
      <p:pic>
        <p:nvPicPr>
          <p:cNvPr id="11" name="">
            <a:extLst xmlns:a="http://schemas.openxmlformats.org/drawingml/2006/main">
              <a:ext uri="{FF2B5EF4-FFF2-40B4-BE49-F238E27FC236}">
                <a16:creationId xmlns:a16="http://schemas.microsoft.com/office/drawing/2014/main" id="{B4F2F83A-48CC-4E3A-A983-AF4C386550D0}"/>
              </a:ext>
            </a:extLst>
          </p:cNvPr>
          <p:cNvPicPr>
            <a:picLocks xmlns:a="http://schemas.openxmlformats.org/drawingml/2006/main" noChangeAspect="1"/>
          </p:cNvPicPr>
          <p:nvPr/>
        </p:nvPicPr>
        <p:blipFill>
          <a:blip xmlns:r="http://schemas.openxmlformats.org/officeDocument/2006/relationships" xmlns:a="http://schemas.openxmlformats.org/drawingml/2006/main" r:embed="R093ba8ad3bcf48f8"/>
          <a:stretch xmlns:a="http://schemas.openxmlformats.org/drawingml/2006/main"/>
        </p:blipFill>
        <p:spPr>
          <a:xfrm xmlns:a="http://schemas.openxmlformats.org/drawingml/2006/main">
            <a:off x="5629275" y="1700067"/>
            <a:ext cx="6029325" cy="3591217"/>
          </a:xfrm>
          <a:prstGeom xmlns:a="http://schemas.openxmlformats.org/drawingml/2006/main" prst="rect">
            <a:avLst/>
          </a:prstGeom>
        </p:spPr>
      </p:pic>
      <p:sp>
        <p:nvSpPr>
          <p:cNvPr id="12" name="Sorghum: sessile and pedicellate spikelets on a branch">
            <a:extLst xmlns:a="http://schemas.openxmlformats.org/drawingml/2006/main">
              <a:ext uri="{FF2B5EF4-FFF2-40B4-BE49-F238E27FC236}">
                <a16:creationId xmlns:a16="http://schemas.microsoft.com/office/drawing/2014/main" id="{E69ACF0E-F27D-44B7-B0C1-4456D5E04ECC}"/>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Sorghum: sessile and pedicellate spikelets on a branch</a:t>
            </a:r>
          </a:p>
        </p:txBody>
      </p:sp>
    </p:spTree>
    <p:extLst>
      <p:ext uri="{BB962C8B-B14F-4D97-AF65-F5344CB8AC3E}">
        <p14:creationId xmlns:p14="http://schemas.microsoft.com/office/powerpoint/2010/main" val="1434677687"/>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GRASSES AND FLOWERS">
            <a:extLst xmlns:a="http://schemas.openxmlformats.org/drawingml/2006/main">
              <a:ext uri="{FF2B5EF4-FFF2-40B4-BE49-F238E27FC236}">
                <a16:creationId xmlns:a16="http://schemas.microsoft.com/office/drawing/2014/main" id="{7CCB0242-1C7A-403A-A060-F93193DCC6E4}"/>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The organs of a flower">
            <a:extLst xmlns:a="http://schemas.openxmlformats.org/drawingml/2006/main">
              <a:ext uri="{FF2B5EF4-FFF2-40B4-BE49-F238E27FC236}">
                <a16:creationId xmlns:a16="http://schemas.microsoft.com/office/drawing/2014/main" id="{0BC3E161-13DA-41F2-917B-E84B85E971D3}"/>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The organs of a flower</a:t>
            </a:r>
          </a:p>
        </p:txBody>
      </p:sp>
      <p:sp>
        <p:nvSpPr>
          <p:cNvPr id="3" name="28">
            <a:extLst xmlns:a="http://schemas.openxmlformats.org/drawingml/2006/main">
              <a:ext uri="{FF2B5EF4-FFF2-40B4-BE49-F238E27FC236}">
                <a16:creationId xmlns:a16="http://schemas.microsoft.com/office/drawing/2014/main" id="{690CA272-F44A-4886-B8B9-2EE80E3316C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28</a:t>
            </a:r>
          </a:p>
        </p:txBody>
      </p:sp>
      <p:sp>
        <p:nvSpPr>
          <p:cNvPr id="4" name="text">
            <a:extLst xmlns:a="http://schemas.openxmlformats.org/drawingml/2006/main">
              <a:ext uri="{FF2B5EF4-FFF2-40B4-BE49-F238E27FC236}">
                <a16:creationId xmlns:a16="http://schemas.microsoft.com/office/drawing/2014/main" id="{82E4B893-DA31-4977-8AD2-9E681BB01725}"/>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Stamen  </a:t>
            </a:r>
            <a:r>
              <a:rPr sz="1725">
                <a:solidFill>
                  <a:srgbClr val="29352F"/>
                </a:solidFill>
                <a:latin typeface="Arial"/>
                <a:ea typeface="Arial"/>
                <a:cs typeface="Arial"/>
              </a:rPr>
              <a:t>A pollen-producing floral organ consisting of anther and filament.</a:t>
            </a:r>
          </a:p>
        </p:txBody>
      </p:sp>
      <p:sp>
        <p:nvSpPr>
          <p:cNvPr id="5" name="text">
            <a:extLst xmlns:a="http://schemas.openxmlformats.org/drawingml/2006/main">
              <a:ext uri="{FF2B5EF4-FFF2-40B4-BE49-F238E27FC236}">
                <a16:creationId xmlns:a16="http://schemas.microsoft.com/office/drawing/2014/main" id="{EB2BA171-B9F2-4991-9BC4-0DB9809B456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Anther  </a:t>
            </a:r>
            <a:r>
              <a:rPr sz="1725">
                <a:solidFill>
                  <a:srgbClr val="29352F"/>
                </a:solidFill>
                <a:latin typeface="Arial"/>
                <a:ea typeface="Arial"/>
                <a:cs typeface="Arial"/>
              </a:rPr>
              <a:t>The pollen-bearing portion of a stamen.</a:t>
            </a:r>
          </a:p>
        </p:txBody>
      </p:sp>
      <p:sp>
        <p:nvSpPr>
          <p:cNvPr id="6" name="text">
            <a:extLst xmlns:a="http://schemas.openxmlformats.org/drawingml/2006/main">
              <a:ext uri="{FF2B5EF4-FFF2-40B4-BE49-F238E27FC236}">
                <a16:creationId xmlns:a16="http://schemas.microsoft.com/office/drawing/2014/main" id="{271C51D1-E98A-4E67-B10A-A2686822A501}"/>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Filament  </a:t>
            </a:r>
            <a:r>
              <a:rPr sz="1725">
                <a:solidFill>
                  <a:srgbClr val="29352F"/>
                </a:solidFill>
                <a:latin typeface="Arial"/>
                <a:ea typeface="Arial"/>
                <a:cs typeface="Arial"/>
              </a:rPr>
              <a:t>The stalk supporting an anther.</a:t>
            </a:r>
          </a:p>
        </p:txBody>
      </p:sp>
      <p:sp>
        <p:nvSpPr>
          <p:cNvPr id="7" name="text">
            <a:extLst xmlns:a="http://schemas.openxmlformats.org/drawingml/2006/main">
              <a:ext uri="{FF2B5EF4-FFF2-40B4-BE49-F238E27FC236}">
                <a16:creationId xmlns:a16="http://schemas.microsoft.com/office/drawing/2014/main" id="{4C522AC8-8FCD-4D23-8F5D-ADEED37D531B}"/>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Pistil  </a:t>
            </a:r>
            <a:r>
              <a:rPr sz="1725">
                <a:solidFill>
                  <a:srgbClr val="29352F"/>
                </a:solidFill>
                <a:latin typeface="Arial"/>
                <a:ea typeface="Arial"/>
                <a:cs typeface="Arial"/>
              </a:rPr>
              <a:t>The female floral structure, including ovary, style, and stigma.</a:t>
            </a:r>
          </a:p>
        </p:txBody>
      </p:sp>
      <p:sp>
        <p:nvSpPr>
          <p:cNvPr id="8" name="text">
            <a:extLst xmlns:a="http://schemas.openxmlformats.org/drawingml/2006/main">
              <a:ext uri="{FF2B5EF4-FFF2-40B4-BE49-F238E27FC236}">
                <a16:creationId xmlns:a16="http://schemas.microsoft.com/office/drawing/2014/main" id="{875AACA8-339A-47D9-9A89-C4BF666B8530}"/>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Ovary  </a:t>
            </a:r>
            <a:r>
              <a:rPr sz="1725">
                <a:solidFill>
                  <a:srgbClr val="29352F"/>
                </a:solidFill>
                <a:latin typeface="Arial"/>
                <a:ea typeface="Arial"/>
                <a:cs typeface="Arial"/>
              </a:rPr>
              <a:t>The part containing ovules and developing into the fruit.</a:t>
            </a:r>
          </a:p>
        </p:txBody>
      </p:sp>
      <p:sp>
        <p:nvSpPr>
          <p:cNvPr id="9" name="text">
            <a:extLst xmlns:a="http://schemas.openxmlformats.org/drawingml/2006/main">
              <a:ext uri="{FF2B5EF4-FFF2-40B4-BE49-F238E27FC236}">
                <a16:creationId xmlns:a16="http://schemas.microsoft.com/office/drawing/2014/main" id="{22FB087D-5ADC-4CB9-B5D8-2DB5F03D23BB}"/>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Style  </a:t>
            </a:r>
            <a:r>
              <a:rPr sz="1725">
                <a:solidFill>
                  <a:srgbClr val="29352F"/>
                </a:solidFill>
                <a:latin typeface="Arial"/>
                <a:ea typeface="Arial"/>
                <a:cs typeface="Arial"/>
              </a:rPr>
              <a:t>The portion connecting ovary and stigma.</a:t>
            </a:r>
          </a:p>
        </p:txBody>
      </p:sp>
      <p:sp>
        <p:nvSpPr>
          <p:cNvPr id="10" name="text">
            <a:extLst xmlns:a="http://schemas.openxmlformats.org/drawingml/2006/main">
              <a:ext uri="{FF2B5EF4-FFF2-40B4-BE49-F238E27FC236}">
                <a16:creationId xmlns:a16="http://schemas.microsoft.com/office/drawing/2014/main" id="{D77B6AF0-921E-4236-9952-089715CB0BC1}"/>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Stigma  </a:t>
            </a:r>
            <a:r>
              <a:rPr sz="1725">
                <a:solidFill>
                  <a:srgbClr val="29352F"/>
                </a:solidFill>
                <a:latin typeface="Arial"/>
                <a:ea typeface="Arial"/>
                <a:cs typeface="Arial"/>
              </a:rPr>
              <a:t>The pollen-receptive surface.</a:t>
            </a:r>
          </a:p>
        </p:txBody>
      </p:sp>
      <p:pic>
        <p:nvPicPr>
          <p:cNvPr id="11" name="">
            <a:extLst xmlns:a="http://schemas.openxmlformats.org/drawingml/2006/main">
              <a:ext uri="{FF2B5EF4-FFF2-40B4-BE49-F238E27FC236}">
                <a16:creationId xmlns:a16="http://schemas.microsoft.com/office/drawing/2014/main" id="{6F912E97-0D93-4FFB-AE2E-04A367F64D85}"/>
              </a:ext>
            </a:extLst>
          </p:cNvPr>
          <p:cNvPicPr>
            <a:picLocks xmlns:a="http://schemas.openxmlformats.org/drawingml/2006/main" noChangeAspect="1"/>
          </p:cNvPicPr>
          <p:nvPr/>
        </p:nvPicPr>
        <p:blipFill>
          <a:blip xmlns:r="http://schemas.openxmlformats.org/officeDocument/2006/relationships" xmlns:a="http://schemas.openxmlformats.org/drawingml/2006/main" r:embed="Re859af4bae6c4d47"/>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2" name="Generalized flower schematic; the same organs occur in graminoids">
            <a:extLst xmlns:a="http://schemas.openxmlformats.org/drawingml/2006/main">
              <a:ext uri="{FF2B5EF4-FFF2-40B4-BE49-F238E27FC236}">
                <a16:creationId xmlns:a16="http://schemas.microsoft.com/office/drawing/2014/main" id="{BDEFA6FA-90DE-4024-B48E-DD2945732E68}"/>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Generalized flower schematic; the same organs occur in graminoids</a:t>
            </a:r>
          </a:p>
        </p:txBody>
      </p:sp>
    </p:spTree>
    <p:extLst>
      <p:ext uri="{BB962C8B-B14F-4D97-AF65-F5344CB8AC3E}">
        <p14:creationId xmlns:p14="http://schemas.microsoft.com/office/powerpoint/2010/main" val="11116505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GRASSES AND FLOWERS">
            <a:extLst xmlns:a="http://schemas.openxmlformats.org/drawingml/2006/main">
              <a:ext uri="{FF2B5EF4-FFF2-40B4-BE49-F238E27FC236}">
                <a16:creationId xmlns:a16="http://schemas.microsoft.com/office/drawing/2014/main" id="{538B0849-DB0C-4C99-B06D-9BB3D705567A}"/>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Flower sex versus plant sex">
            <a:extLst xmlns:a="http://schemas.openxmlformats.org/drawingml/2006/main">
              <a:ext uri="{FF2B5EF4-FFF2-40B4-BE49-F238E27FC236}">
                <a16:creationId xmlns:a16="http://schemas.microsoft.com/office/drawing/2014/main" id="{16999F1A-3FA8-4193-9F7C-0AD081DBCCAD}"/>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Flower sex versus plant sex</a:t>
            </a:r>
          </a:p>
        </p:txBody>
      </p:sp>
      <p:sp>
        <p:nvSpPr>
          <p:cNvPr id="3" name="29">
            <a:extLst xmlns:a="http://schemas.openxmlformats.org/drawingml/2006/main">
              <a:ext uri="{FF2B5EF4-FFF2-40B4-BE49-F238E27FC236}">
                <a16:creationId xmlns:a16="http://schemas.microsoft.com/office/drawing/2014/main" id="{02542B8A-2E6A-44D1-BE33-D9BA7C4C94E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29</a:t>
            </a:r>
          </a:p>
        </p:txBody>
      </p:sp>
      <p:sp>
        <p:nvSpPr>
          <p:cNvPr id="4" name="text">
            <a:extLst xmlns:a="http://schemas.openxmlformats.org/drawingml/2006/main">
              <a:ext uri="{FF2B5EF4-FFF2-40B4-BE49-F238E27FC236}">
                <a16:creationId xmlns:a16="http://schemas.microsoft.com/office/drawing/2014/main" id="{864AA421-2140-4631-AA48-086C8AF1C7B6}"/>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Staminate  </a:t>
            </a:r>
            <a:r>
              <a:rPr sz="1725">
                <a:solidFill>
                  <a:srgbClr val="29352F"/>
                </a:solidFill>
                <a:latin typeface="Arial"/>
                <a:ea typeface="Arial"/>
                <a:cs typeface="Arial"/>
              </a:rPr>
              <a:t>Functionally male.</a:t>
            </a:r>
          </a:p>
        </p:txBody>
      </p:sp>
      <p:sp>
        <p:nvSpPr>
          <p:cNvPr id="5" name="text">
            <a:extLst xmlns:a="http://schemas.openxmlformats.org/drawingml/2006/main">
              <a:ext uri="{FF2B5EF4-FFF2-40B4-BE49-F238E27FC236}">
                <a16:creationId xmlns:a16="http://schemas.microsoft.com/office/drawing/2014/main" id="{556AF44D-4B7F-4625-83BA-D22C1C0FBB9D}"/>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Pistillate  </a:t>
            </a:r>
            <a:r>
              <a:rPr sz="1725">
                <a:solidFill>
                  <a:srgbClr val="29352F"/>
                </a:solidFill>
                <a:latin typeface="Arial"/>
                <a:ea typeface="Arial"/>
                <a:cs typeface="Arial"/>
              </a:rPr>
              <a:t>Functionally female.</a:t>
            </a:r>
          </a:p>
        </p:txBody>
      </p:sp>
      <p:sp>
        <p:nvSpPr>
          <p:cNvPr id="6" name="text">
            <a:extLst xmlns:a="http://schemas.openxmlformats.org/drawingml/2006/main">
              <a:ext uri="{FF2B5EF4-FFF2-40B4-BE49-F238E27FC236}">
                <a16:creationId xmlns:a16="http://schemas.microsoft.com/office/drawing/2014/main" id="{18F1E3B2-A008-4BEA-A5FE-21B02DF8FD0E}"/>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Bisexual / perfect  </a:t>
            </a:r>
            <a:r>
              <a:rPr sz="1725">
                <a:solidFill>
                  <a:srgbClr val="29352F"/>
                </a:solidFill>
                <a:latin typeface="Arial"/>
                <a:ea typeface="Arial"/>
                <a:cs typeface="Arial"/>
              </a:rPr>
              <a:t>Having functional stamens and pistil in the same flower.</a:t>
            </a:r>
          </a:p>
        </p:txBody>
      </p:sp>
      <p:sp>
        <p:nvSpPr>
          <p:cNvPr id="7" name="text">
            <a:extLst xmlns:a="http://schemas.openxmlformats.org/drawingml/2006/main">
              <a:ext uri="{FF2B5EF4-FFF2-40B4-BE49-F238E27FC236}">
                <a16:creationId xmlns:a16="http://schemas.microsoft.com/office/drawing/2014/main" id="{8873663C-32F2-42C6-9A06-9351214AE177}"/>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Unisexual  </a:t>
            </a:r>
            <a:r>
              <a:rPr sz="1725">
                <a:solidFill>
                  <a:srgbClr val="29352F"/>
                </a:solidFill>
                <a:latin typeface="Arial"/>
                <a:ea typeface="Arial"/>
                <a:cs typeface="Arial"/>
              </a:rPr>
              <a:t>Functionally either male or female.</a:t>
            </a:r>
          </a:p>
        </p:txBody>
      </p:sp>
      <p:sp>
        <p:nvSpPr>
          <p:cNvPr id="8" name="text">
            <a:extLst xmlns:a="http://schemas.openxmlformats.org/drawingml/2006/main">
              <a:ext uri="{FF2B5EF4-FFF2-40B4-BE49-F238E27FC236}">
                <a16:creationId xmlns:a16="http://schemas.microsoft.com/office/drawing/2014/main" id="{D1BC07BF-1CB4-4ECA-A299-3C49EB0E3759}"/>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Monoecious  </a:t>
            </a:r>
            <a:r>
              <a:rPr sz="1725">
                <a:solidFill>
                  <a:srgbClr val="29352F"/>
                </a:solidFill>
                <a:latin typeface="Arial"/>
                <a:ea typeface="Arial"/>
                <a:cs typeface="Arial"/>
              </a:rPr>
              <a:t>Separate male and female flowers occur on the same plant.</a:t>
            </a:r>
          </a:p>
        </p:txBody>
      </p:sp>
      <p:sp>
        <p:nvSpPr>
          <p:cNvPr id="9" name="text">
            <a:extLst xmlns:a="http://schemas.openxmlformats.org/drawingml/2006/main">
              <a:ext uri="{FF2B5EF4-FFF2-40B4-BE49-F238E27FC236}">
                <a16:creationId xmlns:a16="http://schemas.microsoft.com/office/drawing/2014/main" id="{828A4AB5-3B90-43F5-9C0B-4A736315EE8F}"/>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Dioecious  </a:t>
            </a:r>
            <a:r>
              <a:rPr sz="1725">
                <a:solidFill>
                  <a:srgbClr val="29352F"/>
                </a:solidFill>
                <a:latin typeface="Arial"/>
                <a:ea typeface="Arial"/>
                <a:cs typeface="Arial"/>
              </a:rPr>
              <a:t>Male and female flowers occur on different plants.</a:t>
            </a:r>
          </a:p>
        </p:txBody>
      </p:sp>
      <p:pic>
        <p:nvPicPr>
          <p:cNvPr id="10" name="">
            <a:extLst xmlns:a="http://schemas.openxmlformats.org/drawingml/2006/main">
              <a:ext uri="{FF2B5EF4-FFF2-40B4-BE49-F238E27FC236}">
                <a16:creationId xmlns:a16="http://schemas.microsoft.com/office/drawing/2014/main" id="{44055D29-5259-4C81-9523-D1A7AE4161E0}"/>
              </a:ext>
            </a:extLst>
          </p:cNvPr>
          <p:cNvPicPr>
            <a:picLocks xmlns:a="http://schemas.openxmlformats.org/drawingml/2006/main" noChangeAspect="1"/>
          </p:cNvPicPr>
          <p:nvPr/>
        </p:nvPicPr>
        <p:blipFill>
          <a:blip xmlns:r="http://schemas.openxmlformats.org/officeDocument/2006/relationships" xmlns:a="http://schemas.openxmlformats.org/drawingml/2006/main" r:embed="R95716cbca15b4459"/>
          <a:stretch xmlns:a="http://schemas.openxmlformats.org/drawingml/2006/main"/>
        </p:blipFill>
        <p:spPr>
          <a:xfrm xmlns:a="http://schemas.openxmlformats.org/drawingml/2006/main">
            <a:off x="6425762" y="1524000"/>
            <a:ext cx="1335963" cy="1657350"/>
          </a:xfrm>
          <a:prstGeom xmlns:a="http://schemas.openxmlformats.org/drawingml/2006/main" prst="rect">
            <a:avLst/>
          </a:prstGeom>
        </p:spPr>
      </p:pic>
      <p:sp>
        <p:nvSpPr>
          <p:cNvPr id="11" name="Staminate: three stamens in one Carex flower">
            <a:extLst xmlns:a="http://schemas.openxmlformats.org/drawingml/2006/main">
              <a:ext uri="{FF2B5EF4-FFF2-40B4-BE49-F238E27FC236}">
                <a16:creationId xmlns:a16="http://schemas.microsoft.com/office/drawing/2014/main" id="{2EF5F786-1EFA-4E51-A741-7D56C77337AD}"/>
              </a:ext>
            </a:extLst>
          </p:cNvPr>
          <p:cNvSpPr>
            <a:spLocks xmlns:a="http://schemas.openxmlformats.org/drawingml/2006/main" noGrp="1"/>
          </p:cNvSpPr>
          <p:nvPr/>
        </p:nvSpPr>
        <p:spPr>
          <a:xfrm xmlns:a="http://schemas.openxmlformats.org/drawingml/2006/main">
            <a:off x="5629275"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Staminate: three stamens in one Carex flower</a:t>
            </a:r>
          </a:p>
        </p:txBody>
      </p:sp>
      <p:pic>
        <p:nvPicPr>
          <p:cNvPr id="12" name="">
            <a:extLst xmlns:a="http://schemas.openxmlformats.org/drawingml/2006/main">
              <a:ext uri="{FF2B5EF4-FFF2-40B4-BE49-F238E27FC236}">
                <a16:creationId xmlns:a16="http://schemas.microsoft.com/office/drawing/2014/main" id="{BFC8F26E-9672-45BF-9FA2-EB0D54416FF6}"/>
              </a:ext>
            </a:extLst>
          </p:cNvPr>
          <p:cNvPicPr>
            <a:picLocks xmlns:a="http://schemas.openxmlformats.org/drawingml/2006/main" noChangeAspect="1"/>
          </p:cNvPicPr>
          <p:nvPr/>
        </p:nvPicPr>
        <p:blipFill>
          <a:blip xmlns:r="http://schemas.openxmlformats.org/officeDocument/2006/relationships" xmlns:a="http://schemas.openxmlformats.org/drawingml/2006/main" r:embed="R8d64684f41e44d4c"/>
          <a:stretch xmlns:a="http://schemas.openxmlformats.org/drawingml/2006/main"/>
        </p:blipFill>
        <p:spPr>
          <a:xfrm xmlns:a="http://schemas.openxmlformats.org/drawingml/2006/main">
            <a:off x="9496953" y="1524000"/>
            <a:ext cx="1394357" cy="1657350"/>
          </a:xfrm>
          <a:prstGeom xmlns:a="http://schemas.openxmlformats.org/drawingml/2006/main" prst="rect">
            <a:avLst/>
          </a:prstGeom>
        </p:spPr>
      </p:pic>
      <p:sp>
        <p:nvSpPr>
          <p:cNvPr id="13" name="Pistillate: ovary and stigma branches in one Carex flower">
            <a:extLst xmlns:a="http://schemas.openxmlformats.org/drawingml/2006/main">
              <a:ext uri="{FF2B5EF4-FFF2-40B4-BE49-F238E27FC236}">
                <a16:creationId xmlns:a16="http://schemas.microsoft.com/office/drawing/2014/main" id="{B6CC8840-3A44-4244-9959-E5AA6F3F217F}"/>
              </a:ext>
            </a:extLst>
          </p:cNvPr>
          <p:cNvSpPr>
            <a:spLocks xmlns:a="http://schemas.openxmlformats.org/drawingml/2006/main" noGrp="1"/>
          </p:cNvSpPr>
          <p:nvPr/>
        </p:nvSpPr>
        <p:spPr>
          <a:xfrm xmlns:a="http://schemas.openxmlformats.org/drawingml/2006/main">
            <a:off x="8729663"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Pistillate: ovary and stigma branches in one Carex flower</a:t>
            </a:r>
          </a:p>
        </p:txBody>
      </p:sp>
      <p:pic>
        <p:nvPicPr>
          <p:cNvPr id="14" name="">
            <a:extLst xmlns:a="http://schemas.openxmlformats.org/drawingml/2006/main">
              <a:ext uri="{FF2B5EF4-FFF2-40B4-BE49-F238E27FC236}">
                <a16:creationId xmlns:a16="http://schemas.microsoft.com/office/drawing/2014/main" id="{80212C69-D360-48A1-88ED-207ED3FE2A43}"/>
              </a:ext>
            </a:extLst>
          </p:cNvPr>
          <p:cNvPicPr>
            <a:picLocks xmlns:a="http://schemas.openxmlformats.org/drawingml/2006/main" noChangeAspect="1"/>
          </p:cNvPicPr>
          <p:nvPr/>
        </p:nvPicPr>
        <p:blipFill>
          <a:blip xmlns:r="http://schemas.openxmlformats.org/officeDocument/2006/relationships" xmlns:a="http://schemas.openxmlformats.org/drawingml/2006/main" r:embed="R3a21b18d52a24041"/>
          <a:stretch xmlns:a="http://schemas.openxmlformats.org/drawingml/2006/main"/>
        </p:blipFill>
        <p:spPr>
          <a:xfrm xmlns:a="http://schemas.openxmlformats.org/drawingml/2006/main">
            <a:off x="7652255" y="3810000"/>
            <a:ext cx="1983366" cy="1657350"/>
          </a:xfrm>
          <a:prstGeom xmlns:a="http://schemas.openxmlformats.org/drawingml/2006/main" prst="rect">
            <a:avLst/>
          </a:prstGeom>
        </p:spPr>
      </p:pic>
      <p:sp>
        <p:nvSpPr>
          <p:cNvPr id="15" name="Bisexual: stamens and pistil within one grass flower">
            <a:extLst xmlns:a="http://schemas.openxmlformats.org/drawingml/2006/main">
              <a:ext uri="{FF2B5EF4-FFF2-40B4-BE49-F238E27FC236}">
                <a16:creationId xmlns:a16="http://schemas.microsoft.com/office/drawing/2014/main" id="{475FAA55-A81C-4E3D-9F64-3556AB81B4BF}"/>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Bisexual: stamens and pistil within one grass flower</a:t>
            </a:r>
          </a:p>
        </p:txBody>
      </p:sp>
    </p:spTree>
    <p:extLst>
      <p:ext uri="{BB962C8B-B14F-4D97-AF65-F5344CB8AC3E}">
        <p14:creationId xmlns:p14="http://schemas.microsoft.com/office/powerpoint/2010/main" val="752429567"/>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GRASSES AND FLOWERS">
            <a:extLst xmlns:a="http://schemas.openxmlformats.org/drawingml/2006/main">
              <a:ext uri="{FF2B5EF4-FFF2-40B4-BE49-F238E27FC236}">
                <a16:creationId xmlns:a16="http://schemas.microsoft.com/office/drawing/2014/main" id="{A434D453-B53B-4ACB-8346-5421E18505F0}"/>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GRASSES AND FLOWERS</a:t>
            </a:r>
          </a:p>
        </p:txBody>
      </p:sp>
      <p:sp>
        <p:nvSpPr>
          <p:cNvPr id="2" name="Flowering, fertility, and closed flowers">
            <a:extLst xmlns:a="http://schemas.openxmlformats.org/drawingml/2006/main">
              <a:ext uri="{FF2B5EF4-FFF2-40B4-BE49-F238E27FC236}">
                <a16:creationId xmlns:a16="http://schemas.microsoft.com/office/drawing/2014/main" id="{A787CD15-FBD4-4D31-9A81-029E0AE7D978}"/>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Flowering, fertility, and closed flowers</a:t>
            </a:r>
          </a:p>
        </p:txBody>
      </p:sp>
      <p:sp>
        <p:nvSpPr>
          <p:cNvPr id="3" name="30">
            <a:extLst xmlns:a="http://schemas.openxmlformats.org/drawingml/2006/main">
              <a:ext uri="{FF2B5EF4-FFF2-40B4-BE49-F238E27FC236}">
                <a16:creationId xmlns:a16="http://schemas.microsoft.com/office/drawing/2014/main" id="{7E2FC038-CE63-449D-A8D3-23AEF5A5DD3C}"/>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30</a:t>
            </a:r>
          </a:p>
        </p:txBody>
      </p:sp>
      <p:sp>
        <p:nvSpPr>
          <p:cNvPr id="4" name="text">
            <a:extLst xmlns:a="http://schemas.openxmlformats.org/drawingml/2006/main">
              <a:ext uri="{FF2B5EF4-FFF2-40B4-BE49-F238E27FC236}">
                <a16:creationId xmlns:a16="http://schemas.microsoft.com/office/drawing/2014/main" id="{C23E43EB-9C45-426D-82D0-D37C4DB08D84}"/>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Fertile floret  </a:t>
            </a:r>
            <a:r>
              <a:rPr sz="1725">
                <a:solidFill>
                  <a:srgbClr val="29352F"/>
                </a:solidFill>
                <a:latin typeface="Arial"/>
                <a:ea typeface="Arial"/>
                <a:cs typeface="Arial"/>
              </a:rPr>
              <a:t>In grass keys, generally a floret capable of producing a grain.</a:t>
            </a:r>
          </a:p>
        </p:txBody>
      </p:sp>
      <p:sp>
        <p:nvSpPr>
          <p:cNvPr id="5" name="text">
            <a:extLst xmlns:a="http://schemas.openxmlformats.org/drawingml/2006/main">
              <a:ext uri="{FF2B5EF4-FFF2-40B4-BE49-F238E27FC236}">
                <a16:creationId xmlns:a16="http://schemas.microsoft.com/office/drawing/2014/main" id="{76AC51BF-D0A7-4AC8-9787-9388CE8B4635}"/>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Barren / neuter  </a:t>
            </a:r>
            <a:r>
              <a:rPr sz="1725">
                <a:solidFill>
                  <a:srgbClr val="29352F"/>
                </a:solidFill>
                <a:latin typeface="Arial"/>
                <a:ea typeface="Arial"/>
                <a:cs typeface="Arial"/>
              </a:rPr>
              <a:t>Lacking functional reproductive organs.</a:t>
            </a:r>
          </a:p>
        </p:txBody>
      </p:sp>
      <p:sp>
        <p:nvSpPr>
          <p:cNvPr id="6" name="text">
            <a:extLst xmlns:a="http://schemas.openxmlformats.org/drawingml/2006/main">
              <a:ext uri="{FF2B5EF4-FFF2-40B4-BE49-F238E27FC236}">
                <a16:creationId xmlns:a16="http://schemas.microsoft.com/office/drawing/2014/main" id="{C807564A-8D98-4068-998D-FB1EEA807C88}"/>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Anthesis  </a:t>
            </a:r>
            <a:r>
              <a:rPr sz="1725">
                <a:solidFill>
                  <a:srgbClr val="29352F"/>
                </a:solidFill>
                <a:latin typeface="Arial"/>
                <a:ea typeface="Arial"/>
                <a:cs typeface="Arial"/>
              </a:rPr>
              <a:t>The flowering period when a flower is functioning.</a:t>
            </a:r>
          </a:p>
        </p:txBody>
      </p:sp>
      <p:sp>
        <p:nvSpPr>
          <p:cNvPr id="7" name="text">
            <a:extLst xmlns:a="http://schemas.openxmlformats.org/drawingml/2006/main">
              <a:ext uri="{FF2B5EF4-FFF2-40B4-BE49-F238E27FC236}">
                <a16:creationId xmlns:a16="http://schemas.microsoft.com/office/drawing/2014/main" id="{5FA9BF52-9730-4159-B041-93301699BBEF}"/>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Chasmogamous  </a:t>
            </a:r>
            <a:r>
              <a:rPr sz="1725">
                <a:solidFill>
                  <a:srgbClr val="29352F"/>
                </a:solidFill>
                <a:latin typeface="Arial"/>
                <a:ea typeface="Arial"/>
                <a:cs typeface="Arial"/>
              </a:rPr>
              <a:t>Having flowers that open.</a:t>
            </a:r>
          </a:p>
        </p:txBody>
      </p:sp>
      <p:sp>
        <p:nvSpPr>
          <p:cNvPr id="8" name="text">
            <a:extLst xmlns:a="http://schemas.openxmlformats.org/drawingml/2006/main">
              <a:ext uri="{FF2B5EF4-FFF2-40B4-BE49-F238E27FC236}">
                <a16:creationId xmlns:a16="http://schemas.microsoft.com/office/drawing/2014/main" id="{CC06B19A-FA3D-4781-8EA5-F7FE864E6E66}"/>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Cleistogamous  </a:t>
            </a:r>
            <a:r>
              <a:rPr sz="1725">
                <a:solidFill>
                  <a:srgbClr val="29352F"/>
                </a:solidFill>
                <a:latin typeface="Arial"/>
                <a:ea typeface="Arial"/>
                <a:cs typeface="Arial"/>
              </a:rPr>
              <a:t>Having flowers that remain closed and self-pollinate.</a:t>
            </a:r>
          </a:p>
        </p:txBody>
      </p:sp>
      <p:sp>
        <p:nvSpPr>
          <p:cNvPr id="9" name="text">
            <a:extLst xmlns:a="http://schemas.openxmlformats.org/drawingml/2006/main">
              <a:ext uri="{FF2B5EF4-FFF2-40B4-BE49-F238E27FC236}">
                <a16:creationId xmlns:a16="http://schemas.microsoft.com/office/drawing/2014/main" id="{6E0E6147-BDCF-49F7-9BB3-BD01AB0A04C8}"/>
              </a:ext>
            </a:extLst>
          </p:cNvPr>
          <p:cNvSpPr>
            <a:spLocks xmlns:a="http://schemas.openxmlformats.org/drawingml/2006/main" noGrp="1"/>
          </p:cNvSpPr>
          <p:nvPr/>
        </p:nvSpPr>
        <p:spPr>
          <a:xfrm xmlns:a="http://schemas.openxmlformats.org/drawingml/2006/main">
            <a:off x="533400" y="45720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Sterile  </a:t>
            </a:r>
            <a:r>
              <a:rPr sz="1725">
                <a:solidFill>
                  <a:srgbClr val="29352F"/>
                </a:solidFill>
                <a:latin typeface="Arial"/>
                <a:ea typeface="Arial"/>
                <a:cs typeface="Arial"/>
              </a:rPr>
              <a:t>In some grass treatments, a floret that does not produce grain; it may still produce pollen. Read the treatment's usage.</a:t>
            </a:r>
          </a:p>
        </p:txBody>
      </p:sp>
      <p:pic>
        <p:nvPicPr>
          <p:cNvPr id="10" name="">
            <a:extLst xmlns:a="http://schemas.openxmlformats.org/drawingml/2006/main">
              <a:ext uri="{FF2B5EF4-FFF2-40B4-BE49-F238E27FC236}">
                <a16:creationId xmlns:a16="http://schemas.microsoft.com/office/drawing/2014/main" id="{0546B188-DE68-45A6-A84D-80CAB92329F7}"/>
              </a:ext>
            </a:extLst>
          </p:cNvPr>
          <p:cNvPicPr>
            <a:picLocks xmlns:a="http://schemas.openxmlformats.org/drawingml/2006/main" noChangeAspect="1"/>
          </p:cNvPicPr>
          <p:nvPr/>
        </p:nvPicPr>
        <p:blipFill>
          <a:blip xmlns:r="http://schemas.openxmlformats.org/officeDocument/2006/relationships" xmlns:a="http://schemas.openxmlformats.org/drawingml/2006/main" r:embed="Rbc5b7f11785549e9"/>
          <a:stretch xmlns:a="http://schemas.openxmlformats.org/drawingml/2006/main"/>
        </p:blipFill>
        <p:spPr>
          <a:xfrm xmlns:a="http://schemas.openxmlformats.org/drawingml/2006/main">
            <a:off x="5629275" y="1924396"/>
            <a:ext cx="6029325" cy="3142557"/>
          </a:xfrm>
          <a:prstGeom xmlns:a="http://schemas.openxmlformats.org/drawingml/2006/main" prst="rect">
            <a:avLst/>
          </a:prstGeom>
        </p:spPr>
      </p:pic>
      <p:sp>
        <p:nvSpPr>
          <p:cNvPr id="11" name="Holcus: lower bisexual floret; upper pollen-producing male floret">
            <a:extLst xmlns:a="http://schemas.openxmlformats.org/drawingml/2006/main">
              <a:ext uri="{FF2B5EF4-FFF2-40B4-BE49-F238E27FC236}">
                <a16:creationId xmlns:a16="http://schemas.microsoft.com/office/drawing/2014/main" id="{B6ACBEF2-49CE-489F-BD13-ABC638FAB1D1}"/>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Holcus: lower bisexual floret; upper pollen-producing male floret</a:t>
            </a:r>
          </a:p>
        </p:txBody>
      </p:sp>
    </p:spTree>
    <p:extLst>
      <p:ext uri="{BB962C8B-B14F-4D97-AF65-F5344CB8AC3E}">
        <p14:creationId xmlns:p14="http://schemas.microsoft.com/office/powerpoint/2010/main" val="97920284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SEDGES">
            <a:extLst xmlns:a="http://schemas.openxmlformats.org/drawingml/2006/main">
              <a:ext uri="{FF2B5EF4-FFF2-40B4-BE49-F238E27FC236}">
                <a16:creationId xmlns:a16="http://schemas.microsoft.com/office/drawing/2014/main" id="{65B537E7-F876-4901-8895-DA5D7ADA931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Sedge flowers, scales, and fruits">
            <a:extLst xmlns:a="http://schemas.openxmlformats.org/drawingml/2006/main">
              <a:ext uri="{FF2B5EF4-FFF2-40B4-BE49-F238E27FC236}">
                <a16:creationId xmlns:a16="http://schemas.microsoft.com/office/drawing/2014/main" id="{046442E0-B1B0-432E-9B4F-240E08DC03B4}"/>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Sedge flowers, scales, and fruits</a:t>
            </a:r>
          </a:p>
        </p:txBody>
      </p:sp>
      <p:sp>
        <p:nvSpPr>
          <p:cNvPr id="3" name="31">
            <a:extLst xmlns:a="http://schemas.openxmlformats.org/drawingml/2006/main">
              <a:ext uri="{FF2B5EF4-FFF2-40B4-BE49-F238E27FC236}">
                <a16:creationId xmlns:a16="http://schemas.microsoft.com/office/drawing/2014/main" id="{C5764330-C950-4847-9A34-072FC89023B2}"/>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31</a:t>
            </a:r>
          </a:p>
        </p:txBody>
      </p:sp>
      <p:sp>
        <p:nvSpPr>
          <p:cNvPr id="4" name="text">
            <a:extLst xmlns:a="http://schemas.openxmlformats.org/drawingml/2006/main">
              <a:ext uri="{FF2B5EF4-FFF2-40B4-BE49-F238E27FC236}">
                <a16:creationId xmlns:a16="http://schemas.microsoft.com/office/drawing/2014/main" id="{04A08D01-55E9-4C58-91CE-19E0A348B66D}"/>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Achene  </a:t>
            </a:r>
            <a:r>
              <a:rPr sz="1725">
                <a:solidFill>
                  <a:srgbClr val="29352F"/>
                </a:solidFill>
                <a:latin typeface="Arial"/>
                <a:ea typeface="Arial"/>
                <a:cs typeface="Arial"/>
              </a:rPr>
              <a:t>A dry, one-seeded fruit that remains closed at maturity; its wall is separate from the seed coat.</a:t>
            </a:r>
          </a:p>
        </p:txBody>
      </p:sp>
      <p:sp>
        <p:nvSpPr>
          <p:cNvPr id="5" name="text">
            <a:extLst xmlns:a="http://schemas.openxmlformats.org/drawingml/2006/main">
              <a:ext uri="{FF2B5EF4-FFF2-40B4-BE49-F238E27FC236}">
                <a16:creationId xmlns:a16="http://schemas.microsoft.com/office/drawing/2014/main" id="{802D7278-59F5-4FD2-B402-AD6EB5FD8149}"/>
              </a:ext>
            </a:extLst>
          </p:cNvPr>
          <p:cNvSpPr>
            <a:spLocks xmlns:a="http://schemas.openxmlformats.org/drawingml/2006/main" noGrp="1"/>
          </p:cNvSpPr>
          <p:nvPr/>
        </p:nvSpPr>
        <p:spPr>
          <a:xfrm xmlns:a="http://schemas.openxmlformats.org/drawingml/2006/main">
            <a:off x="533400" y="23526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Nutlet  </a:t>
            </a:r>
            <a:r>
              <a:rPr sz="1725">
                <a:solidFill>
                  <a:srgbClr val="29352F"/>
                </a:solidFill>
                <a:latin typeface="Arial"/>
                <a:ea typeface="Arial"/>
                <a:cs typeface="Arial"/>
              </a:rPr>
              <a:t>A name sometimes used for a small, hard sedge fruit.</a:t>
            </a:r>
          </a:p>
        </p:txBody>
      </p:sp>
      <p:sp>
        <p:nvSpPr>
          <p:cNvPr id="6" name="text">
            <a:extLst xmlns:a="http://schemas.openxmlformats.org/drawingml/2006/main">
              <a:ext uri="{FF2B5EF4-FFF2-40B4-BE49-F238E27FC236}">
                <a16:creationId xmlns:a16="http://schemas.microsoft.com/office/drawing/2014/main" id="{070DF4E8-BFD0-4902-93D8-564217BFE839}"/>
              </a:ext>
            </a:extLst>
          </p:cNvPr>
          <p:cNvSpPr>
            <a:spLocks xmlns:a="http://schemas.openxmlformats.org/drawingml/2006/main" noGrp="1"/>
          </p:cNvSpPr>
          <p:nvPr/>
        </p:nvSpPr>
        <p:spPr>
          <a:xfrm xmlns:a="http://schemas.openxmlformats.org/drawingml/2006/main">
            <a:off x="533400" y="29718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Floral scale  </a:t>
            </a:r>
            <a:r>
              <a:rPr sz="1725">
                <a:solidFill>
                  <a:srgbClr val="29352F"/>
                </a:solidFill>
                <a:latin typeface="Arial"/>
                <a:ea typeface="Arial"/>
                <a:cs typeface="Arial"/>
              </a:rPr>
              <a:t>A small bract subtending an individual sedge flower.</a:t>
            </a:r>
          </a:p>
        </p:txBody>
      </p:sp>
      <p:sp>
        <p:nvSpPr>
          <p:cNvPr id="7" name="text">
            <a:extLst xmlns:a="http://schemas.openxmlformats.org/drawingml/2006/main">
              <a:ext uri="{FF2B5EF4-FFF2-40B4-BE49-F238E27FC236}">
                <a16:creationId xmlns:a16="http://schemas.microsoft.com/office/drawing/2014/main" id="{5EC34733-567E-4F03-BC88-E1E0CB3C18F4}"/>
              </a:ext>
            </a:extLst>
          </p:cNvPr>
          <p:cNvSpPr>
            <a:spLocks xmlns:a="http://schemas.openxmlformats.org/drawingml/2006/main" noGrp="1"/>
          </p:cNvSpPr>
          <p:nvPr/>
        </p:nvSpPr>
        <p:spPr>
          <a:xfrm xmlns:a="http://schemas.openxmlformats.org/drawingml/2006/main">
            <a:off x="533400" y="35909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Pistillate scale  </a:t>
            </a:r>
            <a:r>
              <a:rPr sz="1725">
                <a:solidFill>
                  <a:srgbClr val="29352F"/>
                </a:solidFill>
                <a:latin typeface="Arial"/>
                <a:ea typeface="Arial"/>
                <a:cs typeface="Arial"/>
              </a:rPr>
              <a:t>The scale associated with a female flower.</a:t>
            </a:r>
          </a:p>
        </p:txBody>
      </p:sp>
      <p:sp>
        <p:nvSpPr>
          <p:cNvPr id="8" name="text">
            <a:extLst xmlns:a="http://schemas.openxmlformats.org/drawingml/2006/main">
              <a:ext uri="{FF2B5EF4-FFF2-40B4-BE49-F238E27FC236}">
                <a16:creationId xmlns:a16="http://schemas.microsoft.com/office/drawing/2014/main" id="{9F057822-6064-44AE-9E6B-FA7BE2D06CE7}"/>
              </a:ext>
            </a:extLst>
          </p:cNvPr>
          <p:cNvSpPr>
            <a:spLocks xmlns:a="http://schemas.openxmlformats.org/drawingml/2006/main" noGrp="1"/>
          </p:cNvSpPr>
          <p:nvPr/>
        </p:nvSpPr>
        <p:spPr>
          <a:xfrm xmlns:a="http://schemas.openxmlformats.org/drawingml/2006/main">
            <a:off x="533400" y="42100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Sedge glume  </a:t>
            </a:r>
            <a:r>
              <a:rPr sz="1725">
                <a:solidFill>
                  <a:srgbClr val="29352F"/>
                </a:solidFill>
                <a:latin typeface="Arial"/>
                <a:ea typeface="Arial"/>
                <a:cs typeface="Arial"/>
              </a:rPr>
              <a:t>Another name for a floral scale; its use differs from glume in grasses.</a:t>
            </a:r>
          </a:p>
        </p:txBody>
      </p:sp>
      <p:pic>
        <p:nvPicPr>
          <p:cNvPr id="9" name="">
            <a:extLst xmlns:a="http://schemas.openxmlformats.org/drawingml/2006/main">
              <a:ext uri="{FF2B5EF4-FFF2-40B4-BE49-F238E27FC236}">
                <a16:creationId xmlns:a16="http://schemas.microsoft.com/office/drawing/2014/main" id="{81DA67A5-0EB9-448E-A904-C21230210494}"/>
              </a:ext>
            </a:extLst>
          </p:cNvPr>
          <p:cNvPicPr>
            <a:picLocks xmlns:a="http://schemas.openxmlformats.org/drawingml/2006/main" noChangeAspect="1"/>
          </p:cNvPicPr>
          <p:nvPr/>
        </p:nvPicPr>
        <p:blipFill>
          <a:blip xmlns:r="http://schemas.openxmlformats.org/officeDocument/2006/relationships" xmlns:a="http://schemas.openxmlformats.org/drawingml/2006/main" r:embed="Rfad7c49fe65a43b0"/>
          <a:stretch xmlns:a="http://schemas.openxmlformats.org/drawingml/2006/main"/>
        </p:blipFill>
        <p:spPr>
          <a:xfrm xmlns:a="http://schemas.openxmlformats.org/drawingml/2006/main">
            <a:off x="6134741" y="1524000"/>
            <a:ext cx="1908480" cy="3943350"/>
          </a:xfrm>
          <a:prstGeom xmlns:a="http://schemas.openxmlformats.org/drawingml/2006/main" prst="rect">
            <a:avLst/>
          </a:prstGeom>
        </p:spPr>
      </p:pic>
      <p:sp>
        <p:nvSpPr>
          <p:cNvPr id="10" name="Floral scale">
            <a:extLst xmlns:a="http://schemas.openxmlformats.org/drawingml/2006/main">
              <a:ext uri="{FF2B5EF4-FFF2-40B4-BE49-F238E27FC236}">
                <a16:creationId xmlns:a16="http://schemas.microsoft.com/office/drawing/2014/main" id="{0E21226C-0290-404B-B9E0-3E2E0D89EB35}"/>
              </a:ext>
            </a:extLst>
          </p:cNvPr>
          <p:cNvSpPr>
            <a:spLocks xmlns:a="http://schemas.openxmlformats.org/drawingml/2006/main" noGrp="1"/>
          </p:cNvSpPr>
          <p:nvPr/>
        </p:nvSpPr>
        <p:spPr>
          <a:xfrm xmlns:a="http://schemas.openxmlformats.org/drawingml/2006/main">
            <a:off x="5629275" y="5524500"/>
            <a:ext cx="2919413"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Floral scale</a:t>
            </a:r>
          </a:p>
        </p:txBody>
      </p:sp>
      <p:pic>
        <p:nvPicPr>
          <p:cNvPr id="11" name="">
            <a:extLst xmlns:a="http://schemas.openxmlformats.org/drawingml/2006/main">
              <a:ext uri="{FF2B5EF4-FFF2-40B4-BE49-F238E27FC236}">
                <a16:creationId xmlns:a16="http://schemas.microsoft.com/office/drawing/2014/main" id="{3F2DA64F-1749-45C0-A6D8-C581FD3CB7E9}"/>
              </a:ext>
            </a:extLst>
          </p:cNvPr>
          <p:cNvPicPr>
            <a:picLocks xmlns:a="http://schemas.openxmlformats.org/drawingml/2006/main" noChangeAspect="1"/>
          </p:cNvPicPr>
          <p:nvPr/>
        </p:nvPicPr>
        <p:blipFill>
          <a:blip xmlns:r="http://schemas.openxmlformats.org/officeDocument/2006/relationships" xmlns:a="http://schemas.openxmlformats.org/drawingml/2006/main" r:embed="R684d720146e84830"/>
          <a:stretch xmlns:a="http://schemas.openxmlformats.org/drawingml/2006/main"/>
        </p:blipFill>
        <p:spPr>
          <a:xfrm xmlns:a="http://schemas.openxmlformats.org/drawingml/2006/main">
            <a:off x="9032045" y="1524000"/>
            <a:ext cx="2333697" cy="3943350"/>
          </a:xfrm>
          <a:prstGeom xmlns:a="http://schemas.openxmlformats.org/drawingml/2006/main" prst="rect">
            <a:avLst/>
          </a:prstGeom>
        </p:spPr>
      </p:pic>
      <p:sp>
        <p:nvSpPr>
          <p:cNvPr id="12" name="Achene or nutlet">
            <a:extLst xmlns:a="http://schemas.openxmlformats.org/drawingml/2006/main">
              <a:ext uri="{FF2B5EF4-FFF2-40B4-BE49-F238E27FC236}">
                <a16:creationId xmlns:a16="http://schemas.microsoft.com/office/drawing/2014/main" id="{24B10BB8-5A04-40E9-B3D7-6F3F0E1AF3F1}"/>
              </a:ext>
            </a:extLst>
          </p:cNvPr>
          <p:cNvSpPr>
            <a:spLocks xmlns:a="http://schemas.openxmlformats.org/drawingml/2006/main" noGrp="1"/>
          </p:cNvSpPr>
          <p:nvPr/>
        </p:nvSpPr>
        <p:spPr>
          <a:xfrm xmlns:a="http://schemas.openxmlformats.org/drawingml/2006/main">
            <a:off x="8739188" y="5524500"/>
            <a:ext cx="2919413"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Achene or nutlet</a:t>
            </a:r>
          </a:p>
        </p:txBody>
      </p:sp>
    </p:spTree>
    <p:extLst>
      <p:ext uri="{BB962C8B-B14F-4D97-AF65-F5344CB8AC3E}">
        <p14:creationId xmlns:p14="http://schemas.microsoft.com/office/powerpoint/2010/main" val="360015111"/>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SEDGES">
            <a:extLst xmlns:a="http://schemas.openxmlformats.org/drawingml/2006/main">
              <a:ext uri="{FF2B5EF4-FFF2-40B4-BE49-F238E27FC236}">
                <a16:creationId xmlns:a16="http://schemas.microsoft.com/office/drawing/2014/main" id="{7A9939B0-A454-4EB3-B588-FC5C34F3FAB4}"/>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Carex: the envelope around the fruit">
            <a:extLst xmlns:a="http://schemas.openxmlformats.org/drawingml/2006/main">
              <a:ext uri="{FF2B5EF4-FFF2-40B4-BE49-F238E27FC236}">
                <a16:creationId xmlns:a16="http://schemas.microsoft.com/office/drawing/2014/main" id="{BE09977A-0B76-4DF4-84A1-3CE7979994D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Carex: the envelope around the fruit</a:t>
            </a:r>
          </a:p>
        </p:txBody>
      </p:sp>
      <p:sp>
        <p:nvSpPr>
          <p:cNvPr id="3" name="32">
            <a:extLst xmlns:a="http://schemas.openxmlformats.org/drawingml/2006/main">
              <a:ext uri="{FF2B5EF4-FFF2-40B4-BE49-F238E27FC236}">
                <a16:creationId xmlns:a16="http://schemas.microsoft.com/office/drawing/2014/main" id="{36E59D32-B795-4603-8083-F6922F2BDE9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32</a:t>
            </a:r>
          </a:p>
        </p:txBody>
      </p:sp>
      <p:sp>
        <p:nvSpPr>
          <p:cNvPr id="4" name="text">
            <a:extLst xmlns:a="http://schemas.openxmlformats.org/drawingml/2006/main">
              <a:ext uri="{FF2B5EF4-FFF2-40B4-BE49-F238E27FC236}">
                <a16:creationId xmlns:a16="http://schemas.microsoft.com/office/drawing/2014/main" id="{071118C5-EB4A-49E3-9F91-34FA7E803234}"/>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Perigynium  </a:t>
            </a:r>
            <a:r>
              <a:rPr sz="1725">
                <a:solidFill>
                  <a:srgbClr val="29352F"/>
                </a:solidFill>
                <a:latin typeface="Arial"/>
                <a:ea typeface="Arial"/>
                <a:cs typeface="Arial"/>
              </a:rPr>
              <a:t>The envelope surrounding the female flower and achene in Carex. Plural: perigynia.</a:t>
            </a:r>
          </a:p>
        </p:txBody>
      </p:sp>
      <p:sp>
        <p:nvSpPr>
          <p:cNvPr id="5" name="text">
            <a:extLst xmlns:a="http://schemas.openxmlformats.org/drawingml/2006/main">
              <a:ext uri="{FF2B5EF4-FFF2-40B4-BE49-F238E27FC236}">
                <a16:creationId xmlns:a16="http://schemas.microsoft.com/office/drawing/2014/main" id="{D246364E-62B4-4422-A754-D510D6795D39}"/>
              </a:ext>
            </a:extLst>
          </p:cNvPr>
          <p:cNvSpPr>
            <a:spLocks xmlns:a="http://schemas.openxmlformats.org/drawingml/2006/main" noGrp="1"/>
          </p:cNvSpPr>
          <p:nvPr/>
        </p:nvSpPr>
        <p:spPr>
          <a:xfrm xmlns:a="http://schemas.openxmlformats.org/drawingml/2006/main">
            <a:off x="533400" y="23526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Utricle  </a:t>
            </a:r>
            <a:r>
              <a:rPr sz="1725">
                <a:solidFill>
                  <a:srgbClr val="29352F"/>
                </a:solidFill>
                <a:latin typeface="Arial"/>
                <a:ea typeface="Arial"/>
                <a:cs typeface="Arial"/>
              </a:rPr>
              <a:t>Often another name for a closed perigynium in sedge descriptions.</a:t>
            </a:r>
          </a:p>
        </p:txBody>
      </p:sp>
      <p:sp>
        <p:nvSpPr>
          <p:cNvPr id="6" name="text">
            <a:extLst xmlns:a="http://schemas.openxmlformats.org/drawingml/2006/main">
              <a:ext uri="{FF2B5EF4-FFF2-40B4-BE49-F238E27FC236}">
                <a16:creationId xmlns:a16="http://schemas.microsoft.com/office/drawing/2014/main" id="{48756498-BF23-45A0-AB47-6BB572EA8DCF}"/>
              </a:ext>
            </a:extLst>
          </p:cNvPr>
          <p:cNvSpPr>
            <a:spLocks xmlns:a="http://schemas.openxmlformats.org/drawingml/2006/main" noGrp="1"/>
          </p:cNvSpPr>
          <p:nvPr/>
        </p:nvSpPr>
        <p:spPr>
          <a:xfrm xmlns:a="http://schemas.openxmlformats.org/drawingml/2006/main">
            <a:off x="533400" y="29718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Perigynium body  </a:t>
            </a:r>
            <a:r>
              <a:rPr sz="1725">
                <a:solidFill>
                  <a:srgbClr val="29352F"/>
                </a:solidFill>
                <a:latin typeface="Arial"/>
                <a:ea typeface="Arial"/>
                <a:cs typeface="Arial"/>
              </a:rPr>
              <a:t>The main expanded portion below its beak.</a:t>
            </a:r>
          </a:p>
        </p:txBody>
      </p:sp>
      <p:sp>
        <p:nvSpPr>
          <p:cNvPr id="7" name="text">
            <a:extLst xmlns:a="http://schemas.openxmlformats.org/drawingml/2006/main">
              <a:ext uri="{FF2B5EF4-FFF2-40B4-BE49-F238E27FC236}">
                <a16:creationId xmlns:a16="http://schemas.microsoft.com/office/drawing/2014/main" id="{6CD06A7C-8264-432C-9E5F-7A60856314C7}"/>
              </a:ext>
            </a:extLst>
          </p:cNvPr>
          <p:cNvSpPr>
            <a:spLocks xmlns:a="http://schemas.openxmlformats.org/drawingml/2006/main" noGrp="1"/>
          </p:cNvSpPr>
          <p:nvPr/>
        </p:nvSpPr>
        <p:spPr>
          <a:xfrm xmlns:a="http://schemas.openxmlformats.org/drawingml/2006/main">
            <a:off x="533400" y="35909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Beak / rostrum  </a:t>
            </a:r>
            <a:r>
              <a:rPr sz="1725">
                <a:solidFill>
                  <a:srgbClr val="29352F"/>
                </a:solidFill>
                <a:latin typeface="Arial"/>
                <a:ea typeface="Arial"/>
                <a:cs typeface="Arial"/>
              </a:rPr>
              <a:t>A narrowed, projecting tip.</a:t>
            </a:r>
          </a:p>
        </p:txBody>
      </p:sp>
      <p:sp>
        <p:nvSpPr>
          <p:cNvPr id="8" name="text">
            <a:extLst xmlns:a="http://schemas.openxmlformats.org/drawingml/2006/main">
              <a:ext uri="{FF2B5EF4-FFF2-40B4-BE49-F238E27FC236}">
                <a16:creationId xmlns:a16="http://schemas.microsoft.com/office/drawing/2014/main" id="{4B0B755E-4237-45C5-A63E-876DB5D5867E}"/>
              </a:ext>
            </a:extLst>
          </p:cNvPr>
          <p:cNvSpPr>
            <a:spLocks xmlns:a="http://schemas.openxmlformats.org/drawingml/2006/main" noGrp="1"/>
          </p:cNvSpPr>
          <p:nvPr/>
        </p:nvSpPr>
        <p:spPr>
          <a:xfrm xmlns:a="http://schemas.openxmlformats.org/drawingml/2006/main">
            <a:off x="533400" y="42100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Rostrate  </a:t>
            </a:r>
            <a:r>
              <a:rPr sz="1725">
                <a:solidFill>
                  <a:srgbClr val="29352F"/>
                </a:solidFill>
                <a:latin typeface="Arial"/>
                <a:ea typeface="Arial"/>
                <a:cs typeface="Arial"/>
              </a:rPr>
              <a:t>Beaked.</a:t>
            </a:r>
          </a:p>
        </p:txBody>
      </p:sp>
      <p:sp>
        <p:nvSpPr>
          <p:cNvPr id="9" name="text">
            <a:extLst xmlns:a="http://schemas.openxmlformats.org/drawingml/2006/main">
              <a:ext uri="{FF2B5EF4-FFF2-40B4-BE49-F238E27FC236}">
                <a16:creationId xmlns:a16="http://schemas.microsoft.com/office/drawing/2014/main" id="{E254DF5E-70FE-40ED-9C47-70A92EE44B95}"/>
              </a:ext>
            </a:extLst>
          </p:cNvPr>
          <p:cNvSpPr>
            <a:spLocks xmlns:a="http://schemas.openxmlformats.org/drawingml/2006/main" noGrp="1"/>
          </p:cNvSpPr>
          <p:nvPr/>
        </p:nvSpPr>
        <p:spPr>
          <a:xfrm xmlns:a="http://schemas.openxmlformats.org/drawingml/2006/main">
            <a:off x="533400" y="48291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Bidentate  </a:t>
            </a:r>
            <a:r>
              <a:rPr sz="1725">
                <a:solidFill>
                  <a:srgbClr val="29352F"/>
                </a:solidFill>
                <a:latin typeface="Arial"/>
                <a:ea typeface="Arial"/>
                <a:cs typeface="Arial"/>
              </a:rPr>
              <a:t>Having two teeth, often at a perigynium's beak opening.</a:t>
            </a:r>
          </a:p>
        </p:txBody>
      </p:sp>
      <p:pic>
        <p:nvPicPr>
          <p:cNvPr id="10" name="">
            <a:extLst xmlns:a="http://schemas.openxmlformats.org/drawingml/2006/main">
              <a:ext uri="{FF2B5EF4-FFF2-40B4-BE49-F238E27FC236}">
                <a16:creationId xmlns:a16="http://schemas.microsoft.com/office/drawing/2014/main" id="{59AEE674-F7C7-4948-999F-E263CE1EC7D2}"/>
              </a:ext>
            </a:extLst>
          </p:cNvPr>
          <p:cNvPicPr>
            <a:picLocks xmlns:a="http://schemas.openxmlformats.org/drawingml/2006/main" noChangeAspect="1"/>
          </p:cNvPicPr>
          <p:nvPr/>
        </p:nvPicPr>
        <p:blipFill>
          <a:blip xmlns:r="http://schemas.openxmlformats.org/officeDocument/2006/relationships" xmlns:a="http://schemas.openxmlformats.org/drawingml/2006/main" r:embed="Rbbd7d4057dfc4f59"/>
          <a:stretch xmlns:a="http://schemas.openxmlformats.org/drawingml/2006/main"/>
        </p:blipFill>
        <p:spPr>
          <a:xfrm xmlns:a="http://schemas.openxmlformats.org/drawingml/2006/main">
            <a:off x="5902413" y="1524000"/>
            <a:ext cx="1387299" cy="3943350"/>
          </a:xfrm>
          <a:prstGeom xmlns:a="http://schemas.openxmlformats.org/drawingml/2006/main" prst="rect">
            <a:avLst/>
          </a:prstGeom>
        </p:spPr>
      </p:pic>
      <p:sp>
        <p:nvSpPr>
          <p:cNvPr id="11" name="Perigynium: body and beak">
            <a:extLst xmlns:a="http://schemas.openxmlformats.org/drawingml/2006/main">
              <a:ext uri="{FF2B5EF4-FFF2-40B4-BE49-F238E27FC236}">
                <a16:creationId xmlns:a16="http://schemas.microsoft.com/office/drawing/2014/main" id="{E07FE9EB-A9F3-4D29-A6FB-3915B240D20C}"/>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Perigynium: body and beak</a:t>
            </a:r>
          </a:p>
        </p:txBody>
      </p:sp>
      <p:pic>
        <p:nvPicPr>
          <p:cNvPr id="12" name="">
            <a:extLst xmlns:a="http://schemas.openxmlformats.org/drawingml/2006/main">
              <a:ext uri="{FF2B5EF4-FFF2-40B4-BE49-F238E27FC236}">
                <a16:creationId xmlns:a16="http://schemas.microsoft.com/office/drawing/2014/main" id="{E530C27D-19B5-4DC7-BC0E-816437128171}"/>
              </a:ext>
            </a:extLst>
          </p:cNvPr>
          <p:cNvPicPr>
            <a:picLocks xmlns:a="http://schemas.openxmlformats.org/drawingml/2006/main" noChangeAspect="1"/>
          </p:cNvPicPr>
          <p:nvPr/>
        </p:nvPicPr>
        <p:blipFill>
          <a:blip xmlns:r="http://schemas.openxmlformats.org/officeDocument/2006/relationships" xmlns:a="http://schemas.openxmlformats.org/drawingml/2006/main" r:embed="Rfa3c2f1701764a94"/>
          <a:stretch xmlns:a="http://schemas.openxmlformats.org/drawingml/2006/main"/>
        </p:blipFill>
        <p:spPr>
          <a:xfrm xmlns:a="http://schemas.openxmlformats.org/drawingml/2006/main">
            <a:off x="7748406" y="1524000"/>
            <a:ext cx="1791064" cy="3943350"/>
          </a:xfrm>
          <a:prstGeom xmlns:a="http://schemas.openxmlformats.org/drawingml/2006/main" prst="rect">
            <a:avLst/>
          </a:prstGeom>
        </p:spPr>
      </p:pic>
      <p:sp>
        <p:nvSpPr>
          <p:cNvPr id="13" name="Two teeth at the beak tip">
            <a:extLst xmlns:a="http://schemas.openxmlformats.org/drawingml/2006/main">
              <a:ext uri="{FF2B5EF4-FFF2-40B4-BE49-F238E27FC236}">
                <a16:creationId xmlns:a16="http://schemas.microsoft.com/office/drawing/2014/main" id="{75AC8B72-3DFA-4802-9153-57E65AC7D1A7}"/>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Two teeth at the beak tip</a:t>
            </a:r>
          </a:p>
        </p:txBody>
      </p:sp>
      <p:pic>
        <p:nvPicPr>
          <p:cNvPr id="14" name="">
            <a:extLst xmlns:a="http://schemas.openxmlformats.org/drawingml/2006/main">
              <a:ext uri="{FF2B5EF4-FFF2-40B4-BE49-F238E27FC236}">
                <a16:creationId xmlns:a16="http://schemas.microsoft.com/office/drawing/2014/main" id="{4E5B6171-DB61-4139-B3DA-312EE0DBA7E4}"/>
              </a:ext>
            </a:extLst>
          </p:cNvPr>
          <p:cNvPicPr>
            <a:picLocks xmlns:a="http://schemas.openxmlformats.org/drawingml/2006/main" noChangeAspect="1"/>
          </p:cNvPicPr>
          <p:nvPr/>
        </p:nvPicPr>
        <p:blipFill>
          <a:blip xmlns:r="http://schemas.openxmlformats.org/officeDocument/2006/relationships" xmlns:a="http://schemas.openxmlformats.org/drawingml/2006/main" r:embed="R916ed1c6388c44b5"/>
          <a:stretch xmlns:a="http://schemas.openxmlformats.org/drawingml/2006/main"/>
        </p:blipFill>
        <p:spPr>
          <a:xfrm xmlns:a="http://schemas.openxmlformats.org/drawingml/2006/main">
            <a:off x="9725025" y="2183075"/>
            <a:ext cx="1933575" cy="2625200"/>
          </a:xfrm>
          <a:prstGeom xmlns:a="http://schemas.openxmlformats.org/drawingml/2006/main" prst="rect">
            <a:avLst/>
          </a:prstGeom>
        </p:spPr>
      </p:pic>
      <p:sp>
        <p:nvSpPr>
          <p:cNvPr id="15" name="Achene removed from the perigynium">
            <a:extLst xmlns:a="http://schemas.openxmlformats.org/drawingml/2006/main">
              <a:ext uri="{FF2B5EF4-FFF2-40B4-BE49-F238E27FC236}">
                <a16:creationId xmlns:a16="http://schemas.microsoft.com/office/drawing/2014/main" id="{5064A4CF-C23E-4208-863C-3AA6959F6276}"/>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Achene removed from the perigynium</a:t>
            </a:r>
          </a:p>
        </p:txBody>
      </p:sp>
    </p:spTree>
    <p:extLst>
      <p:ext uri="{BB962C8B-B14F-4D97-AF65-F5344CB8AC3E}">
        <p14:creationId xmlns:p14="http://schemas.microsoft.com/office/powerpoint/2010/main" val="87672148"/>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EDGES">
            <a:extLst xmlns:a="http://schemas.openxmlformats.org/drawingml/2006/main">
              <a:ext uri="{FF2B5EF4-FFF2-40B4-BE49-F238E27FC236}">
                <a16:creationId xmlns:a16="http://schemas.microsoft.com/office/drawing/2014/main" id="{1101190A-ED74-46FE-9ADF-B4C78BE9580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Winged and inflated perigynia">
            <a:extLst xmlns:a="http://schemas.openxmlformats.org/drawingml/2006/main">
              <a:ext uri="{FF2B5EF4-FFF2-40B4-BE49-F238E27FC236}">
                <a16:creationId xmlns:a16="http://schemas.microsoft.com/office/drawing/2014/main" id="{A573374E-E1D3-4B17-8524-F1342A648E62}"/>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Winged and inflated perigynia</a:t>
            </a:r>
          </a:p>
        </p:txBody>
      </p:sp>
      <p:sp>
        <p:nvSpPr>
          <p:cNvPr id="3" name="33">
            <a:extLst xmlns:a="http://schemas.openxmlformats.org/drawingml/2006/main">
              <a:ext uri="{FF2B5EF4-FFF2-40B4-BE49-F238E27FC236}">
                <a16:creationId xmlns:a16="http://schemas.microsoft.com/office/drawing/2014/main" id="{CBEBB263-8C82-4C5F-BC62-5726AA1091B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33</a:t>
            </a:r>
          </a:p>
        </p:txBody>
      </p:sp>
      <p:sp>
        <p:nvSpPr>
          <p:cNvPr id="4" name="text">
            <a:extLst xmlns:a="http://schemas.openxmlformats.org/drawingml/2006/main">
              <a:ext uri="{FF2B5EF4-FFF2-40B4-BE49-F238E27FC236}">
                <a16:creationId xmlns:a16="http://schemas.microsoft.com/office/drawing/2014/main" id="{EE2D776E-57CF-47D8-A7BD-047E6D6B455F}"/>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Winged  </a:t>
            </a:r>
            <a:r>
              <a:rPr sz="1725">
                <a:solidFill>
                  <a:srgbClr val="29352F"/>
                </a:solidFill>
                <a:latin typeface="Arial"/>
                <a:ea typeface="Arial"/>
                <a:cs typeface="Arial"/>
              </a:rPr>
              <a:t>Having a thin, expanded margin.</a:t>
            </a:r>
          </a:p>
        </p:txBody>
      </p:sp>
      <p:sp>
        <p:nvSpPr>
          <p:cNvPr id="5" name="text">
            <a:extLst xmlns:a="http://schemas.openxmlformats.org/drawingml/2006/main">
              <a:ext uri="{FF2B5EF4-FFF2-40B4-BE49-F238E27FC236}">
                <a16:creationId xmlns:a16="http://schemas.microsoft.com/office/drawing/2014/main" id="{5E84F816-9DE4-46E8-8D5E-01EE18D44234}"/>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Inflated  </a:t>
            </a:r>
            <a:r>
              <a:rPr sz="1725">
                <a:solidFill>
                  <a:srgbClr val="29352F"/>
                </a:solidFill>
                <a:latin typeface="Arial"/>
                <a:ea typeface="Arial"/>
                <a:cs typeface="Arial"/>
              </a:rPr>
              <a:t>Expanded or bladderlike; a perigynium may fit loosely around its achene.</a:t>
            </a:r>
          </a:p>
        </p:txBody>
      </p:sp>
      <p:pic>
        <p:nvPicPr>
          <p:cNvPr id="6" name="">
            <a:extLst xmlns:a="http://schemas.openxmlformats.org/drawingml/2006/main">
              <a:ext uri="{FF2B5EF4-FFF2-40B4-BE49-F238E27FC236}">
                <a16:creationId xmlns:a16="http://schemas.microsoft.com/office/drawing/2014/main" id="{C97F9061-4D93-4A60-AFF3-69F287286E3C}"/>
              </a:ext>
            </a:extLst>
          </p:cNvPr>
          <p:cNvPicPr>
            <a:picLocks xmlns:a="http://schemas.openxmlformats.org/drawingml/2006/main" noChangeAspect="1"/>
          </p:cNvPicPr>
          <p:nvPr/>
        </p:nvPicPr>
        <p:blipFill>
          <a:blip xmlns:r="http://schemas.openxmlformats.org/officeDocument/2006/relationships" xmlns:a="http://schemas.openxmlformats.org/drawingml/2006/main" r:embed="Rd8fa502d48ee42b2"/>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7" name="Winged perigynium; inflated perigynium shown in cutaway">
            <a:extLst xmlns:a="http://schemas.openxmlformats.org/drawingml/2006/main">
              <a:ext uri="{FF2B5EF4-FFF2-40B4-BE49-F238E27FC236}">
                <a16:creationId xmlns:a16="http://schemas.microsoft.com/office/drawing/2014/main" id="{0757627E-C8FE-4349-B8A4-3C0BFBEE05A1}"/>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Winged perigynium; inflated perigynium shown in cutaway</a:t>
            </a:r>
          </a:p>
        </p:txBody>
      </p:sp>
    </p:spTree>
    <p:extLst>
      <p:ext uri="{BB962C8B-B14F-4D97-AF65-F5344CB8AC3E}">
        <p14:creationId xmlns:p14="http://schemas.microsoft.com/office/powerpoint/2010/main" val="1594670493"/>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SEDGES">
            <a:extLst xmlns:a="http://schemas.openxmlformats.org/drawingml/2006/main">
              <a:ext uri="{FF2B5EF4-FFF2-40B4-BE49-F238E27FC236}">
                <a16:creationId xmlns:a16="http://schemas.microsoft.com/office/drawing/2014/main" id="{525F2B66-AAB2-44C2-84C3-D9451ECC877F}"/>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Achene shapes and stigma branches">
            <a:extLst xmlns:a="http://schemas.openxmlformats.org/drawingml/2006/main">
              <a:ext uri="{FF2B5EF4-FFF2-40B4-BE49-F238E27FC236}">
                <a16:creationId xmlns:a16="http://schemas.microsoft.com/office/drawing/2014/main" id="{23534D17-24DB-47C5-832C-D396A53071EF}"/>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Achene shapes and stigma branches</a:t>
            </a:r>
          </a:p>
        </p:txBody>
      </p:sp>
      <p:sp>
        <p:nvSpPr>
          <p:cNvPr id="3" name="34">
            <a:extLst xmlns:a="http://schemas.openxmlformats.org/drawingml/2006/main">
              <a:ext uri="{FF2B5EF4-FFF2-40B4-BE49-F238E27FC236}">
                <a16:creationId xmlns:a16="http://schemas.microsoft.com/office/drawing/2014/main" id="{1E149631-B1E5-4A9B-A420-E5415F8AAB8B}"/>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34</a:t>
            </a:r>
          </a:p>
        </p:txBody>
      </p:sp>
      <p:sp>
        <p:nvSpPr>
          <p:cNvPr id="4" name="text">
            <a:extLst xmlns:a="http://schemas.openxmlformats.org/drawingml/2006/main">
              <a:ext uri="{FF2B5EF4-FFF2-40B4-BE49-F238E27FC236}">
                <a16:creationId xmlns:a16="http://schemas.microsoft.com/office/drawing/2014/main" id="{E289CF7A-9EF9-4398-9F5E-2B951580034B}"/>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Lenticular  </a:t>
            </a:r>
            <a:r>
              <a:rPr sz="1725">
                <a:solidFill>
                  <a:srgbClr val="29352F"/>
                </a:solidFill>
                <a:latin typeface="Arial"/>
                <a:ea typeface="Arial"/>
                <a:cs typeface="Arial"/>
              </a:rPr>
              <a:t>Lens-shaped, with two convex faces.</a:t>
            </a:r>
          </a:p>
        </p:txBody>
      </p:sp>
      <p:sp>
        <p:nvSpPr>
          <p:cNvPr id="5" name="text">
            <a:extLst xmlns:a="http://schemas.openxmlformats.org/drawingml/2006/main">
              <a:ext uri="{FF2B5EF4-FFF2-40B4-BE49-F238E27FC236}">
                <a16:creationId xmlns:a16="http://schemas.microsoft.com/office/drawing/2014/main" id="{1B416197-D99A-4E05-9ED9-F14E08E75277}"/>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Planoconvex  </a:t>
            </a:r>
            <a:r>
              <a:rPr sz="1725">
                <a:solidFill>
                  <a:srgbClr val="29352F"/>
                </a:solidFill>
                <a:latin typeface="Arial"/>
                <a:ea typeface="Arial"/>
                <a:cs typeface="Arial"/>
              </a:rPr>
              <a:t>Flat on one face and convex on the other.</a:t>
            </a:r>
          </a:p>
        </p:txBody>
      </p:sp>
      <p:sp>
        <p:nvSpPr>
          <p:cNvPr id="6" name="text">
            <a:extLst xmlns:a="http://schemas.openxmlformats.org/drawingml/2006/main">
              <a:ext uri="{FF2B5EF4-FFF2-40B4-BE49-F238E27FC236}">
                <a16:creationId xmlns:a16="http://schemas.microsoft.com/office/drawing/2014/main" id="{533FC83E-896F-447D-8C10-A189DEB54264}"/>
              </a:ext>
            </a:extLst>
          </p:cNvPr>
          <p:cNvSpPr>
            <a:spLocks xmlns:a="http://schemas.openxmlformats.org/drawingml/2006/main" noGrp="1"/>
          </p:cNvSpPr>
          <p:nvPr/>
        </p:nvSpPr>
        <p:spPr>
          <a:xfrm xmlns:a="http://schemas.openxmlformats.org/drawingml/2006/main">
            <a:off x="533400" y="271462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Stigma branches  </a:t>
            </a:r>
            <a:r>
              <a:rPr sz="1725">
                <a:solidFill>
                  <a:srgbClr val="29352F"/>
                </a:solidFill>
                <a:latin typeface="Arial"/>
                <a:ea typeface="Arial"/>
                <a:cs typeface="Arial"/>
              </a:rPr>
              <a:t>The divisions of the pollen-receptive portion; their number is often diagnostic.</a:t>
            </a:r>
          </a:p>
        </p:txBody>
      </p:sp>
      <p:pic>
        <p:nvPicPr>
          <p:cNvPr id="7" name="">
            <a:extLst xmlns:a="http://schemas.openxmlformats.org/drawingml/2006/main">
              <a:ext uri="{FF2B5EF4-FFF2-40B4-BE49-F238E27FC236}">
                <a16:creationId xmlns:a16="http://schemas.microsoft.com/office/drawing/2014/main" id="{628409A3-C226-4A5E-88A7-559409678719}"/>
              </a:ext>
            </a:extLst>
          </p:cNvPr>
          <p:cNvPicPr>
            <a:picLocks xmlns:a="http://schemas.openxmlformats.org/drawingml/2006/main" noChangeAspect="1"/>
          </p:cNvPicPr>
          <p:nvPr/>
        </p:nvPicPr>
        <p:blipFill>
          <a:blip xmlns:r="http://schemas.openxmlformats.org/officeDocument/2006/relationships" xmlns:a="http://schemas.openxmlformats.org/drawingml/2006/main" r:embed="Rd51487bfc6f84f71"/>
          <a:stretch xmlns:a="http://schemas.openxmlformats.org/drawingml/2006/main"/>
        </p:blipFill>
        <p:spPr>
          <a:xfrm xmlns:a="http://schemas.openxmlformats.org/drawingml/2006/main">
            <a:off x="7117880" y="1524000"/>
            <a:ext cx="3052116" cy="1657350"/>
          </a:xfrm>
          <a:prstGeom xmlns:a="http://schemas.openxmlformats.org/drawingml/2006/main" prst="rect">
            <a:avLst/>
          </a:prstGeom>
        </p:spPr>
      </p:pic>
      <p:sp>
        <p:nvSpPr>
          <p:cNvPr id="8" name="Lenticular and planoconvex">
            <a:extLst xmlns:a="http://schemas.openxmlformats.org/drawingml/2006/main">
              <a:ext uri="{FF2B5EF4-FFF2-40B4-BE49-F238E27FC236}">
                <a16:creationId xmlns:a16="http://schemas.microsoft.com/office/drawing/2014/main" id="{EA06A72E-A967-417D-9840-A5A874B4002C}"/>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Lenticular and planoconvex</a:t>
            </a:r>
          </a:p>
        </p:txBody>
      </p:sp>
      <p:pic>
        <p:nvPicPr>
          <p:cNvPr id="9" name="">
            <a:extLst xmlns:a="http://schemas.openxmlformats.org/drawingml/2006/main">
              <a:ext uri="{FF2B5EF4-FFF2-40B4-BE49-F238E27FC236}">
                <a16:creationId xmlns:a16="http://schemas.microsoft.com/office/drawing/2014/main" id="{3BEBC73B-F156-4C7E-B190-7493CB159394}"/>
              </a:ext>
            </a:extLst>
          </p:cNvPr>
          <p:cNvPicPr>
            <a:picLocks xmlns:a="http://schemas.openxmlformats.org/drawingml/2006/main" noChangeAspect="1"/>
          </p:cNvPicPr>
          <p:nvPr/>
        </p:nvPicPr>
        <p:blipFill>
          <a:blip xmlns:r="http://schemas.openxmlformats.org/officeDocument/2006/relationships" xmlns:a="http://schemas.openxmlformats.org/drawingml/2006/main" r:embed="R80ff2e3c1afd4e2e"/>
          <a:stretch xmlns:a="http://schemas.openxmlformats.org/drawingml/2006/main"/>
        </p:blipFill>
        <p:spPr>
          <a:xfrm xmlns:a="http://schemas.openxmlformats.org/drawingml/2006/main">
            <a:off x="8399934" y="3810000"/>
            <a:ext cx="488008" cy="1657350"/>
          </a:xfrm>
          <a:prstGeom xmlns:a="http://schemas.openxmlformats.org/drawingml/2006/main" prst="rect">
            <a:avLst/>
          </a:prstGeom>
        </p:spPr>
      </p:pic>
      <p:sp>
        <p:nvSpPr>
          <p:cNvPr id="10" name="Two stigma branches above a Carex achene">
            <a:extLst xmlns:a="http://schemas.openxmlformats.org/drawingml/2006/main">
              <a:ext uri="{FF2B5EF4-FFF2-40B4-BE49-F238E27FC236}">
                <a16:creationId xmlns:a16="http://schemas.microsoft.com/office/drawing/2014/main" id="{03FE7623-A9DB-4FA8-9477-DCA5C0095FEE}"/>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Two stigma branches above a Carex achene</a:t>
            </a:r>
          </a:p>
        </p:txBody>
      </p:sp>
    </p:spTree>
    <p:extLst>
      <p:ext uri="{BB962C8B-B14F-4D97-AF65-F5344CB8AC3E}">
        <p14:creationId xmlns:p14="http://schemas.microsoft.com/office/powerpoint/2010/main" val="489824909"/>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EDGES">
            <a:extLst xmlns:a="http://schemas.openxmlformats.org/drawingml/2006/main">
              <a:ext uri="{FF2B5EF4-FFF2-40B4-BE49-F238E27FC236}">
                <a16:creationId xmlns:a16="http://schemas.microsoft.com/office/drawing/2014/main" id="{852F8C7E-82FF-47E1-AB85-F91C62A0570C}"/>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Carex: male and female flower order">
            <a:extLst xmlns:a="http://schemas.openxmlformats.org/drawingml/2006/main">
              <a:ext uri="{FF2B5EF4-FFF2-40B4-BE49-F238E27FC236}">
                <a16:creationId xmlns:a16="http://schemas.microsoft.com/office/drawing/2014/main" id="{CC9101D9-E324-4DAC-9691-145680BFADD0}"/>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Carex: male and female flower order</a:t>
            </a:r>
          </a:p>
        </p:txBody>
      </p:sp>
      <p:sp>
        <p:nvSpPr>
          <p:cNvPr id="3" name="35">
            <a:extLst xmlns:a="http://schemas.openxmlformats.org/drawingml/2006/main">
              <a:ext uri="{FF2B5EF4-FFF2-40B4-BE49-F238E27FC236}">
                <a16:creationId xmlns:a16="http://schemas.microsoft.com/office/drawing/2014/main" id="{DA31C1A8-860F-469B-B281-303C4C2A7762}"/>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35</a:t>
            </a:r>
          </a:p>
        </p:txBody>
      </p:sp>
      <p:sp>
        <p:nvSpPr>
          <p:cNvPr id="4" name="text">
            <a:extLst xmlns:a="http://schemas.openxmlformats.org/drawingml/2006/main">
              <a:ext uri="{FF2B5EF4-FFF2-40B4-BE49-F238E27FC236}">
                <a16:creationId xmlns:a16="http://schemas.microsoft.com/office/drawing/2014/main" id="{C7F64FFE-A4D5-48BD-859F-8E46E699AD24}"/>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Androgynous  </a:t>
            </a:r>
            <a:r>
              <a:rPr sz="1725">
                <a:solidFill>
                  <a:srgbClr val="29352F"/>
                </a:solidFill>
                <a:latin typeface="Arial"/>
                <a:ea typeface="Arial"/>
                <a:cs typeface="Arial"/>
              </a:rPr>
              <a:t>In Carex, a spike with male flowers toward the tip and female flowers below.</a:t>
            </a:r>
          </a:p>
        </p:txBody>
      </p:sp>
      <p:sp>
        <p:nvSpPr>
          <p:cNvPr id="5" name="text">
            <a:extLst xmlns:a="http://schemas.openxmlformats.org/drawingml/2006/main">
              <a:ext uri="{FF2B5EF4-FFF2-40B4-BE49-F238E27FC236}">
                <a16:creationId xmlns:a16="http://schemas.microsoft.com/office/drawing/2014/main" id="{2219D0C5-6445-4B88-95FB-5554C9B34D3E}"/>
              </a:ext>
            </a:extLst>
          </p:cNvPr>
          <p:cNvSpPr>
            <a:spLocks xmlns:a="http://schemas.openxmlformats.org/drawingml/2006/main" noGrp="1"/>
          </p:cNvSpPr>
          <p:nvPr/>
        </p:nvSpPr>
        <p:spPr>
          <a:xfrm xmlns:a="http://schemas.openxmlformats.org/drawingml/2006/main">
            <a:off x="533400" y="23526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Gynecandrous  </a:t>
            </a:r>
            <a:r>
              <a:rPr sz="1725">
                <a:solidFill>
                  <a:srgbClr val="29352F"/>
                </a:solidFill>
                <a:latin typeface="Arial"/>
                <a:ea typeface="Arial"/>
                <a:cs typeface="Arial"/>
              </a:rPr>
              <a:t>A spike with female flowers toward the tip and male flowers below.</a:t>
            </a:r>
          </a:p>
        </p:txBody>
      </p:sp>
      <p:pic>
        <p:nvPicPr>
          <p:cNvPr id="6" name="">
            <a:extLst xmlns:a="http://schemas.openxmlformats.org/drawingml/2006/main">
              <a:ext uri="{FF2B5EF4-FFF2-40B4-BE49-F238E27FC236}">
                <a16:creationId xmlns:a16="http://schemas.microsoft.com/office/drawing/2014/main" id="{A76E8D86-FAF3-4F6A-B6E7-30859F3169F0}"/>
              </a:ext>
            </a:extLst>
          </p:cNvPr>
          <p:cNvPicPr>
            <a:picLocks xmlns:a="http://schemas.openxmlformats.org/drawingml/2006/main" noChangeAspect="1"/>
          </p:cNvPicPr>
          <p:nvPr/>
        </p:nvPicPr>
        <p:blipFill>
          <a:blip xmlns:r="http://schemas.openxmlformats.org/officeDocument/2006/relationships" xmlns:a="http://schemas.openxmlformats.org/drawingml/2006/main" r:embed="Re1bf859e09134da6"/>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7" name="Androgynous and gynecandrous">
            <a:extLst xmlns:a="http://schemas.openxmlformats.org/drawingml/2006/main">
              <a:ext uri="{FF2B5EF4-FFF2-40B4-BE49-F238E27FC236}">
                <a16:creationId xmlns:a16="http://schemas.microsoft.com/office/drawing/2014/main" id="{33ACF93E-2131-4C87-98A3-AEFF096AFD02}"/>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Androgynous and gynecandrous</a:t>
            </a:r>
          </a:p>
        </p:txBody>
      </p:sp>
    </p:spTree>
    <p:extLst>
      <p:ext uri="{BB962C8B-B14F-4D97-AF65-F5344CB8AC3E}">
        <p14:creationId xmlns:p14="http://schemas.microsoft.com/office/powerpoint/2010/main" val="754342621"/>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SEDGES">
            <a:extLst xmlns:a="http://schemas.openxmlformats.org/drawingml/2006/main">
              <a:ext uri="{FF2B5EF4-FFF2-40B4-BE49-F238E27FC236}">
                <a16:creationId xmlns:a16="http://schemas.microsoft.com/office/drawing/2014/main" id="{313C303A-B8E1-481B-89F1-DDA69F30CAE5}"/>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Sedge branch bases and sheath rims">
            <a:extLst xmlns:a="http://schemas.openxmlformats.org/drawingml/2006/main">
              <a:ext uri="{FF2B5EF4-FFF2-40B4-BE49-F238E27FC236}">
                <a16:creationId xmlns:a16="http://schemas.microsoft.com/office/drawing/2014/main" id="{72E3BDCF-B01C-4962-AE98-376406000A4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Sedge branch bases and sheath rims</a:t>
            </a:r>
          </a:p>
        </p:txBody>
      </p:sp>
      <p:sp>
        <p:nvSpPr>
          <p:cNvPr id="3" name="36">
            <a:extLst xmlns:a="http://schemas.openxmlformats.org/drawingml/2006/main">
              <a:ext uri="{FF2B5EF4-FFF2-40B4-BE49-F238E27FC236}">
                <a16:creationId xmlns:a16="http://schemas.microsoft.com/office/drawing/2014/main" id="{A5529D16-1EAB-4A64-BA2D-1CDEE329EF2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36</a:t>
            </a:r>
          </a:p>
        </p:txBody>
      </p:sp>
      <p:sp>
        <p:nvSpPr>
          <p:cNvPr id="4" name="text">
            <a:extLst xmlns:a="http://schemas.openxmlformats.org/drawingml/2006/main">
              <a:ext uri="{FF2B5EF4-FFF2-40B4-BE49-F238E27FC236}">
                <a16:creationId xmlns:a16="http://schemas.microsoft.com/office/drawing/2014/main" id="{345039EE-4529-44DB-B959-F631EDB0B293}"/>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Prophyll  </a:t>
            </a:r>
            <a:r>
              <a:rPr sz="1725">
                <a:solidFill>
                  <a:srgbClr val="29352F"/>
                </a:solidFill>
                <a:latin typeface="Arial"/>
                <a:ea typeface="Arial"/>
                <a:cs typeface="Arial"/>
              </a:rPr>
              <a:t>The first leaflike structure of a lateral shoot.</a:t>
            </a:r>
          </a:p>
        </p:txBody>
      </p:sp>
      <p:sp>
        <p:nvSpPr>
          <p:cNvPr id="5" name="text">
            <a:extLst xmlns:a="http://schemas.openxmlformats.org/drawingml/2006/main">
              <a:ext uri="{FF2B5EF4-FFF2-40B4-BE49-F238E27FC236}">
                <a16:creationId xmlns:a16="http://schemas.microsoft.com/office/drawing/2014/main" id="{9B5FE893-6A24-4C2C-B05A-F04CDC6E894F}"/>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Cladoprophyll  </a:t>
            </a:r>
            <a:r>
              <a:rPr sz="1725">
                <a:solidFill>
                  <a:srgbClr val="29352F"/>
                </a:solidFill>
                <a:latin typeface="Arial"/>
                <a:ea typeface="Arial"/>
                <a:cs typeface="Arial"/>
              </a:rPr>
              <a:t>A prophyll surrounding the base of an inflorescence branch.</a:t>
            </a:r>
          </a:p>
        </p:txBody>
      </p:sp>
      <p:sp>
        <p:nvSpPr>
          <p:cNvPr id="6" name="text">
            <a:extLst xmlns:a="http://schemas.openxmlformats.org/drawingml/2006/main">
              <a:ext uri="{FF2B5EF4-FFF2-40B4-BE49-F238E27FC236}">
                <a16:creationId xmlns:a16="http://schemas.microsoft.com/office/drawing/2014/main" id="{108583BB-213C-4678-B90D-8039D2355E74}"/>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Contraligule  </a:t>
            </a:r>
            <a:r>
              <a:rPr sz="1725">
                <a:solidFill>
                  <a:srgbClr val="29352F"/>
                </a:solidFill>
                <a:latin typeface="Arial"/>
                <a:ea typeface="Arial"/>
                <a:cs typeface="Arial"/>
              </a:rPr>
              <a:t>A projection at the sheath rim opposite the leaf blade.</a:t>
            </a:r>
          </a:p>
        </p:txBody>
      </p:sp>
      <p:pic>
        <p:nvPicPr>
          <p:cNvPr id="7" name="">
            <a:extLst xmlns:a="http://schemas.openxmlformats.org/drawingml/2006/main">
              <a:ext uri="{FF2B5EF4-FFF2-40B4-BE49-F238E27FC236}">
                <a16:creationId xmlns:a16="http://schemas.microsoft.com/office/drawing/2014/main" id="{09C24B7D-A8D6-4A0B-8AFE-C90F7AEEADCB}"/>
              </a:ext>
            </a:extLst>
          </p:cNvPr>
          <p:cNvPicPr>
            <a:picLocks xmlns:a="http://schemas.openxmlformats.org/drawingml/2006/main" noChangeAspect="1"/>
          </p:cNvPicPr>
          <p:nvPr/>
        </p:nvPicPr>
        <p:blipFill>
          <a:blip xmlns:r="http://schemas.openxmlformats.org/officeDocument/2006/relationships" xmlns:a="http://schemas.openxmlformats.org/drawingml/2006/main" r:embed="Rc0bf6f58fd7041a5"/>
          <a:stretch xmlns:a="http://schemas.openxmlformats.org/drawingml/2006/main"/>
        </p:blipFill>
        <p:spPr>
          <a:xfrm xmlns:a="http://schemas.openxmlformats.org/drawingml/2006/main">
            <a:off x="8133499" y="1524000"/>
            <a:ext cx="1020877" cy="1657350"/>
          </a:xfrm>
          <a:prstGeom xmlns:a="http://schemas.openxmlformats.org/drawingml/2006/main" prst="rect">
            <a:avLst/>
          </a:prstGeom>
        </p:spPr>
      </p:pic>
      <p:sp>
        <p:nvSpPr>
          <p:cNvPr id="8" name="Scleria structural example: contraligule at CT">
            <a:extLst xmlns:a="http://schemas.openxmlformats.org/drawingml/2006/main">
              <a:ext uri="{FF2B5EF4-FFF2-40B4-BE49-F238E27FC236}">
                <a16:creationId xmlns:a16="http://schemas.microsoft.com/office/drawing/2014/main" id="{B036FD47-933D-42B3-B342-8C64B4B7EB1B}"/>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Scleria structural example: contraligule at CT</a:t>
            </a:r>
          </a:p>
        </p:txBody>
      </p:sp>
      <p:pic>
        <p:nvPicPr>
          <p:cNvPr id="9" name="">
            <a:extLst xmlns:a="http://schemas.openxmlformats.org/drawingml/2006/main">
              <a:ext uri="{FF2B5EF4-FFF2-40B4-BE49-F238E27FC236}">
                <a16:creationId xmlns:a16="http://schemas.microsoft.com/office/drawing/2014/main" id="{4CF7B6D8-9049-45E9-A286-02AD9734E5BD}"/>
              </a:ext>
            </a:extLst>
          </p:cNvPr>
          <p:cNvPicPr>
            <a:picLocks xmlns:a="http://schemas.openxmlformats.org/drawingml/2006/main" noChangeAspect="1"/>
          </p:cNvPicPr>
          <p:nvPr/>
        </p:nvPicPr>
        <p:blipFill>
          <a:blip xmlns:r="http://schemas.openxmlformats.org/officeDocument/2006/relationships" xmlns:a="http://schemas.openxmlformats.org/drawingml/2006/main" r:embed="R7e395a8449c94caf"/>
          <a:stretch xmlns:a="http://schemas.openxmlformats.org/drawingml/2006/main"/>
        </p:blipFill>
        <p:spPr>
          <a:xfrm xmlns:a="http://schemas.openxmlformats.org/drawingml/2006/main">
            <a:off x="7395170" y="3810000"/>
            <a:ext cx="2497534" cy="1657350"/>
          </a:xfrm>
          <a:prstGeom xmlns:a="http://schemas.openxmlformats.org/drawingml/2006/main" prst="rect">
            <a:avLst/>
          </a:prstGeom>
        </p:spPr>
      </p:pic>
      <p:sp>
        <p:nvSpPr>
          <p:cNvPr id="10" name="Scleria structural example: branch prophyll at BP">
            <a:extLst xmlns:a="http://schemas.openxmlformats.org/drawingml/2006/main">
              <a:ext uri="{FF2B5EF4-FFF2-40B4-BE49-F238E27FC236}">
                <a16:creationId xmlns:a16="http://schemas.microsoft.com/office/drawing/2014/main" id="{9267DEE8-760E-4613-A71E-97738E8CD94B}"/>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Scleria structural example: branch prophyll at BP</a:t>
            </a:r>
          </a:p>
        </p:txBody>
      </p:sp>
    </p:spTree>
    <p:extLst>
      <p:ext uri="{BB962C8B-B14F-4D97-AF65-F5344CB8AC3E}">
        <p14:creationId xmlns:p14="http://schemas.microsoft.com/office/powerpoint/2010/main" val="156746312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SEDGES">
            <a:extLst xmlns:a="http://schemas.openxmlformats.org/drawingml/2006/main">
              <a:ext uri="{FF2B5EF4-FFF2-40B4-BE49-F238E27FC236}">
                <a16:creationId xmlns:a16="http://schemas.microsoft.com/office/drawing/2014/main" id="{6859E6AD-ABD8-4D90-919C-F3C3238B37B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SEDGES</a:t>
            </a:r>
          </a:p>
        </p:txBody>
      </p:sp>
      <p:sp>
        <p:nvSpPr>
          <p:cNvPr id="2" name="Specialized sedge fruit structures">
            <a:extLst xmlns:a="http://schemas.openxmlformats.org/drawingml/2006/main">
              <a:ext uri="{FF2B5EF4-FFF2-40B4-BE49-F238E27FC236}">
                <a16:creationId xmlns:a16="http://schemas.microsoft.com/office/drawing/2014/main" id="{741184B0-CECB-4098-B220-19E4EC99FD7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Specialized sedge fruit structures</a:t>
            </a:r>
          </a:p>
        </p:txBody>
      </p:sp>
      <p:sp>
        <p:nvSpPr>
          <p:cNvPr id="3" name="37">
            <a:extLst xmlns:a="http://schemas.openxmlformats.org/drawingml/2006/main">
              <a:ext uri="{FF2B5EF4-FFF2-40B4-BE49-F238E27FC236}">
                <a16:creationId xmlns:a16="http://schemas.microsoft.com/office/drawing/2014/main" id="{7746B53B-B039-403E-AF23-2DD14EF4C8F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37</a:t>
            </a:r>
          </a:p>
        </p:txBody>
      </p:sp>
      <p:sp>
        <p:nvSpPr>
          <p:cNvPr id="4" name="text">
            <a:extLst xmlns:a="http://schemas.openxmlformats.org/drawingml/2006/main">
              <a:ext uri="{FF2B5EF4-FFF2-40B4-BE49-F238E27FC236}">
                <a16:creationId xmlns:a16="http://schemas.microsoft.com/office/drawing/2014/main" id="{D14CD12D-B9C1-47F7-BB64-FAF679FFC619}"/>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Perianth bristles  </a:t>
            </a:r>
            <a:r>
              <a:rPr sz="1725">
                <a:solidFill>
                  <a:srgbClr val="29352F"/>
                </a:solidFill>
                <a:latin typeface="Arial"/>
                <a:ea typeface="Arial"/>
                <a:cs typeface="Arial"/>
              </a:rPr>
              <a:t>Slender floral structures surrounding the fruit base in some sedges.</a:t>
            </a:r>
          </a:p>
        </p:txBody>
      </p:sp>
      <p:sp>
        <p:nvSpPr>
          <p:cNvPr id="5" name="text">
            <a:extLst xmlns:a="http://schemas.openxmlformats.org/drawingml/2006/main">
              <a:ext uri="{FF2B5EF4-FFF2-40B4-BE49-F238E27FC236}">
                <a16:creationId xmlns:a16="http://schemas.microsoft.com/office/drawing/2014/main" id="{42A7949B-B5FB-47B3-AD98-B76A2B303915}"/>
              </a:ext>
            </a:extLst>
          </p:cNvPr>
          <p:cNvSpPr>
            <a:spLocks xmlns:a="http://schemas.openxmlformats.org/drawingml/2006/main" noGrp="1"/>
          </p:cNvSpPr>
          <p:nvPr/>
        </p:nvSpPr>
        <p:spPr>
          <a:xfrm xmlns:a="http://schemas.openxmlformats.org/drawingml/2006/main">
            <a:off x="533400" y="20955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Tubercle  </a:t>
            </a:r>
            <a:r>
              <a:rPr sz="1725">
                <a:solidFill>
                  <a:srgbClr val="29352F"/>
                </a:solidFill>
                <a:latin typeface="Arial"/>
                <a:ea typeface="Arial"/>
                <a:cs typeface="Arial"/>
              </a:rPr>
              <a:t>In spikerushes and beaksedges, the enlarged style base remaining atop the achene.</a:t>
            </a:r>
          </a:p>
        </p:txBody>
      </p:sp>
      <p:sp>
        <p:nvSpPr>
          <p:cNvPr id="6" name="text">
            <a:extLst xmlns:a="http://schemas.openxmlformats.org/drawingml/2006/main">
              <a:ext uri="{FF2B5EF4-FFF2-40B4-BE49-F238E27FC236}">
                <a16:creationId xmlns:a16="http://schemas.microsoft.com/office/drawing/2014/main" id="{A016F02F-05E7-45B8-A9D3-98B43BACCA94}"/>
              </a:ext>
            </a:extLst>
          </p:cNvPr>
          <p:cNvSpPr>
            <a:spLocks xmlns:a="http://schemas.openxmlformats.org/drawingml/2006/main" noGrp="1"/>
          </p:cNvSpPr>
          <p:nvPr/>
        </p:nvSpPr>
        <p:spPr>
          <a:xfrm xmlns:a="http://schemas.openxmlformats.org/drawingml/2006/main">
            <a:off x="533400" y="29718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Stylopodium  </a:t>
            </a:r>
            <a:r>
              <a:rPr sz="1725">
                <a:solidFill>
                  <a:srgbClr val="29352F"/>
                </a:solidFill>
                <a:latin typeface="Arial"/>
                <a:ea typeface="Arial"/>
                <a:cs typeface="Arial"/>
              </a:rPr>
              <a:t>An enlarged style base.</a:t>
            </a:r>
          </a:p>
        </p:txBody>
      </p:sp>
      <p:sp>
        <p:nvSpPr>
          <p:cNvPr id="7" name="text">
            <a:extLst xmlns:a="http://schemas.openxmlformats.org/drawingml/2006/main">
              <a:ext uri="{FF2B5EF4-FFF2-40B4-BE49-F238E27FC236}">
                <a16:creationId xmlns:a16="http://schemas.microsoft.com/office/drawing/2014/main" id="{9F007DB3-9107-4211-A7B0-6C117197FE46}"/>
              </a:ext>
            </a:extLst>
          </p:cNvPr>
          <p:cNvSpPr>
            <a:spLocks xmlns:a="http://schemas.openxmlformats.org/drawingml/2006/main" noGrp="1"/>
          </p:cNvSpPr>
          <p:nvPr/>
        </p:nvSpPr>
        <p:spPr>
          <a:xfrm xmlns:a="http://schemas.openxmlformats.org/drawingml/2006/main">
            <a:off x="533400" y="35909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Hypogynium  </a:t>
            </a:r>
            <a:r>
              <a:rPr sz="1725">
                <a:solidFill>
                  <a:srgbClr val="29352F"/>
                </a:solidFill>
                <a:latin typeface="Arial"/>
                <a:ea typeface="Arial"/>
                <a:cs typeface="Arial"/>
              </a:rPr>
              <a:t>In Scleria, a hardened structure at the achene base, sometimes lobed.</a:t>
            </a:r>
          </a:p>
        </p:txBody>
      </p:sp>
      <p:sp>
        <p:nvSpPr>
          <p:cNvPr id="8" name="text">
            <a:extLst xmlns:a="http://schemas.openxmlformats.org/drawingml/2006/main">
              <a:ext uri="{FF2B5EF4-FFF2-40B4-BE49-F238E27FC236}">
                <a16:creationId xmlns:a16="http://schemas.microsoft.com/office/drawing/2014/main" id="{F350B8BE-856E-4DE3-81B8-FE2E6D0E5284}"/>
              </a:ext>
            </a:extLst>
          </p:cNvPr>
          <p:cNvSpPr>
            <a:spLocks xmlns:a="http://schemas.openxmlformats.org/drawingml/2006/main" noGrp="1"/>
          </p:cNvSpPr>
          <p:nvPr/>
        </p:nvSpPr>
        <p:spPr>
          <a:xfrm xmlns:a="http://schemas.openxmlformats.org/drawingml/2006/main">
            <a:off x="533400" y="421005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Cupula  </a:t>
            </a:r>
            <a:r>
              <a:rPr sz="1725">
                <a:solidFill>
                  <a:srgbClr val="29352F"/>
                </a:solidFill>
                <a:latin typeface="Arial"/>
                <a:ea typeface="Arial"/>
                <a:cs typeface="Arial"/>
              </a:rPr>
              <a:t>In Scleria, a supporting cup beneath the hypogynium that remains after fruit separation.</a:t>
            </a:r>
          </a:p>
        </p:txBody>
      </p:sp>
      <p:pic>
        <p:nvPicPr>
          <p:cNvPr id="9" name="">
            <a:extLst xmlns:a="http://schemas.openxmlformats.org/drawingml/2006/main">
              <a:ext uri="{FF2B5EF4-FFF2-40B4-BE49-F238E27FC236}">
                <a16:creationId xmlns:a16="http://schemas.microsoft.com/office/drawing/2014/main" id="{536D9684-CDC0-45C7-A358-1FBBCB5D3613}"/>
              </a:ext>
            </a:extLst>
          </p:cNvPr>
          <p:cNvPicPr>
            <a:picLocks xmlns:a="http://schemas.openxmlformats.org/drawingml/2006/main" noChangeAspect="1"/>
          </p:cNvPicPr>
          <p:nvPr/>
        </p:nvPicPr>
        <p:blipFill>
          <a:blip xmlns:r="http://schemas.openxmlformats.org/officeDocument/2006/relationships" xmlns:a="http://schemas.openxmlformats.org/drawingml/2006/main" r:embed="R7778071bff3e4bbc"/>
          <a:stretch xmlns:a="http://schemas.openxmlformats.org/drawingml/2006/main"/>
        </p:blipFill>
        <p:spPr>
          <a:xfrm xmlns:a="http://schemas.openxmlformats.org/drawingml/2006/main">
            <a:off x="8109643" y="1524000"/>
            <a:ext cx="1068589" cy="1657350"/>
          </a:xfrm>
          <a:prstGeom xmlns:a="http://schemas.openxmlformats.org/drawingml/2006/main" prst="rect">
            <a:avLst/>
          </a:prstGeom>
        </p:spPr>
      </p:pic>
      <p:sp>
        <p:nvSpPr>
          <p:cNvPr id="10" name="Tubercle above, bristles from the base">
            <a:extLst xmlns:a="http://schemas.openxmlformats.org/drawingml/2006/main">
              <a:ext uri="{FF2B5EF4-FFF2-40B4-BE49-F238E27FC236}">
                <a16:creationId xmlns:a16="http://schemas.microsoft.com/office/drawing/2014/main" id="{FAE008EB-B7FD-4B9B-91B9-39FF1658518C}"/>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Tubercle above, bristles from the base</a:t>
            </a:r>
          </a:p>
        </p:txBody>
      </p:sp>
      <p:pic>
        <p:nvPicPr>
          <p:cNvPr id="11" name="">
            <a:extLst xmlns:a="http://schemas.openxmlformats.org/drawingml/2006/main">
              <a:ext uri="{FF2B5EF4-FFF2-40B4-BE49-F238E27FC236}">
                <a16:creationId xmlns:a16="http://schemas.microsoft.com/office/drawing/2014/main" id="{F26D1884-3C43-4CE0-BD6A-8E48DB259E03}"/>
              </a:ext>
            </a:extLst>
          </p:cNvPr>
          <p:cNvPicPr>
            <a:picLocks xmlns:a="http://schemas.openxmlformats.org/drawingml/2006/main" noChangeAspect="1"/>
          </p:cNvPicPr>
          <p:nvPr/>
        </p:nvPicPr>
        <p:blipFill>
          <a:blip xmlns:r="http://schemas.openxmlformats.org/officeDocument/2006/relationships" xmlns:a="http://schemas.openxmlformats.org/drawingml/2006/main" r:embed="R677581ea761845b2"/>
          <a:stretch xmlns:a="http://schemas.openxmlformats.org/drawingml/2006/main"/>
        </p:blipFill>
        <p:spPr>
          <a:xfrm xmlns:a="http://schemas.openxmlformats.org/drawingml/2006/main">
            <a:off x="7781668" y="3810000"/>
            <a:ext cx="1724540" cy="1657350"/>
          </a:xfrm>
          <a:prstGeom xmlns:a="http://schemas.openxmlformats.org/drawingml/2006/main" prst="rect">
            <a:avLst/>
          </a:prstGeom>
        </p:spPr>
      </p:pic>
      <p:sp>
        <p:nvSpPr>
          <p:cNvPr id="12" name="Scleria structural example: hypogynium at H">
            <a:extLst xmlns:a="http://schemas.openxmlformats.org/drawingml/2006/main">
              <a:ext uri="{FF2B5EF4-FFF2-40B4-BE49-F238E27FC236}">
                <a16:creationId xmlns:a16="http://schemas.microsoft.com/office/drawing/2014/main" id="{92D4308C-CE18-435B-8DD6-DED40FC4A102}"/>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Scleria structural example: hypogynium at H</a:t>
            </a:r>
          </a:p>
        </p:txBody>
      </p:sp>
    </p:spTree>
    <p:extLst>
      <p:ext uri="{BB962C8B-B14F-4D97-AF65-F5344CB8AC3E}">
        <p14:creationId xmlns:p14="http://schemas.microsoft.com/office/powerpoint/2010/main" val="1681679146"/>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RUSHES">
            <a:extLst xmlns:a="http://schemas.openxmlformats.org/drawingml/2006/main">
              <a:ext uri="{FF2B5EF4-FFF2-40B4-BE49-F238E27FC236}">
                <a16:creationId xmlns:a16="http://schemas.microsoft.com/office/drawing/2014/main" id="{5D995F07-7090-4DBA-9998-17ABB2BB1BE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RUSHES</a:t>
            </a:r>
          </a:p>
        </p:txBody>
      </p:sp>
      <p:sp>
        <p:nvSpPr>
          <p:cNvPr id="2" name="A rush flower becomes a capsule">
            <a:extLst xmlns:a="http://schemas.openxmlformats.org/drawingml/2006/main">
              <a:ext uri="{FF2B5EF4-FFF2-40B4-BE49-F238E27FC236}">
                <a16:creationId xmlns:a16="http://schemas.microsoft.com/office/drawing/2014/main" id="{F9E34DD8-F29A-4E78-B789-22B2DCE6705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 rush flower becomes a capsule</a:t>
            </a:r>
          </a:p>
        </p:txBody>
      </p:sp>
      <p:sp>
        <p:nvSpPr>
          <p:cNvPr id="3" name="38">
            <a:extLst xmlns:a="http://schemas.openxmlformats.org/drawingml/2006/main">
              <a:ext uri="{FF2B5EF4-FFF2-40B4-BE49-F238E27FC236}">
                <a16:creationId xmlns:a16="http://schemas.microsoft.com/office/drawing/2014/main" id="{2A270FD6-C489-41EC-B30B-3DD5E6E55FF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38</a:t>
            </a:r>
          </a:p>
        </p:txBody>
      </p:sp>
      <p:sp>
        <p:nvSpPr>
          <p:cNvPr id="4" name="text">
            <a:extLst xmlns:a="http://schemas.openxmlformats.org/drawingml/2006/main">
              <a:ext uri="{FF2B5EF4-FFF2-40B4-BE49-F238E27FC236}">
                <a16:creationId xmlns:a16="http://schemas.microsoft.com/office/drawing/2014/main" id="{F8451377-F25B-475A-A8A9-83E3C2EA9F2C}"/>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Perianth  </a:t>
            </a:r>
            <a:r>
              <a:rPr sz="1725">
                <a:solidFill>
                  <a:srgbClr val="29352F"/>
                </a:solidFill>
                <a:latin typeface="Arial"/>
                <a:ea typeface="Arial"/>
                <a:cs typeface="Arial"/>
              </a:rPr>
              <a:t>The floral envelope surrounding the reproductive organs.</a:t>
            </a:r>
          </a:p>
        </p:txBody>
      </p:sp>
      <p:sp>
        <p:nvSpPr>
          <p:cNvPr id="5" name="text">
            <a:extLst xmlns:a="http://schemas.openxmlformats.org/drawingml/2006/main">
              <a:ext uri="{FF2B5EF4-FFF2-40B4-BE49-F238E27FC236}">
                <a16:creationId xmlns:a16="http://schemas.microsoft.com/office/drawing/2014/main" id="{9C8437DE-FCEE-46F6-B48E-50F5367C3623}"/>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Tepal  </a:t>
            </a:r>
            <a:r>
              <a:rPr sz="1725">
                <a:solidFill>
                  <a:srgbClr val="29352F"/>
                </a:solidFill>
                <a:latin typeface="Arial"/>
                <a:ea typeface="Arial"/>
                <a:cs typeface="Arial"/>
              </a:rPr>
              <a:t>A perianth segment when sepals and petals are not clearly differentiated.</a:t>
            </a:r>
          </a:p>
        </p:txBody>
      </p:sp>
      <p:sp>
        <p:nvSpPr>
          <p:cNvPr id="6" name="text">
            <a:extLst xmlns:a="http://schemas.openxmlformats.org/drawingml/2006/main">
              <a:ext uri="{FF2B5EF4-FFF2-40B4-BE49-F238E27FC236}">
                <a16:creationId xmlns:a16="http://schemas.microsoft.com/office/drawing/2014/main" id="{68BD07AB-401C-45A7-937C-E0E2E32FBC9C}"/>
              </a:ext>
            </a:extLst>
          </p:cNvPr>
          <p:cNvSpPr>
            <a:spLocks xmlns:a="http://schemas.openxmlformats.org/drawingml/2006/main" noGrp="1"/>
          </p:cNvSpPr>
          <p:nvPr/>
        </p:nvSpPr>
        <p:spPr>
          <a:xfrm xmlns:a="http://schemas.openxmlformats.org/drawingml/2006/main">
            <a:off x="533400" y="271462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Outer / inner tepals  </a:t>
            </a:r>
            <a:r>
              <a:rPr sz="1725">
                <a:solidFill>
                  <a:srgbClr val="29352F"/>
                </a:solidFill>
                <a:latin typeface="Arial"/>
                <a:ea typeface="Arial"/>
                <a:cs typeface="Arial"/>
              </a:rPr>
              <a:t>The two successive sets of tepals; rush flowers usually have three in each.</a:t>
            </a:r>
          </a:p>
        </p:txBody>
      </p:sp>
      <p:sp>
        <p:nvSpPr>
          <p:cNvPr id="7" name="text">
            <a:extLst xmlns:a="http://schemas.openxmlformats.org/drawingml/2006/main">
              <a:ext uri="{FF2B5EF4-FFF2-40B4-BE49-F238E27FC236}">
                <a16:creationId xmlns:a16="http://schemas.microsoft.com/office/drawing/2014/main" id="{205C7C58-EA7B-41CB-9C58-1D76FD49CB33}"/>
              </a:ext>
            </a:extLst>
          </p:cNvPr>
          <p:cNvSpPr>
            <a:spLocks xmlns:a="http://schemas.openxmlformats.org/drawingml/2006/main" noGrp="1"/>
          </p:cNvSpPr>
          <p:nvPr/>
        </p:nvSpPr>
        <p:spPr>
          <a:xfrm xmlns:a="http://schemas.openxmlformats.org/drawingml/2006/main">
            <a:off x="533400" y="35909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Bracteole  </a:t>
            </a:r>
            <a:r>
              <a:rPr sz="1725">
                <a:solidFill>
                  <a:srgbClr val="29352F"/>
                </a:solidFill>
                <a:latin typeface="Arial"/>
                <a:ea typeface="Arial"/>
                <a:cs typeface="Arial"/>
              </a:rPr>
              <a:t>A small bract closely associated with an individual flower.</a:t>
            </a:r>
          </a:p>
        </p:txBody>
      </p:sp>
      <p:sp>
        <p:nvSpPr>
          <p:cNvPr id="8" name="text">
            <a:extLst xmlns:a="http://schemas.openxmlformats.org/drawingml/2006/main">
              <a:ext uri="{FF2B5EF4-FFF2-40B4-BE49-F238E27FC236}">
                <a16:creationId xmlns:a16="http://schemas.microsoft.com/office/drawing/2014/main" id="{E653B767-D04A-4E0A-A001-E3927EBFD375}"/>
              </a:ext>
            </a:extLst>
          </p:cNvPr>
          <p:cNvSpPr>
            <a:spLocks xmlns:a="http://schemas.openxmlformats.org/drawingml/2006/main" noGrp="1"/>
          </p:cNvSpPr>
          <p:nvPr/>
        </p:nvSpPr>
        <p:spPr>
          <a:xfrm xmlns:a="http://schemas.openxmlformats.org/drawingml/2006/main">
            <a:off x="533400" y="42100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Capsule  </a:t>
            </a:r>
            <a:r>
              <a:rPr sz="1725">
                <a:solidFill>
                  <a:srgbClr val="29352F"/>
                </a:solidFill>
                <a:latin typeface="Arial"/>
                <a:ea typeface="Arial"/>
                <a:cs typeface="Arial"/>
              </a:rPr>
              <a:t>A dry fruit that opens to release seeds.</a:t>
            </a:r>
          </a:p>
        </p:txBody>
      </p:sp>
      <p:pic>
        <p:nvPicPr>
          <p:cNvPr id="9" name="">
            <a:extLst xmlns:a="http://schemas.openxmlformats.org/drawingml/2006/main">
              <a:ext uri="{FF2B5EF4-FFF2-40B4-BE49-F238E27FC236}">
                <a16:creationId xmlns:a16="http://schemas.microsoft.com/office/drawing/2014/main" id="{3316B3E0-07DF-4BE1-BA73-37542C3B3162}"/>
              </a:ext>
            </a:extLst>
          </p:cNvPr>
          <p:cNvPicPr>
            <a:picLocks xmlns:a="http://schemas.openxmlformats.org/drawingml/2006/main" noChangeAspect="1"/>
          </p:cNvPicPr>
          <p:nvPr/>
        </p:nvPicPr>
        <p:blipFill>
          <a:blip xmlns:r="http://schemas.openxmlformats.org/officeDocument/2006/relationships" xmlns:a="http://schemas.openxmlformats.org/drawingml/2006/main" r:embed="R708618e3872e445c"/>
          <a:stretch xmlns:a="http://schemas.openxmlformats.org/drawingml/2006/main"/>
        </p:blipFill>
        <p:spPr>
          <a:xfrm xmlns:a="http://schemas.openxmlformats.org/drawingml/2006/main">
            <a:off x="6500672" y="1524000"/>
            <a:ext cx="1186143" cy="1657350"/>
          </a:xfrm>
          <a:prstGeom xmlns:a="http://schemas.openxmlformats.org/drawingml/2006/main" prst="rect">
            <a:avLst/>
          </a:prstGeom>
        </p:spPr>
      </p:pic>
      <p:sp>
        <p:nvSpPr>
          <p:cNvPr id="10" name="Six tepals around a rush flower">
            <a:extLst xmlns:a="http://schemas.openxmlformats.org/drawingml/2006/main">
              <a:ext uri="{FF2B5EF4-FFF2-40B4-BE49-F238E27FC236}">
                <a16:creationId xmlns:a16="http://schemas.microsoft.com/office/drawing/2014/main" id="{D50C03F6-CC14-4C78-AB01-967A26EB55D2}"/>
              </a:ext>
            </a:extLst>
          </p:cNvPr>
          <p:cNvSpPr>
            <a:spLocks xmlns:a="http://schemas.openxmlformats.org/drawingml/2006/main" noGrp="1"/>
          </p:cNvSpPr>
          <p:nvPr/>
        </p:nvSpPr>
        <p:spPr>
          <a:xfrm xmlns:a="http://schemas.openxmlformats.org/drawingml/2006/main">
            <a:off x="5629275"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Six tepals around a rush flower</a:t>
            </a:r>
          </a:p>
        </p:txBody>
      </p:sp>
      <p:pic>
        <p:nvPicPr>
          <p:cNvPr id="11" name="">
            <a:extLst xmlns:a="http://schemas.openxmlformats.org/drawingml/2006/main">
              <a:ext uri="{FF2B5EF4-FFF2-40B4-BE49-F238E27FC236}">
                <a16:creationId xmlns:a16="http://schemas.microsoft.com/office/drawing/2014/main" id="{10CDFCA9-9DE3-4A83-A3C0-08A728ABDDEB}"/>
              </a:ext>
            </a:extLst>
          </p:cNvPr>
          <p:cNvPicPr>
            <a:picLocks xmlns:a="http://schemas.openxmlformats.org/drawingml/2006/main" noChangeAspect="1"/>
          </p:cNvPicPr>
          <p:nvPr/>
        </p:nvPicPr>
        <p:blipFill>
          <a:blip xmlns:r="http://schemas.openxmlformats.org/officeDocument/2006/relationships" xmlns:a="http://schemas.openxmlformats.org/drawingml/2006/main" r:embed="R83397e57b4374ef3"/>
          <a:stretch xmlns:a="http://schemas.openxmlformats.org/drawingml/2006/main"/>
        </p:blipFill>
        <p:spPr>
          <a:xfrm xmlns:a="http://schemas.openxmlformats.org/drawingml/2006/main">
            <a:off x="9271341" y="1524000"/>
            <a:ext cx="1845581" cy="1657350"/>
          </a:xfrm>
          <a:prstGeom xmlns:a="http://schemas.openxmlformats.org/drawingml/2006/main" prst="rect">
            <a:avLst/>
          </a:prstGeom>
        </p:spPr>
      </p:pic>
      <p:sp>
        <p:nvSpPr>
          <p:cNvPr id="12" name="Perianth and reproductive organs">
            <a:extLst xmlns:a="http://schemas.openxmlformats.org/drawingml/2006/main">
              <a:ext uri="{FF2B5EF4-FFF2-40B4-BE49-F238E27FC236}">
                <a16:creationId xmlns:a16="http://schemas.microsoft.com/office/drawing/2014/main" id="{9B1F0254-41DD-409A-A3C2-9643EE1D9BA0}"/>
              </a:ext>
            </a:extLst>
          </p:cNvPr>
          <p:cNvSpPr>
            <a:spLocks xmlns:a="http://schemas.openxmlformats.org/drawingml/2006/main" noGrp="1"/>
          </p:cNvSpPr>
          <p:nvPr/>
        </p:nvSpPr>
        <p:spPr>
          <a:xfrm xmlns:a="http://schemas.openxmlformats.org/drawingml/2006/main">
            <a:off x="8729663" y="3238500"/>
            <a:ext cx="2928938"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Perianth and reproductive organs</a:t>
            </a:r>
          </a:p>
        </p:txBody>
      </p:sp>
      <p:pic>
        <p:nvPicPr>
          <p:cNvPr id="13" name="">
            <a:extLst xmlns:a="http://schemas.openxmlformats.org/drawingml/2006/main">
              <a:ext uri="{FF2B5EF4-FFF2-40B4-BE49-F238E27FC236}">
                <a16:creationId xmlns:a16="http://schemas.microsoft.com/office/drawing/2014/main" id="{EFD4D803-A01B-464B-AFF6-F2E73849AD34}"/>
              </a:ext>
            </a:extLst>
          </p:cNvPr>
          <p:cNvPicPr>
            <a:picLocks xmlns:a="http://schemas.openxmlformats.org/drawingml/2006/main" noChangeAspect="1"/>
          </p:cNvPicPr>
          <p:nvPr/>
        </p:nvPicPr>
        <p:blipFill>
          <a:blip xmlns:r="http://schemas.openxmlformats.org/officeDocument/2006/relationships" xmlns:a="http://schemas.openxmlformats.org/drawingml/2006/main" r:embed="R1fb3cf0414854fea"/>
          <a:stretch xmlns:a="http://schemas.openxmlformats.org/drawingml/2006/main"/>
        </p:blipFill>
        <p:spPr>
          <a:xfrm xmlns:a="http://schemas.openxmlformats.org/drawingml/2006/main">
            <a:off x="8161303" y="3810000"/>
            <a:ext cx="965270" cy="1657350"/>
          </a:xfrm>
          <a:prstGeom xmlns:a="http://schemas.openxmlformats.org/drawingml/2006/main" prst="rect">
            <a:avLst/>
          </a:prstGeom>
        </p:spPr>
      </p:pic>
      <p:sp>
        <p:nvSpPr>
          <p:cNvPr id="14" name="Capsule surrounded by tepals">
            <a:extLst xmlns:a="http://schemas.openxmlformats.org/drawingml/2006/main">
              <a:ext uri="{FF2B5EF4-FFF2-40B4-BE49-F238E27FC236}">
                <a16:creationId xmlns:a16="http://schemas.microsoft.com/office/drawing/2014/main" id="{ED71901D-1E53-47AE-B734-34FEF299A843}"/>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Capsule surrounded by tepals</a:t>
            </a:r>
          </a:p>
        </p:txBody>
      </p:sp>
    </p:spTree>
    <p:extLst>
      <p:ext uri="{BB962C8B-B14F-4D97-AF65-F5344CB8AC3E}">
        <p14:creationId xmlns:p14="http://schemas.microsoft.com/office/powerpoint/2010/main" val="495940681"/>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RUSHES">
            <a:extLst xmlns:a="http://schemas.openxmlformats.org/drawingml/2006/main">
              <a:ext uri="{FF2B5EF4-FFF2-40B4-BE49-F238E27FC236}">
                <a16:creationId xmlns:a16="http://schemas.microsoft.com/office/drawing/2014/main" id="{E1C577D4-0AF3-4E6E-AE05-3FE3FEA075A1}"/>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RUSHES</a:t>
            </a:r>
          </a:p>
        </p:txBody>
      </p:sp>
      <p:sp>
        <p:nvSpPr>
          <p:cNvPr id="2" name="Opening fruits and their valves">
            <a:extLst xmlns:a="http://schemas.openxmlformats.org/drawingml/2006/main">
              <a:ext uri="{FF2B5EF4-FFF2-40B4-BE49-F238E27FC236}">
                <a16:creationId xmlns:a16="http://schemas.microsoft.com/office/drawing/2014/main" id="{05B3A61D-916A-463C-A8D6-35A06F446C2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Opening fruits and their valves</a:t>
            </a:r>
          </a:p>
        </p:txBody>
      </p:sp>
      <p:sp>
        <p:nvSpPr>
          <p:cNvPr id="3" name="39">
            <a:extLst xmlns:a="http://schemas.openxmlformats.org/drawingml/2006/main">
              <a:ext uri="{FF2B5EF4-FFF2-40B4-BE49-F238E27FC236}">
                <a16:creationId xmlns:a16="http://schemas.microsoft.com/office/drawing/2014/main" id="{45629EB0-91C9-4F97-AAA1-03E1C2E80D5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39</a:t>
            </a:r>
          </a:p>
        </p:txBody>
      </p:sp>
      <p:sp>
        <p:nvSpPr>
          <p:cNvPr id="4" name="text">
            <a:extLst xmlns:a="http://schemas.openxmlformats.org/drawingml/2006/main">
              <a:ext uri="{FF2B5EF4-FFF2-40B4-BE49-F238E27FC236}">
                <a16:creationId xmlns:a16="http://schemas.microsoft.com/office/drawing/2014/main" id="{8B94521A-84BE-488F-9284-B09F32AD3EE8}"/>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Dehiscent  </a:t>
            </a:r>
            <a:r>
              <a:rPr sz="1725">
                <a:solidFill>
                  <a:srgbClr val="29352F"/>
                </a:solidFill>
                <a:latin typeface="Arial"/>
                <a:ea typeface="Arial"/>
                <a:cs typeface="Arial"/>
              </a:rPr>
              <a:t>Opening naturally at maturity.</a:t>
            </a:r>
          </a:p>
        </p:txBody>
      </p:sp>
      <p:sp>
        <p:nvSpPr>
          <p:cNvPr id="5" name="text">
            <a:extLst xmlns:a="http://schemas.openxmlformats.org/drawingml/2006/main">
              <a:ext uri="{FF2B5EF4-FFF2-40B4-BE49-F238E27FC236}">
                <a16:creationId xmlns:a16="http://schemas.microsoft.com/office/drawing/2014/main" id="{19AB30B8-D244-42BE-8141-AB2FB1B7A49A}"/>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Indehiscent  </a:t>
            </a:r>
            <a:r>
              <a:rPr sz="1725">
                <a:solidFill>
                  <a:srgbClr val="29352F"/>
                </a:solidFill>
                <a:latin typeface="Arial"/>
                <a:ea typeface="Arial"/>
                <a:cs typeface="Arial"/>
              </a:rPr>
              <a:t>Remaining closed at maturity.</a:t>
            </a:r>
          </a:p>
        </p:txBody>
      </p:sp>
      <p:sp>
        <p:nvSpPr>
          <p:cNvPr id="6" name="text">
            <a:extLst xmlns:a="http://schemas.openxmlformats.org/drawingml/2006/main">
              <a:ext uri="{FF2B5EF4-FFF2-40B4-BE49-F238E27FC236}">
                <a16:creationId xmlns:a16="http://schemas.microsoft.com/office/drawing/2014/main" id="{8D1EA585-797D-44C8-87AE-607C2AB5C99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Valve  </a:t>
            </a:r>
            <a:r>
              <a:rPr sz="1725">
                <a:solidFill>
                  <a:srgbClr val="29352F"/>
                </a:solidFill>
                <a:latin typeface="Arial"/>
                <a:ea typeface="Arial"/>
                <a:cs typeface="Arial"/>
              </a:rPr>
              <a:t>One of the sections into which a capsule opens.</a:t>
            </a:r>
          </a:p>
        </p:txBody>
      </p:sp>
      <p:pic>
        <p:nvPicPr>
          <p:cNvPr id="7" name="">
            <a:extLst xmlns:a="http://schemas.openxmlformats.org/drawingml/2006/main">
              <a:ext uri="{FF2B5EF4-FFF2-40B4-BE49-F238E27FC236}">
                <a16:creationId xmlns:a16="http://schemas.microsoft.com/office/drawing/2014/main" id="{4EC5DF1A-13BD-4C0C-9031-786313503B8C}"/>
              </a:ext>
            </a:extLst>
          </p:cNvPr>
          <p:cNvPicPr>
            <a:picLocks xmlns:a="http://schemas.openxmlformats.org/drawingml/2006/main" noChangeAspect="1"/>
          </p:cNvPicPr>
          <p:nvPr/>
        </p:nvPicPr>
        <p:blipFill>
          <a:blip xmlns:r="http://schemas.openxmlformats.org/officeDocument/2006/relationships" xmlns:a="http://schemas.openxmlformats.org/drawingml/2006/main" r:embed="R1524d7f3d40e4597"/>
          <a:stretch xmlns:a="http://schemas.openxmlformats.org/drawingml/2006/main"/>
        </p:blipFill>
        <p:spPr>
          <a:xfrm xmlns:a="http://schemas.openxmlformats.org/drawingml/2006/main">
            <a:off x="7679377" y="1524000"/>
            <a:ext cx="1929121" cy="3943350"/>
          </a:xfrm>
          <a:prstGeom xmlns:a="http://schemas.openxmlformats.org/drawingml/2006/main" prst="rect">
            <a:avLst/>
          </a:prstGeom>
        </p:spPr>
      </p:pic>
      <p:sp>
        <p:nvSpPr>
          <p:cNvPr id="8" name="A dehiscent capsule opens into valves">
            <a:extLst xmlns:a="http://schemas.openxmlformats.org/drawingml/2006/main">
              <a:ext uri="{FF2B5EF4-FFF2-40B4-BE49-F238E27FC236}">
                <a16:creationId xmlns:a16="http://schemas.microsoft.com/office/drawing/2014/main" id="{DBBFF55E-617A-4193-98F3-11667B9849FD}"/>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dehiscent capsule opens into valves</a:t>
            </a:r>
          </a:p>
        </p:txBody>
      </p:sp>
    </p:spTree>
    <p:extLst>
      <p:ext uri="{BB962C8B-B14F-4D97-AF65-F5344CB8AC3E}">
        <p14:creationId xmlns:p14="http://schemas.microsoft.com/office/powerpoint/2010/main" val="471007435"/>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USHES">
            <a:extLst xmlns:a="http://schemas.openxmlformats.org/drawingml/2006/main">
              <a:ext uri="{FF2B5EF4-FFF2-40B4-BE49-F238E27FC236}">
                <a16:creationId xmlns:a16="http://schemas.microsoft.com/office/drawing/2014/main" id="{418D56F1-0CF7-493C-BBF6-ABC67F98ECC8}"/>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RUSHES</a:t>
            </a:r>
          </a:p>
        </p:txBody>
      </p:sp>
      <p:sp>
        <p:nvSpPr>
          <p:cNvPr id="2" name="Chambers and internal partitions">
            <a:extLst xmlns:a="http://schemas.openxmlformats.org/drawingml/2006/main">
              <a:ext uri="{FF2B5EF4-FFF2-40B4-BE49-F238E27FC236}">
                <a16:creationId xmlns:a16="http://schemas.microsoft.com/office/drawing/2014/main" id="{1736FA15-1C7B-4D46-8D52-FF242EF9F2D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Chambers and internal partitions</a:t>
            </a:r>
          </a:p>
        </p:txBody>
      </p:sp>
      <p:sp>
        <p:nvSpPr>
          <p:cNvPr id="3" name="40">
            <a:extLst xmlns:a="http://schemas.openxmlformats.org/drawingml/2006/main">
              <a:ext uri="{FF2B5EF4-FFF2-40B4-BE49-F238E27FC236}">
                <a16:creationId xmlns:a16="http://schemas.microsoft.com/office/drawing/2014/main" id="{46757B63-AC78-457B-B92D-7ED66F477BDC}"/>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40</a:t>
            </a:r>
          </a:p>
        </p:txBody>
      </p:sp>
      <p:sp>
        <p:nvSpPr>
          <p:cNvPr id="4" name="text">
            <a:extLst xmlns:a="http://schemas.openxmlformats.org/drawingml/2006/main">
              <a:ext uri="{FF2B5EF4-FFF2-40B4-BE49-F238E27FC236}">
                <a16:creationId xmlns:a16="http://schemas.microsoft.com/office/drawing/2014/main" id="{278C6897-75A6-4A59-9E62-A55D2E80073E}"/>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Locule  </a:t>
            </a:r>
            <a:r>
              <a:rPr sz="1725">
                <a:solidFill>
                  <a:srgbClr val="29352F"/>
                </a:solidFill>
                <a:latin typeface="Arial"/>
                <a:ea typeface="Arial"/>
                <a:cs typeface="Arial"/>
              </a:rPr>
              <a:t>An internal chamber of an ovary or fruit.</a:t>
            </a:r>
          </a:p>
        </p:txBody>
      </p:sp>
      <p:sp>
        <p:nvSpPr>
          <p:cNvPr id="5" name="text">
            <a:extLst xmlns:a="http://schemas.openxmlformats.org/drawingml/2006/main">
              <a:ext uri="{FF2B5EF4-FFF2-40B4-BE49-F238E27FC236}">
                <a16:creationId xmlns:a16="http://schemas.microsoft.com/office/drawing/2014/main" id="{01F69BDE-CCC8-47F3-8570-D64131A88F1E}"/>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Unilocular / trilocular  </a:t>
            </a:r>
            <a:r>
              <a:rPr sz="1725">
                <a:solidFill>
                  <a:srgbClr val="29352F"/>
                </a:solidFill>
                <a:latin typeface="Arial"/>
                <a:ea typeface="Arial"/>
                <a:cs typeface="Arial"/>
              </a:rPr>
              <a:t>One-chambered / three-chambered.</a:t>
            </a:r>
          </a:p>
        </p:txBody>
      </p:sp>
      <p:sp>
        <p:nvSpPr>
          <p:cNvPr id="6" name="text">
            <a:extLst xmlns:a="http://schemas.openxmlformats.org/drawingml/2006/main">
              <a:ext uri="{FF2B5EF4-FFF2-40B4-BE49-F238E27FC236}">
                <a16:creationId xmlns:a16="http://schemas.microsoft.com/office/drawing/2014/main" id="{65591B2B-2B74-4650-80B4-A6E2C1CE775C}"/>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Septum  </a:t>
            </a:r>
            <a:r>
              <a:rPr sz="1725">
                <a:solidFill>
                  <a:srgbClr val="29352F"/>
                </a:solidFill>
                <a:latin typeface="Arial"/>
                <a:ea typeface="Arial"/>
                <a:cs typeface="Arial"/>
              </a:rPr>
              <a:t>An internal partition. Plural: septa.</a:t>
            </a:r>
          </a:p>
        </p:txBody>
      </p:sp>
      <p:sp>
        <p:nvSpPr>
          <p:cNvPr id="7" name="text">
            <a:extLst xmlns:a="http://schemas.openxmlformats.org/drawingml/2006/main">
              <a:ext uri="{FF2B5EF4-FFF2-40B4-BE49-F238E27FC236}">
                <a16:creationId xmlns:a16="http://schemas.microsoft.com/office/drawing/2014/main" id="{29787803-B324-40BD-BF8F-D51DB9382D9E}"/>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Septate  </a:t>
            </a:r>
            <a:r>
              <a:rPr sz="1725">
                <a:solidFill>
                  <a:srgbClr val="29352F"/>
                </a:solidFill>
                <a:latin typeface="Arial"/>
                <a:ea typeface="Arial"/>
                <a:cs typeface="Arial"/>
              </a:rPr>
              <a:t>Divided by internal partitions.</a:t>
            </a:r>
          </a:p>
        </p:txBody>
      </p:sp>
      <p:pic>
        <p:nvPicPr>
          <p:cNvPr id="8" name="">
            <a:extLst xmlns:a="http://schemas.openxmlformats.org/drawingml/2006/main">
              <a:ext uri="{FF2B5EF4-FFF2-40B4-BE49-F238E27FC236}">
                <a16:creationId xmlns:a16="http://schemas.microsoft.com/office/drawing/2014/main" id="{F437662C-FCE2-4EB5-B336-F3137559D581}"/>
              </a:ext>
            </a:extLst>
          </p:cNvPr>
          <p:cNvPicPr>
            <a:picLocks xmlns:a="http://schemas.openxmlformats.org/drawingml/2006/main" noChangeAspect="1"/>
          </p:cNvPicPr>
          <p:nvPr/>
        </p:nvPicPr>
        <p:blipFill>
          <a:blip xmlns:r="http://schemas.openxmlformats.org/officeDocument/2006/relationships" xmlns:a="http://schemas.openxmlformats.org/drawingml/2006/main" r:embed="R5964fc368c984df3"/>
          <a:stretch xmlns:a="http://schemas.openxmlformats.org/drawingml/2006/main"/>
        </p:blipFill>
        <p:spPr>
          <a:xfrm xmlns:a="http://schemas.openxmlformats.org/drawingml/2006/main">
            <a:off x="5629275" y="2571257"/>
            <a:ext cx="6029325" cy="1848836"/>
          </a:xfrm>
          <a:prstGeom xmlns:a="http://schemas.openxmlformats.org/drawingml/2006/main" prst="rect">
            <a:avLst/>
          </a:prstGeom>
        </p:spPr>
      </p:pic>
      <p:sp>
        <p:nvSpPr>
          <p:cNvPr id="9" name="Fruit chambers and the partitions of a rush leaf">
            <a:extLst xmlns:a="http://schemas.openxmlformats.org/drawingml/2006/main">
              <a:ext uri="{FF2B5EF4-FFF2-40B4-BE49-F238E27FC236}">
                <a16:creationId xmlns:a16="http://schemas.microsoft.com/office/drawing/2014/main" id="{E96A6012-8327-4C32-A5C8-0A60FAABDDE1}"/>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Fruit chambers and the partitions of a rush leaf</a:t>
            </a:r>
          </a:p>
        </p:txBody>
      </p:sp>
    </p:spTree>
    <p:extLst>
      <p:ext uri="{BB962C8B-B14F-4D97-AF65-F5344CB8AC3E}">
        <p14:creationId xmlns:p14="http://schemas.microsoft.com/office/powerpoint/2010/main" val="1849135326"/>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USHES">
            <a:extLst xmlns:a="http://schemas.openxmlformats.org/drawingml/2006/main">
              <a:ext uri="{FF2B5EF4-FFF2-40B4-BE49-F238E27FC236}">
                <a16:creationId xmlns:a16="http://schemas.microsoft.com/office/drawing/2014/main" id="{48174818-D5DB-479D-8DC5-F510B7A399C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RUSHES</a:t>
            </a:r>
          </a:p>
        </p:txBody>
      </p:sp>
      <p:sp>
        <p:nvSpPr>
          <p:cNvPr id="2" name="Rush leaves and seeds">
            <a:extLst xmlns:a="http://schemas.openxmlformats.org/drawingml/2006/main">
              <a:ext uri="{FF2B5EF4-FFF2-40B4-BE49-F238E27FC236}">
                <a16:creationId xmlns:a16="http://schemas.microsoft.com/office/drawing/2014/main" id="{2998B5E9-5E41-4A87-B826-692E4EC14CE1}"/>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Rush leaves and seeds</a:t>
            </a:r>
          </a:p>
        </p:txBody>
      </p:sp>
      <p:sp>
        <p:nvSpPr>
          <p:cNvPr id="3" name="41">
            <a:extLst xmlns:a="http://schemas.openxmlformats.org/drawingml/2006/main">
              <a:ext uri="{FF2B5EF4-FFF2-40B4-BE49-F238E27FC236}">
                <a16:creationId xmlns:a16="http://schemas.microsoft.com/office/drawing/2014/main" id="{F6DD4F3D-90D3-4417-A257-61204C3A6BE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41</a:t>
            </a:r>
          </a:p>
        </p:txBody>
      </p:sp>
      <p:sp>
        <p:nvSpPr>
          <p:cNvPr id="4" name="text">
            <a:extLst xmlns:a="http://schemas.openxmlformats.org/drawingml/2006/main">
              <a:ext uri="{FF2B5EF4-FFF2-40B4-BE49-F238E27FC236}">
                <a16:creationId xmlns:a16="http://schemas.microsoft.com/office/drawing/2014/main" id="{C7E6BD80-C605-4BBA-841F-A22B08E6D444}"/>
              </a:ext>
            </a:extLst>
          </p:cNvPr>
          <p:cNvSpPr>
            <a:spLocks xmlns:a="http://schemas.openxmlformats.org/drawingml/2006/main" noGrp="1"/>
          </p:cNvSpPr>
          <p:nvPr/>
        </p:nvSpPr>
        <p:spPr>
          <a:xfrm xmlns:a="http://schemas.openxmlformats.org/drawingml/2006/main">
            <a:off x="533400" y="1476375"/>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Nodulose-septate  </a:t>
            </a:r>
            <a:r>
              <a:rPr sz="1725">
                <a:solidFill>
                  <a:srgbClr val="29352F"/>
                </a:solidFill>
                <a:latin typeface="Arial"/>
                <a:ea typeface="Arial"/>
                <a:cs typeface="Arial"/>
              </a:rPr>
              <a:t>Having transverse internal partitions that produce a jointed or slightly knobby appearance.</a:t>
            </a:r>
          </a:p>
        </p:txBody>
      </p:sp>
      <p:sp>
        <p:nvSpPr>
          <p:cNvPr id="5" name="text">
            <a:extLst xmlns:a="http://schemas.openxmlformats.org/drawingml/2006/main">
              <a:ext uri="{FF2B5EF4-FFF2-40B4-BE49-F238E27FC236}">
                <a16:creationId xmlns:a16="http://schemas.microsoft.com/office/drawing/2014/main" id="{5C48D9FA-46EB-48BD-8739-8672F3F7887B}"/>
              </a:ext>
            </a:extLst>
          </p:cNvPr>
          <p:cNvSpPr>
            <a:spLocks xmlns:a="http://schemas.openxmlformats.org/drawingml/2006/main" noGrp="1"/>
          </p:cNvSpPr>
          <p:nvPr/>
        </p:nvSpPr>
        <p:spPr>
          <a:xfrm xmlns:a="http://schemas.openxmlformats.org/drawingml/2006/main">
            <a:off x="533400" y="23526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Tailed seed  </a:t>
            </a:r>
            <a:r>
              <a:rPr sz="1725">
                <a:solidFill>
                  <a:srgbClr val="29352F"/>
                </a:solidFill>
                <a:latin typeface="Arial"/>
                <a:ea typeface="Arial"/>
                <a:cs typeface="Arial"/>
              </a:rPr>
              <a:t>A seed with an elongated appendage at one or both ends.</a:t>
            </a:r>
          </a:p>
        </p:txBody>
      </p:sp>
      <p:pic>
        <p:nvPicPr>
          <p:cNvPr id="6" name="">
            <a:extLst xmlns:a="http://schemas.openxmlformats.org/drawingml/2006/main">
              <a:ext uri="{FF2B5EF4-FFF2-40B4-BE49-F238E27FC236}">
                <a16:creationId xmlns:a16="http://schemas.microsoft.com/office/drawing/2014/main" id="{323E0C6B-CEB9-49EE-8164-23474B803EBB}"/>
              </a:ext>
            </a:extLst>
          </p:cNvPr>
          <p:cNvPicPr>
            <a:picLocks xmlns:a="http://schemas.openxmlformats.org/drawingml/2006/main" noChangeAspect="1"/>
          </p:cNvPicPr>
          <p:nvPr/>
        </p:nvPicPr>
        <p:blipFill>
          <a:blip xmlns:r="http://schemas.openxmlformats.org/officeDocument/2006/relationships" xmlns:a="http://schemas.openxmlformats.org/drawingml/2006/main" r:embed="Rf8ef56e0f9e4443c"/>
          <a:stretch xmlns:a="http://schemas.openxmlformats.org/drawingml/2006/main"/>
        </p:blipFill>
        <p:spPr>
          <a:xfrm xmlns:a="http://schemas.openxmlformats.org/drawingml/2006/main">
            <a:off x="7194063" y="1524000"/>
            <a:ext cx="2899749" cy="3943350"/>
          </a:xfrm>
          <a:prstGeom xmlns:a="http://schemas.openxmlformats.org/drawingml/2006/main" prst="rect">
            <a:avLst/>
          </a:prstGeom>
        </p:spPr>
      </p:pic>
      <p:sp>
        <p:nvSpPr>
          <p:cNvPr id="7" name="Partitions in a leaf; appendages on a seed">
            <a:extLst xmlns:a="http://schemas.openxmlformats.org/drawingml/2006/main">
              <a:ext uri="{FF2B5EF4-FFF2-40B4-BE49-F238E27FC236}">
                <a16:creationId xmlns:a16="http://schemas.microsoft.com/office/drawing/2014/main" id="{9DB1D3A9-169A-4451-B52C-28E02D82E035}"/>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Partitions in a leaf; appendages on a seed</a:t>
            </a:r>
          </a:p>
        </p:txBody>
      </p:sp>
    </p:spTree>
    <p:extLst>
      <p:ext uri="{BB962C8B-B14F-4D97-AF65-F5344CB8AC3E}">
        <p14:creationId xmlns:p14="http://schemas.microsoft.com/office/powerpoint/2010/main" val="956306325"/>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RUSHES">
            <a:extLst xmlns:a="http://schemas.openxmlformats.org/drawingml/2006/main">
              <a:ext uri="{FF2B5EF4-FFF2-40B4-BE49-F238E27FC236}">
                <a16:creationId xmlns:a16="http://schemas.microsoft.com/office/drawing/2014/main" id="{A7799E90-F108-433A-89E7-B958805D6DE7}"/>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RUSHES</a:t>
            </a:r>
          </a:p>
        </p:txBody>
      </p:sp>
      <p:sp>
        <p:nvSpPr>
          <p:cNvPr id="2" name="Rush bases and flowering clusters">
            <a:extLst xmlns:a="http://schemas.openxmlformats.org/drawingml/2006/main">
              <a:ext uri="{FF2B5EF4-FFF2-40B4-BE49-F238E27FC236}">
                <a16:creationId xmlns:a16="http://schemas.microsoft.com/office/drawing/2014/main" id="{8B8029CE-0ABF-4224-B251-A340A7A3132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Rush bases and flowering clusters</a:t>
            </a:r>
          </a:p>
        </p:txBody>
      </p:sp>
      <p:sp>
        <p:nvSpPr>
          <p:cNvPr id="3" name="42">
            <a:extLst xmlns:a="http://schemas.openxmlformats.org/drawingml/2006/main">
              <a:ext uri="{FF2B5EF4-FFF2-40B4-BE49-F238E27FC236}">
                <a16:creationId xmlns:a16="http://schemas.microsoft.com/office/drawing/2014/main" id="{CF27A9F9-055C-43C8-8D30-8CB1F01F92B6}"/>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42</a:t>
            </a:r>
          </a:p>
        </p:txBody>
      </p:sp>
      <p:sp>
        <p:nvSpPr>
          <p:cNvPr id="4" name="text">
            <a:extLst xmlns:a="http://schemas.openxmlformats.org/drawingml/2006/main">
              <a:ext uri="{FF2B5EF4-FFF2-40B4-BE49-F238E27FC236}">
                <a16:creationId xmlns:a16="http://schemas.microsoft.com/office/drawing/2014/main" id="{AD4BBED3-5852-4F9F-9371-F4A840BBF539}"/>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Cataphyll  </a:t>
            </a:r>
            <a:r>
              <a:rPr sz="1725">
                <a:solidFill>
                  <a:srgbClr val="29352F"/>
                </a:solidFill>
                <a:latin typeface="Arial"/>
                <a:ea typeface="Arial"/>
                <a:cs typeface="Arial"/>
              </a:rPr>
              <a:t>A reduced, scalelike leaf, often chiefly a basal sheath.</a:t>
            </a:r>
          </a:p>
        </p:txBody>
      </p:sp>
      <p:sp>
        <p:nvSpPr>
          <p:cNvPr id="5" name="text">
            <a:extLst xmlns:a="http://schemas.openxmlformats.org/drawingml/2006/main">
              <a:ext uri="{FF2B5EF4-FFF2-40B4-BE49-F238E27FC236}">
                <a16:creationId xmlns:a16="http://schemas.microsoft.com/office/drawing/2014/main" id="{2E70B816-6260-4591-8B44-1937BBE1A9AF}"/>
              </a:ext>
            </a:extLst>
          </p:cNvPr>
          <p:cNvSpPr>
            <a:spLocks xmlns:a="http://schemas.openxmlformats.org/drawingml/2006/main" noGrp="1"/>
          </p:cNvSpPr>
          <p:nvPr/>
        </p:nvSpPr>
        <p:spPr>
          <a:xfrm xmlns:a="http://schemas.openxmlformats.org/drawingml/2006/main">
            <a:off x="533400" y="20955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Pseudolateral inflorescence  </a:t>
            </a:r>
            <a:r>
              <a:rPr sz="1725">
                <a:solidFill>
                  <a:srgbClr val="29352F"/>
                </a:solidFill>
                <a:latin typeface="Arial"/>
                <a:ea typeface="Arial"/>
                <a:cs typeface="Arial"/>
              </a:rPr>
              <a:t>An apparently side-borne cluster whose upright bract resembles a continuation of the stem.</a:t>
            </a:r>
          </a:p>
        </p:txBody>
      </p:sp>
      <p:sp>
        <p:nvSpPr>
          <p:cNvPr id="6" name="text">
            <a:extLst xmlns:a="http://schemas.openxmlformats.org/drawingml/2006/main">
              <a:ext uri="{FF2B5EF4-FFF2-40B4-BE49-F238E27FC236}">
                <a16:creationId xmlns:a16="http://schemas.microsoft.com/office/drawing/2014/main" id="{7A441CAC-0AAA-4219-BA8A-56B1EAAEA9D7}"/>
              </a:ext>
            </a:extLst>
          </p:cNvPr>
          <p:cNvSpPr>
            <a:spLocks xmlns:a="http://schemas.openxmlformats.org/drawingml/2006/main" noGrp="1"/>
          </p:cNvSpPr>
          <p:nvPr/>
        </p:nvSpPr>
        <p:spPr>
          <a:xfrm xmlns:a="http://schemas.openxmlformats.org/drawingml/2006/main">
            <a:off x="533400" y="2971800"/>
            <a:ext cx="4762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Anthela  </a:t>
            </a:r>
            <a:r>
              <a:rPr sz="1725">
                <a:solidFill>
                  <a:srgbClr val="29352F"/>
                </a:solidFill>
                <a:latin typeface="Arial"/>
                <a:ea typeface="Arial"/>
                <a:cs typeface="Arial"/>
              </a:rPr>
              <a:t>A cymose inflorescence whose lateral branches overtop the shorter central axis.</a:t>
            </a:r>
          </a:p>
        </p:txBody>
      </p:sp>
      <p:pic>
        <p:nvPicPr>
          <p:cNvPr id="7" name="">
            <a:extLst xmlns:a="http://schemas.openxmlformats.org/drawingml/2006/main">
              <a:ext uri="{FF2B5EF4-FFF2-40B4-BE49-F238E27FC236}">
                <a16:creationId xmlns:a16="http://schemas.microsoft.com/office/drawing/2014/main" id="{C3FF804A-CCC7-454B-9DA6-8BEC0DF6F3FE}"/>
              </a:ext>
            </a:extLst>
          </p:cNvPr>
          <p:cNvPicPr>
            <a:picLocks xmlns:a="http://schemas.openxmlformats.org/drawingml/2006/main" noChangeAspect="1"/>
          </p:cNvPicPr>
          <p:nvPr/>
        </p:nvPicPr>
        <p:blipFill>
          <a:blip xmlns:r="http://schemas.openxmlformats.org/officeDocument/2006/relationships" xmlns:a="http://schemas.openxmlformats.org/drawingml/2006/main" r:embed="R4a91916a31524311"/>
          <a:stretch xmlns:a="http://schemas.openxmlformats.org/drawingml/2006/main"/>
        </p:blipFill>
        <p:spPr>
          <a:xfrm xmlns:a="http://schemas.openxmlformats.org/drawingml/2006/main">
            <a:off x="5917243" y="1524000"/>
            <a:ext cx="1357639" cy="3943350"/>
          </a:xfrm>
          <a:prstGeom xmlns:a="http://schemas.openxmlformats.org/drawingml/2006/main" prst="rect">
            <a:avLst/>
          </a:prstGeom>
        </p:spPr>
      </p:pic>
      <p:sp>
        <p:nvSpPr>
          <p:cNvPr id="8" name="Pseudolateral cluster and upright bract">
            <a:extLst xmlns:a="http://schemas.openxmlformats.org/drawingml/2006/main">
              <a:ext uri="{FF2B5EF4-FFF2-40B4-BE49-F238E27FC236}">
                <a16:creationId xmlns:a16="http://schemas.microsoft.com/office/drawing/2014/main" id="{9F91A5E8-AE90-41DC-9DAD-35D7B368810B}"/>
              </a:ext>
            </a:extLst>
          </p:cNvPr>
          <p:cNvSpPr>
            <a:spLocks xmlns:a="http://schemas.openxmlformats.org/drawingml/2006/main" noGrp="1"/>
          </p:cNvSpPr>
          <p:nvPr/>
        </p:nvSpPr>
        <p:spPr>
          <a:xfrm xmlns:a="http://schemas.openxmlformats.org/drawingml/2006/main">
            <a:off x="562927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Pseudolateral cluster and upright bract</a:t>
            </a:r>
          </a:p>
        </p:txBody>
      </p:sp>
      <p:pic>
        <p:nvPicPr>
          <p:cNvPr id="9" name="">
            <a:extLst xmlns:a="http://schemas.openxmlformats.org/drawingml/2006/main">
              <a:ext uri="{FF2B5EF4-FFF2-40B4-BE49-F238E27FC236}">
                <a16:creationId xmlns:a16="http://schemas.microsoft.com/office/drawing/2014/main" id="{99090500-4DF7-4215-BFFF-DAD9B98A49ED}"/>
              </a:ext>
            </a:extLst>
          </p:cNvPr>
          <p:cNvPicPr>
            <a:picLocks xmlns:a="http://schemas.openxmlformats.org/drawingml/2006/main" noChangeAspect="1"/>
          </p:cNvPicPr>
          <p:nvPr/>
        </p:nvPicPr>
        <p:blipFill>
          <a:blip xmlns:r="http://schemas.openxmlformats.org/officeDocument/2006/relationships" xmlns:a="http://schemas.openxmlformats.org/drawingml/2006/main" r:embed="R0cdbe46d028f4493"/>
          <a:stretch xmlns:a="http://schemas.openxmlformats.org/drawingml/2006/main"/>
        </p:blipFill>
        <p:spPr>
          <a:xfrm xmlns:a="http://schemas.openxmlformats.org/drawingml/2006/main">
            <a:off x="7677150" y="1712404"/>
            <a:ext cx="1933575" cy="3566542"/>
          </a:xfrm>
          <a:prstGeom xmlns:a="http://schemas.openxmlformats.org/drawingml/2006/main" prst="rect">
            <a:avLst/>
          </a:prstGeom>
        </p:spPr>
      </p:pic>
      <p:sp>
        <p:nvSpPr>
          <p:cNvPr id="10" name="Cataphylls at the shoot bases">
            <a:extLst xmlns:a="http://schemas.openxmlformats.org/drawingml/2006/main">
              <a:ext uri="{FF2B5EF4-FFF2-40B4-BE49-F238E27FC236}">
                <a16:creationId xmlns:a16="http://schemas.microsoft.com/office/drawing/2014/main" id="{C1077D08-9213-47EA-86D2-DA5160C1B5C3}"/>
              </a:ext>
            </a:extLst>
          </p:cNvPr>
          <p:cNvSpPr>
            <a:spLocks xmlns:a="http://schemas.openxmlformats.org/drawingml/2006/main" noGrp="1"/>
          </p:cNvSpPr>
          <p:nvPr/>
        </p:nvSpPr>
        <p:spPr>
          <a:xfrm xmlns:a="http://schemas.openxmlformats.org/drawingml/2006/main">
            <a:off x="7677150"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Cataphylls at the shoot bases</a:t>
            </a:r>
          </a:p>
        </p:txBody>
      </p:sp>
      <p:pic>
        <p:nvPicPr>
          <p:cNvPr id="11" name="">
            <a:extLst xmlns:a="http://schemas.openxmlformats.org/drawingml/2006/main">
              <a:ext uri="{FF2B5EF4-FFF2-40B4-BE49-F238E27FC236}">
                <a16:creationId xmlns:a16="http://schemas.microsoft.com/office/drawing/2014/main" id="{51176EA1-C802-4D86-82A6-8A9D83DEFB13}"/>
              </a:ext>
            </a:extLst>
          </p:cNvPr>
          <p:cNvPicPr>
            <a:picLocks xmlns:a="http://schemas.openxmlformats.org/drawingml/2006/main" noChangeAspect="1"/>
          </p:cNvPicPr>
          <p:nvPr/>
        </p:nvPicPr>
        <p:blipFill>
          <a:blip xmlns:r="http://schemas.openxmlformats.org/officeDocument/2006/relationships" xmlns:a="http://schemas.openxmlformats.org/drawingml/2006/main" r:embed="R03b2f6dbc60040f1"/>
          <a:stretch xmlns:a="http://schemas.openxmlformats.org/drawingml/2006/main"/>
        </p:blipFill>
        <p:spPr>
          <a:xfrm xmlns:a="http://schemas.openxmlformats.org/drawingml/2006/main">
            <a:off x="9725025" y="2098130"/>
            <a:ext cx="1933575" cy="2795090"/>
          </a:xfrm>
          <a:prstGeom xmlns:a="http://schemas.openxmlformats.org/drawingml/2006/main" prst="rect">
            <a:avLst/>
          </a:prstGeom>
        </p:spPr>
      </p:pic>
      <p:sp>
        <p:nvSpPr>
          <p:cNvPr id="12" name="Branching rush inflorescence">
            <a:extLst xmlns:a="http://schemas.openxmlformats.org/drawingml/2006/main">
              <a:ext uri="{FF2B5EF4-FFF2-40B4-BE49-F238E27FC236}">
                <a16:creationId xmlns:a16="http://schemas.microsoft.com/office/drawing/2014/main" id="{5D6101E3-8740-41D8-B48E-3796CC1BE96F}"/>
              </a:ext>
            </a:extLst>
          </p:cNvPr>
          <p:cNvSpPr>
            <a:spLocks xmlns:a="http://schemas.openxmlformats.org/drawingml/2006/main" noGrp="1"/>
          </p:cNvSpPr>
          <p:nvPr/>
        </p:nvSpPr>
        <p:spPr>
          <a:xfrm xmlns:a="http://schemas.openxmlformats.org/drawingml/2006/main">
            <a:off x="9725025" y="5524500"/>
            <a:ext cx="19335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Branching rush inflorescence</a:t>
            </a:r>
          </a:p>
        </p:txBody>
      </p:sp>
    </p:spTree>
    <p:extLst>
      <p:ext uri="{BB962C8B-B14F-4D97-AF65-F5344CB8AC3E}">
        <p14:creationId xmlns:p14="http://schemas.microsoft.com/office/powerpoint/2010/main" val="516252563"/>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HAPES">
            <a:extLst xmlns:a="http://schemas.openxmlformats.org/drawingml/2006/main">
              <a:ext uri="{FF2B5EF4-FFF2-40B4-BE49-F238E27FC236}">
                <a16:creationId xmlns:a16="http://schemas.microsoft.com/office/drawing/2014/main" id="{EF3AA0D1-D82A-4C50-90DF-CC6300C24A59}"/>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SHAPES</a:t>
            </a:r>
          </a:p>
        </p:txBody>
      </p:sp>
      <p:sp>
        <p:nvSpPr>
          <p:cNvPr id="2" name="Slender shapes">
            <a:extLst xmlns:a="http://schemas.openxmlformats.org/drawingml/2006/main">
              <a:ext uri="{FF2B5EF4-FFF2-40B4-BE49-F238E27FC236}">
                <a16:creationId xmlns:a16="http://schemas.microsoft.com/office/drawing/2014/main" id="{3DC738AE-720B-4CAF-9A1F-BBE4457C907D}"/>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Slender shapes</a:t>
            </a:r>
          </a:p>
        </p:txBody>
      </p:sp>
      <p:sp>
        <p:nvSpPr>
          <p:cNvPr id="3" name="43">
            <a:extLst xmlns:a="http://schemas.openxmlformats.org/drawingml/2006/main">
              <a:ext uri="{FF2B5EF4-FFF2-40B4-BE49-F238E27FC236}">
                <a16:creationId xmlns:a16="http://schemas.microsoft.com/office/drawing/2014/main" id="{C60FE883-37EF-472B-8BE5-A9840A958DE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43</a:t>
            </a:r>
          </a:p>
        </p:txBody>
      </p:sp>
      <p:sp>
        <p:nvSpPr>
          <p:cNvPr id="4" name="text">
            <a:extLst xmlns:a="http://schemas.openxmlformats.org/drawingml/2006/main">
              <a:ext uri="{FF2B5EF4-FFF2-40B4-BE49-F238E27FC236}">
                <a16:creationId xmlns:a16="http://schemas.microsoft.com/office/drawing/2014/main" id="{D1C405CE-7787-434C-ADA9-86077BCD634F}"/>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Linear  </a:t>
            </a:r>
            <a:r>
              <a:rPr sz="1725">
                <a:solidFill>
                  <a:srgbClr val="29352F"/>
                </a:solidFill>
                <a:latin typeface="Arial"/>
                <a:ea typeface="Arial"/>
                <a:cs typeface="Arial"/>
              </a:rPr>
              <a:t>Long and narrow, with approximately parallel sides.</a:t>
            </a:r>
          </a:p>
        </p:txBody>
      </p:sp>
      <p:sp>
        <p:nvSpPr>
          <p:cNvPr id="5" name="text">
            <a:extLst xmlns:a="http://schemas.openxmlformats.org/drawingml/2006/main">
              <a:ext uri="{FF2B5EF4-FFF2-40B4-BE49-F238E27FC236}">
                <a16:creationId xmlns:a16="http://schemas.microsoft.com/office/drawing/2014/main" id="{9B141BEF-F1A9-4A51-B0FB-61F7F37E8857}"/>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Filiform  </a:t>
            </a:r>
            <a:r>
              <a:rPr sz="1725">
                <a:solidFill>
                  <a:srgbClr val="29352F"/>
                </a:solidFill>
                <a:latin typeface="Arial"/>
                <a:ea typeface="Arial"/>
                <a:cs typeface="Arial"/>
              </a:rPr>
              <a:t>Threadlike.</a:t>
            </a:r>
          </a:p>
        </p:txBody>
      </p:sp>
      <p:sp>
        <p:nvSpPr>
          <p:cNvPr id="6" name="text">
            <a:extLst xmlns:a="http://schemas.openxmlformats.org/drawingml/2006/main">
              <a:ext uri="{FF2B5EF4-FFF2-40B4-BE49-F238E27FC236}">
                <a16:creationId xmlns:a16="http://schemas.microsoft.com/office/drawing/2014/main" id="{8EB12C3C-AB54-4041-BDEC-F087668459AA}"/>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Capillary  </a:t>
            </a:r>
            <a:r>
              <a:rPr sz="1725">
                <a:solidFill>
                  <a:srgbClr val="29352F"/>
                </a:solidFill>
                <a:latin typeface="Arial"/>
                <a:ea typeface="Arial"/>
                <a:cs typeface="Arial"/>
              </a:rPr>
              <a:t>Extremely slender, like a fine hair.</a:t>
            </a:r>
          </a:p>
        </p:txBody>
      </p:sp>
      <p:sp>
        <p:nvSpPr>
          <p:cNvPr id="7" name="text">
            <a:extLst xmlns:a="http://schemas.openxmlformats.org/drawingml/2006/main">
              <a:ext uri="{FF2B5EF4-FFF2-40B4-BE49-F238E27FC236}">
                <a16:creationId xmlns:a16="http://schemas.microsoft.com/office/drawing/2014/main" id="{42262993-80F0-4D57-9FC0-6ADE96CF5744}"/>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Setaceous  </a:t>
            </a:r>
            <a:r>
              <a:rPr sz="1725">
                <a:solidFill>
                  <a:srgbClr val="29352F"/>
                </a:solidFill>
                <a:latin typeface="Arial"/>
                <a:ea typeface="Arial"/>
                <a:cs typeface="Arial"/>
              </a:rPr>
              <a:t>Bristle-shaped.</a:t>
            </a:r>
          </a:p>
        </p:txBody>
      </p:sp>
      <p:sp>
        <p:nvSpPr>
          <p:cNvPr id="8" name="text">
            <a:extLst xmlns:a="http://schemas.openxmlformats.org/drawingml/2006/main">
              <a:ext uri="{FF2B5EF4-FFF2-40B4-BE49-F238E27FC236}">
                <a16:creationId xmlns:a16="http://schemas.microsoft.com/office/drawing/2014/main" id="{EF2D9C0E-4AE7-4693-B5F0-51F3EAA9B8B3}"/>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Ensiform  </a:t>
            </a:r>
            <a:r>
              <a:rPr sz="1725">
                <a:solidFill>
                  <a:srgbClr val="29352F"/>
                </a:solidFill>
                <a:latin typeface="Arial"/>
                <a:ea typeface="Arial"/>
                <a:cs typeface="Arial"/>
              </a:rPr>
              <a:t>Sword-shaped.</a:t>
            </a:r>
          </a:p>
        </p:txBody>
      </p:sp>
      <p:sp>
        <p:nvSpPr>
          <p:cNvPr id="9" name="text">
            <a:extLst xmlns:a="http://schemas.openxmlformats.org/drawingml/2006/main">
              <a:ext uri="{FF2B5EF4-FFF2-40B4-BE49-F238E27FC236}">
                <a16:creationId xmlns:a16="http://schemas.microsoft.com/office/drawing/2014/main" id="{F4CBF1C1-0D23-47F9-AFC0-DD08601C67D0}"/>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Subulate  </a:t>
            </a:r>
            <a:r>
              <a:rPr sz="1725">
                <a:solidFill>
                  <a:srgbClr val="29352F"/>
                </a:solidFill>
                <a:latin typeface="Arial"/>
                <a:ea typeface="Arial"/>
                <a:cs typeface="Arial"/>
              </a:rPr>
              <a:t>Awl-shaped: narrow and tapering to a fine point.</a:t>
            </a:r>
          </a:p>
        </p:txBody>
      </p:sp>
      <p:pic>
        <p:nvPicPr>
          <p:cNvPr id="10" name="">
            <a:extLst xmlns:a="http://schemas.openxmlformats.org/drawingml/2006/main">
              <a:ext uri="{FF2B5EF4-FFF2-40B4-BE49-F238E27FC236}">
                <a16:creationId xmlns:a16="http://schemas.microsoft.com/office/drawing/2014/main" id="{5A7DAA07-AE39-4592-9004-115408BA3721}"/>
              </a:ext>
            </a:extLst>
          </p:cNvPr>
          <p:cNvPicPr>
            <a:picLocks xmlns:a="http://schemas.openxmlformats.org/drawingml/2006/main" noChangeAspect="1"/>
          </p:cNvPicPr>
          <p:nvPr/>
        </p:nvPicPr>
        <p:blipFill>
          <a:blip xmlns:r="http://schemas.openxmlformats.org/officeDocument/2006/relationships" xmlns:a="http://schemas.openxmlformats.org/drawingml/2006/main" r:embed="R3f2acb5b81b143ef"/>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1" name="Slender forms compared schematically">
            <a:extLst xmlns:a="http://schemas.openxmlformats.org/drawingml/2006/main">
              <a:ext uri="{FF2B5EF4-FFF2-40B4-BE49-F238E27FC236}">
                <a16:creationId xmlns:a16="http://schemas.microsoft.com/office/drawing/2014/main" id="{80A1C27C-DC3A-44BD-98EB-ADEF60580A93}"/>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Slender forms compared schematically</a:t>
            </a:r>
          </a:p>
        </p:txBody>
      </p:sp>
    </p:spTree>
    <p:extLst>
      <p:ext uri="{BB962C8B-B14F-4D97-AF65-F5344CB8AC3E}">
        <p14:creationId xmlns:p14="http://schemas.microsoft.com/office/powerpoint/2010/main" val="424674940"/>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SHAPES">
            <a:extLst xmlns:a="http://schemas.openxmlformats.org/drawingml/2006/main">
              <a:ext uri="{FF2B5EF4-FFF2-40B4-BE49-F238E27FC236}">
                <a16:creationId xmlns:a16="http://schemas.microsoft.com/office/drawing/2014/main" id="{13DBCBB8-5061-49BB-B56A-B8263BFB192A}"/>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SHAPES</a:t>
            </a:r>
          </a:p>
        </p:txBody>
      </p:sp>
      <p:sp>
        <p:nvSpPr>
          <p:cNvPr id="2" name="Two-dimensional outlines">
            <a:extLst xmlns:a="http://schemas.openxmlformats.org/drawingml/2006/main">
              <a:ext uri="{FF2B5EF4-FFF2-40B4-BE49-F238E27FC236}">
                <a16:creationId xmlns:a16="http://schemas.microsoft.com/office/drawing/2014/main" id="{34EE0FB0-DD6A-49F3-9D4E-C2D34730AD9D}"/>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Two-dimensional outlines</a:t>
            </a:r>
          </a:p>
        </p:txBody>
      </p:sp>
      <p:sp>
        <p:nvSpPr>
          <p:cNvPr id="3" name="44">
            <a:extLst xmlns:a="http://schemas.openxmlformats.org/drawingml/2006/main">
              <a:ext uri="{FF2B5EF4-FFF2-40B4-BE49-F238E27FC236}">
                <a16:creationId xmlns:a16="http://schemas.microsoft.com/office/drawing/2014/main" id="{27D80214-5200-4A5A-9860-932A9DE85882}"/>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44</a:t>
            </a:r>
          </a:p>
        </p:txBody>
      </p:sp>
      <p:sp>
        <p:nvSpPr>
          <p:cNvPr id="4" name="text">
            <a:extLst xmlns:a="http://schemas.openxmlformats.org/drawingml/2006/main">
              <a:ext uri="{FF2B5EF4-FFF2-40B4-BE49-F238E27FC236}">
                <a16:creationId xmlns:a16="http://schemas.microsoft.com/office/drawing/2014/main" id="{C69DA3B6-809D-41BE-9EC9-E20E53127B90}"/>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Lanceolate  </a:t>
            </a:r>
            <a:r>
              <a:rPr sz="1725">
                <a:solidFill>
                  <a:srgbClr val="29352F"/>
                </a:solidFill>
                <a:latin typeface="Arial"/>
                <a:ea typeface="Arial"/>
                <a:cs typeface="Arial"/>
              </a:rPr>
              <a:t>Lance-shaped, widest below the middle and tapering toward the tip.</a:t>
            </a:r>
          </a:p>
        </p:txBody>
      </p:sp>
      <p:sp>
        <p:nvSpPr>
          <p:cNvPr id="5" name="text">
            <a:extLst xmlns:a="http://schemas.openxmlformats.org/drawingml/2006/main">
              <a:ext uri="{FF2B5EF4-FFF2-40B4-BE49-F238E27FC236}">
                <a16:creationId xmlns:a16="http://schemas.microsoft.com/office/drawing/2014/main" id="{4914B1A8-F4EE-4086-BACF-D10D77914196}"/>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Oblanceolate  </a:t>
            </a:r>
            <a:r>
              <a:rPr sz="1725">
                <a:solidFill>
                  <a:srgbClr val="29352F"/>
                </a:solidFill>
                <a:latin typeface="Arial"/>
                <a:ea typeface="Arial"/>
                <a:cs typeface="Arial"/>
              </a:rPr>
              <a:t>Widest above the middle and narrowing toward the base.</a:t>
            </a:r>
          </a:p>
        </p:txBody>
      </p:sp>
      <p:sp>
        <p:nvSpPr>
          <p:cNvPr id="6" name="text">
            <a:extLst xmlns:a="http://schemas.openxmlformats.org/drawingml/2006/main">
              <a:ext uri="{FF2B5EF4-FFF2-40B4-BE49-F238E27FC236}">
                <a16:creationId xmlns:a16="http://schemas.microsoft.com/office/drawing/2014/main" id="{9D4A2FF2-FF13-4887-ABC6-40FB60406EB7}"/>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Ovate  </a:t>
            </a:r>
            <a:r>
              <a:rPr sz="1725">
                <a:solidFill>
                  <a:srgbClr val="29352F"/>
                </a:solidFill>
                <a:latin typeface="Arial"/>
                <a:ea typeface="Arial"/>
                <a:cs typeface="Arial"/>
              </a:rPr>
              <a:t>Egg-shaped in outline, wider toward the base.</a:t>
            </a:r>
          </a:p>
        </p:txBody>
      </p:sp>
      <p:sp>
        <p:nvSpPr>
          <p:cNvPr id="7" name="text">
            <a:extLst xmlns:a="http://schemas.openxmlformats.org/drawingml/2006/main">
              <a:ext uri="{FF2B5EF4-FFF2-40B4-BE49-F238E27FC236}">
                <a16:creationId xmlns:a16="http://schemas.microsoft.com/office/drawing/2014/main" id="{3577A72F-BA74-4F53-A71E-06C01657F6A0}"/>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Obovate  </a:t>
            </a:r>
            <a:r>
              <a:rPr sz="1725">
                <a:solidFill>
                  <a:srgbClr val="29352F"/>
                </a:solidFill>
                <a:latin typeface="Arial"/>
                <a:ea typeface="Arial"/>
                <a:cs typeface="Arial"/>
              </a:rPr>
              <a:t>Egg-shaped in outline, wider toward the tip.</a:t>
            </a:r>
          </a:p>
        </p:txBody>
      </p:sp>
      <p:sp>
        <p:nvSpPr>
          <p:cNvPr id="8" name="text">
            <a:extLst xmlns:a="http://schemas.openxmlformats.org/drawingml/2006/main">
              <a:ext uri="{FF2B5EF4-FFF2-40B4-BE49-F238E27FC236}">
                <a16:creationId xmlns:a16="http://schemas.microsoft.com/office/drawing/2014/main" id="{553EFDE6-13D5-474B-9D81-CC597CDB6370}"/>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Elliptic  </a:t>
            </a:r>
            <a:r>
              <a:rPr sz="1725">
                <a:solidFill>
                  <a:srgbClr val="29352F"/>
                </a:solidFill>
                <a:latin typeface="Arial"/>
                <a:ea typeface="Arial"/>
                <a:cs typeface="Arial"/>
              </a:rPr>
              <a:t>Oval, widest near the middle.</a:t>
            </a:r>
          </a:p>
        </p:txBody>
      </p:sp>
      <p:sp>
        <p:nvSpPr>
          <p:cNvPr id="9" name="text">
            <a:extLst xmlns:a="http://schemas.openxmlformats.org/drawingml/2006/main">
              <a:ext uri="{FF2B5EF4-FFF2-40B4-BE49-F238E27FC236}">
                <a16:creationId xmlns:a16="http://schemas.microsoft.com/office/drawing/2014/main" id="{5382BC23-FE51-466A-80E7-D07B6A4CA29B}"/>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Oblong  </a:t>
            </a:r>
            <a:r>
              <a:rPr sz="1725">
                <a:solidFill>
                  <a:srgbClr val="29352F"/>
                </a:solidFill>
                <a:latin typeface="Arial"/>
                <a:ea typeface="Arial"/>
                <a:cs typeface="Arial"/>
              </a:rPr>
              <a:t>Longer than wide, with roughly parallel sides.</a:t>
            </a:r>
          </a:p>
        </p:txBody>
      </p:sp>
      <p:sp>
        <p:nvSpPr>
          <p:cNvPr id="10" name="text">
            <a:extLst xmlns:a="http://schemas.openxmlformats.org/drawingml/2006/main">
              <a:ext uri="{FF2B5EF4-FFF2-40B4-BE49-F238E27FC236}">
                <a16:creationId xmlns:a16="http://schemas.microsoft.com/office/drawing/2014/main" id="{FEBEE71E-E618-4E8E-BAEA-C13789546C17}"/>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Orbicular  </a:t>
            </a:r>
            <a:r>
              <a:rPr sz="1725">
                <a:solidFill>
                  <a:srgbClr val="29352F"/>
                </a:solidFill>
                <a:latin typeface="Arial"/>
                <a:ea typeface="Arial"/>
                <a:cs typeface="Arial"/>
              </a:rPr>
              <a:t>Approximately circular in outline.</a:t>
            </a:r>
          </a:p>
        </p:txBody>
      </p:sp>
      <p:pic>
        <p:nvPicPr>
          <p:cNvPr id="11" name="">
            <a:extLst xmlns:a="http://schemas.openxmlformats.org/drawingml/2006/main">
              <a:ext uri="{FF2B5EF4-FFF2-40B4-BE49-F238E27FC236}">
                <a16:creationId xmlns:a16="http://schemas.microsoft.com/office/drawing/2014/main" id="{4F5D8DA0-5479-4793-81A1-B100BC8C3F04}"/>
              </a:ext>
            </a:extLst>
          </p:cNvPr>
          <p:cNvPicPr>
            <a:picLocks xmlns:a="http://schemas.openxmlformats.org/drawingml/2006/main" noChangeAspect="1"/>
          </p:cNvPicPr>
          <p:nvPr/>
        </p:nvPicPr>
        <p:blipFill>
          <a:blip xmlns:r="http://schemas.openxmlformats.org/officeDocument/2006/relationships" xmlns:a="http://schemas.openxmlformats.org/drawingml/2006/main" r:embed="Rdc30072341384127"/>
          <a:stretch xmlns:a="http://schemas.openxmlformats.org/drawingml/2006/main"/>
        </p:blipFill>
        <p:spPr>
          <a:xfrm xmlns:a="http://schemas.openxmlformats.org/drawingml/2006/main">
            <a:off x="5629275" y="1851314"/>
            <a:ext cx="6029325" cy="3288723"/>
          </a:xfrm>
          <a:prstGeom xmlns:a="http://schemas.openxmlformats.org/drawingml/2006/main" prst="rect">
            <a:avLst/>
          </a:prstGeom>
        </p:spPr>
      </p:pic>
      <p:sp>
        <p:nvSpPr>
          <p:cNvPr id="12" name="Lanceolate, oblanceolate, oblong, elliptic, ovate, and obovate outline">
            <a:extLst xmlns:a="http://schemas.openxmlformats.org/drawingml/2006/main">
              <a:ext uri="{FF2B5EF4-FFF2-40B4-BE49-F238E27FC236}">
                <a16:creationId xmlns:a16="http://schemas.microsoft.com/office/drawing/2014/main" id="{9861F7D7-6B33-4C84-8DC5-320167F32FFD}"/>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Lanceolate, oblanceolate, oblong, elliptic, ovate, and obovate outlines</a:t>
            </a:r>
          </a:p>
        </p:txBody>
      </p:sp>
    </p:spTree>
    <p:extLst>
      <p:ext uri="{BB962C8B-B14F-4D97-AF65-F5344CB8AC3E}">
        <p14:creationId xmlns:p14="http://schemas.microsoft.com/office/powerpoint/2010/main" val="1563336884"/>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HAPES">
            <a:extLst xmlns:a="http://schemas.openxmlformats.org/drawingml/2006/main">
              <a:ext uri="{FF2B5EF4-FFF2-40B4-BE49-F238E27FC236}">
                <a16:creationId xmlns:a16="http://schemas.microsoft.com/office/drawing/2014/main" id="{AEA87F17-2969-4ACC-934B-1823AEC519AA}"/>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SHAPES</a:t>
            </a:r>
          </a:p>
        </p:txBody>
      </p:sp>
      <p:sp>
        <p:nvSpPr>
          <p:cNvPr id="2" name="Three-dimensional shapes">
            <a:extLst xmlns:a="http://schemas.openxmlformats.org/drawingml/2006/main">
              <a:ext uri="{FF2B5EF4-FFF2-40B4-BE49-F238E27FC236}">
                <a16:creationId xmlns:a16="http://schemas.microsoft.com/office/drawing/2014/main" id="{41D0757D-FF50-41E0-A831-276C626E758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Three-dimensional shapes</a:t>
            </a:r>
          </a:p>
        </p:txBody>
      </p:sp>
      <p:sp>
        <p:nvSpPr>
          <p:cNvPr id="3" name="45">
            <a:extLst xmlns:a="http://schemas.openxmlformats.org/drawingml/2006/main">
              <a:ext uri="{FF2B5EF4-FFF2-40B4-BE49-F238E27FC236}">
                <a16:creationId xmlns:a16="http://schemas.microsoft.com/office/drawing/2014/main" id="{1CBB4B00-8F9E-4640-BB18-9E2223197C3E}"/>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45</a:t>
            </a:r>
          </a:p>
        </p:txBody>
      </p:sp>
      <p:sp>
        <p:nvSpPr>
          <p:cNvPr id="4" name="text">
            <a:extLst xmlns:a="http://schemas.openxmlformats.org/drawingml/2006/main">
              <a:ext uri="{FF2B5EF4-FFF2-40B4-BE49-F238E27FC236}">
                <a16:creationId xmlns:a16="http://schemas.microsoft.com/office/drawing/2014/main" id="{8DB2B1F9-21A5-429C-AD93-A01F690A46A3}"/>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Ovoid  </a:t>
            </a:r>
            <a:r>
              <a:rPr sz="1725">
                <a:solidFill>
                  <a:srgbClr val="29352F"/>
                </a:solidFill>
                <a:latin typeface="Arial"/>
                <a:ea typeface="Arial"/>
                <a:cs typeface="Arial"/>
              </a:rPr>
              <a:t>Three-dimensionally egg-shaped, wider toward the base.</a:t>
            </a:r>
          </a:p>
        </p:txBody>
      </p:sp>
      <p:sp>
        <p:nvSpPr>
          <p:cNvPr id="5" name="text">
            <a:extLst xmlns:a="http://schemas.openxmlformats.org/drawingml/2006/main">
              <a:ext uri="{FF2B5EF4-FFF2-40B4-BE49-F238E27FC236}">
                <a16:creationId xmlns:a16="http://schemas.microsoft.com/office/drawing/2014/main" id="{8602251C-FE64-494C-9400-62D49C888993}"/>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Obovoid  </a:t>
            </a:r>
            <a:r>
              <a:rPr sz="1725">
                <a:solidFill>
                  <a:srgbClr val="29352F"/>
                </a:solidFill>
                <a:latin typeface="Arial"/>
                <a:ea typeface="Arial"/>
                <a:cs typeface="Arial"/>
              </a:rPr>
              <a:t>Three-dimensionally egg-shaped, wider toward the tip.</a:t>
            </a:r>
          </a:p>
        </p:txBody>
      </p:sp>
      <p:sp>
        <p:nvSpPr>
          <p:cNvPr id="6" name="text">
            <a:extLst xmlns:a="http://schemas.openxmlformats.org/drawingml/2006/main">
              <a:ext uri="{FF2B5EF4-FFF2-40B4-BE49-F238E27FC236}">
                <a16:creationId xmlns:a16="http://schemas.microsoft.com/office/drawing/2014/main" id="{080300CC-3F68-4D59-ADC9-901ED882DD0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Fusiform  </a:t>
            </a:r>
            <a:r>
              <a:rPr sz="1725">
                <a:solidFill>
                  <a:srgbClr val="29352F"/>
                </a:solidFill>
                <a:latin typeface="Arial"/>
                <a:ea typeface="Arial"/>
                <a:cs typeface="Arial"/>
              </a:rPr>
              <a:t>Spindle-shaped, narrowing toward both ends.</a:t>
            </a:r>
          </a:p>
        </p:txBody>
      </p:sp>
      <p:sp>
        <p:nvSpPr>
          <p:cNvPr id="7" name="text">
            <a:extLst xmlns:a="http://schemas.openxmlformats.org/drawingml/2006/main">
              <a:ext uri="{FF2B5EF4-FFF2-40B4-BE49-F238E27FC236}">
                <a16:creationId xmlns:a16="http://schemas.microsoft.com/office/drawing/2014/main" id="{7A1038AF-EB47-4F98-84B1-8D8B773F391F}"/>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Gibbous  </a:t>
            </a:r>
            <a:r>
              <a:rPr sz="1725">
                <a:solidFill>
                  <a:srgbClr val="29352F"/>
                </a:solidFill>
                <a:latin typeface="Arial"/>
                <a:ea typeface="Arial"/>
                <a:cs typeface="Arial"/>
              </a:rPr>
              <a:t>Unequally swollen on one side.</a:t>
            </a:r>
          </a:p>
        </p:txBody>
      </p:sp>
      <p:pic>
        <p:nvPicPr>
          <p:cNvPr id="8" name="">
            <a:extLst xmlns:a="http://schemas.openxmlformats.org/drawingml/2006/main">
              <a:ext uri="{FF2B5EF4-FFF2-40B4-BE49-F238E27FC236}">
                <a16:creationId xmlns:a16="http://schemas.microsoft.com/office/drawing/2014/main" id="{D743B294-C597-41C7-B952-8117C147460D}"/>
              </a:ext>
            </a:extLst>
          </p:cNvPr>
          <p:cNvPicPr>
            <a:picLocks xmlns:a="http://schemas.openxmlformats.org/drawingml/2006/main" noChangeAspect="1"/>
          </p:cNvPicPr>
          <p:nvPr/>
        </p:nvPicPr>
        <p:blipFill>
          <a:blip xmlns:r="http://schemas.openxmlformats.org/officeDocument/2006/relationships" xmlns:a="http://schemas.openxmlformats.org/drawingml/2006/main" r:embed="R139f5b3305444abd"/>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9" name="Solid shapes compared">
            <a:extLst xmlns:a="http://schemas.openxmlformats.org/drawingml/2006/main">
              <a:ext uri="{FF2B5EF4-FFF2-40B4-BE49-F238E27FC236}">
                <a16:creationId xmlns:a16="http://schemas.microsoft.com/office/drawing/2014/main" id="{32A2198D-0B98-4911-A744-C8F0922AA723}"/>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Solid shapes compared</a:t>
            </a:r>
          </a:p>
        </p:txBody>
      </p:sp>
    </p:spTree>
    <p:extLst>
      <p:ext uri="{BB962C8B-B14F-4D97-AF65-F5344CB8AC3E}">
        <p14:creationId xmlns:p14="http://schemas.microsoft.com/office/powerpoint/2010/main" val="821873640"/>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SHAPES">
            <a:extLst xmlns:a="http://schemas.openxmlformats.org/drawingml/2006/main">
              <a:ext uri="{FF2B5EF4-FFF2-40B4-BE49-F238E27FC236}">
                <a16:creationId xmlns:a16="http://schemas.microsoft.com/office/drawing/2014/main" id="{9605B0FD-1FA1-4B29-B0E0-E316BCDC41F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SHAPES</a:t>
            </a:r>
          </a:p>
        </p:txBody>
      </p:sp>
      <p:sp>
        <p:nvSpPr>
          <p:cNvPr id="2" name="Abrupt points at the apex">
            <a:extLst xmlns:a="http://schemas.openxmlformats.org/drawingml/2006/main">
              <a:ext uri="{FF2B5EF4-FFF2-40B4-BE49-F238E27FC236}">
                <a16:creationId xmlns:a16="http://schemas.microsoft.com/office/drawing/2014/main" id="{36A41885-AEF5-45E2-BFE5-36C2BE9BB35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Abrupt points at the apex</a:t>
            </a:r>
          </a:p>
        </p:txBody>
      </p:sp>
      <p:sp>
        <p:nvSpPr>
          <p:cNvPr id="3" name="46">
            <a:extLst xmlns:a="http://schemas.openxmlformats.org/drawingml/2006/main">
              <a:ext uri="{FF2B5EF4-FFF2-40B4-BE49-F238E27FC236}">
                <a16:creationId xmlns:a16="http://schemas.microsoft.com/office/drawing/2014/main" id="{A08867C7-35B7-4C16-8B4D-AD4C3A3E3FB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46</a:t>
            </a:r>
          </a:p>
        </p:txBody>
      </p:sp>
      <p:sp>
        <p:nvSpPr>
          <p:cNvPr id="4" name="text">
            <a:extLst xmlns:a="http://schemas.openxmlformats.org/drawingml/2006/main">
              <a:ext uri="{FF2B5EF4-FFF2-40B4-BE49-F238E27FC236}">
                <a16:creationId xmlns:a16="http://schemas.microsoft.com/office/drawing/2014/main" id="{AE9D92F8-914B-4351-8C19-E54014AEF3FE}"/>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Mucronate  </a:t>
            </a:r>
            <a:r>
              <a:rPr sz="1725">
                <a:solidFill>
                  <a:srgbClr val="29352F"/>
                </a:solidFill>
                <a:latin typeface="Arial"/>
                <a:ea typeface="Arial"/>
                <a:cs typeface="Arial"/>
              </a:rPr>
              <a:t>Ending abruptly in a short, sharp point.</a:t>
            </a:r>
          </a:p>
        </p:txBody>
      </p:sp>
      <p:sp>
        <p:nvSpPr>
          <p:cNvPr id="5" name="text">
            <a:extLst xmlns:a="http://schemas.openxmlformats.org/drawingml/2006/main">
              <a:ext uri="{FF2B5EF4-FFF2-40B4-BE49-F238E27FC236}">
                <a16:creationId xmlns:a16="http://schemas.microsoft.com/office/drawing/2014/main" id="{480AAAFC-B770-4E67-82D8-7564C5A960AF}"/>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Apiculate  </a:t>
            </a:r>
            <a:r>
              <a:rPr sz="1725">
                <a:solidFill>
                  <a:srgbClr val="29352F"/>
                </a:solidFill>
                <a:latin typeface="Arial"/>
                <a:ea typeface="Arial"/>
                <a:cs typeface="Arial"/>
              </a:rPr>
              <a:t>Ending in a small, distinct point.</a:t>
            </a:r>
          </a:p>
        </p:txBody>
      </p:sp>
      <p:sp>
        <p:nvSpPr>
          <p:cNvPr id="6" name="text">
            <a:extLst xmlns:a="http://schemas.openxmlformats.org/drawingml/2006/main">
              <a:ext uri="{FF2B5EF4-FFF2-40B4-BE49-F238E27FC236}">
                <a16:creationId xmlns:a16="http://schemas.microsoft.com/office/drawing/2014/main" id="{1FC8C68C-6FD4-47E9-9B99-D279057E43BA}"/>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Cuspidate  </a:t>
            </a:r>
            <a:r>
              <a:rPr sz="1725">
                <a:solidFill>
                  <a:srgbClr val="29352F"/>
                </a:solidFill>
                <a:latin typeface="Arial"/>
                <a:ea typeface="Arial"/>
                <a:cs typeface="Arial"/>
              </a:rPr>
              <a:t>Ending in a relatively long, stiff, sharp point.</a:t>
            </a:r>
          </a:p>
        </p:txBody>
      </p:sp>
      <p:pic>
        <p:nvPicPr>
          <p:cNvPr id="7" name="">
            <a:extLst xmlns:a="http://schemas.openxmlformats.org/drawingml/2006/main">
              <a:ext uri="{FF2B5EF4-FFF2-40B4-BE49-F238E27FC236}">
                <a16:creationId xmlns:a16="http://schemas.microsoft.com/office/drawing/2014/main" id="{A676CFFE-8AC5-4BAD-A122-2596F7F823D5}"/>
              </a:ext>
            </a:extLst>
          </p:cNvPr>
          <p:cNvPicPr>
            <a:picLocks xmlns:a="http://schemas.openxmlformats.org/drawingml/2006/main" noChangeAspect="1"/>
          </p:cNvPicPr>
          <p:nvPr/>
        </p:nvPicPr>
        <p:blipFill>
          <a:blip xmlns:r="http://schemas.openxmlformats.org/officeDocument/2006/relationships" xmlns:a="http://schemas.openxmlformats.org/drawingml/2006/main" r:embed="R04c5de7625404bd0"/>
          <a:stretch xmlns:a="http://schemas.openxmlformats.org/drawingml/2006/main"/>
        </p:blipFill>
        <p:spPr>
          <a:xfrm xmlns:a="http://schemas.openxmlformats.org/drawingml/2006/main">
            <a:off x="5629275" y="2525101"/>
            <a:ext cx="6029325" cy="1941149"/>
          </a:xfrm>
          <a:prstGeom xmlns:a="http://schemas.openxmlformats.org/drawingml/2006/main" prst="rect">
            <a:avLst/>
          </a:prstGeom>
        </p:spPr>
      </p:pic>
      <p:sp>
        <p:nvSpPr>
          <p:cNvPr id="8" name="Mucronate and cuspidate apices">
            <a:extLst xmlns:a="http://schemas.openxmlformats.org/drawingml/2006/main">
              <a:ext uri="{FF2B5EF4-FFF2-40B4-BE49-F238E27FC236}">
                <a16:creationId xmlns:a16="http://schemas.microsoft.com/office/drawing/2014/main" id="{F3CAAE63-B6DF-4952-A48B-F2436776AC12}"/>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Mucronate and cuspidate apices</a:t>
            </a:r>
          </a:p>
        </p:txBody>
      </p:sp>
    </p:spTree>
    <p:extLst>
      <p:ext uri="{BB962C8B-B14F-4D97-AF65-F5344CB8AC3E}">
        <p14:creationId xmlns:p14="http://schemas.microsoft.com/office/powerpoint/2010/main" val="1823154946"/>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HAPES">
            <a:extLst xmlns:a="http://schemas.openxmlformats.org/drawingml/2006/main">
              <a:ext uri="{FF2B5EF4-FFF2-40B4-BE49-F238E27FC236}">
                <a16:creationId xmlns:a16="http://schemas.microsoft.com/office/drawing/2014/main" id="{CB5E14E6-EEFC-4AEB-AB78-188B978233BC}"/>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SHAPES</a:t>
            </a:r>
          </a:p>
        </p:txBody>
      </p:sp>
      <p:sp>
        <p:nvSpPr>
          <p:cNvPr id="2" name="Tips and tapering">
            <a:extLst xmlns:a="http://schemas.openxmlformats.org/drawingml/2006/main">
              <a:ext uri="{FF2B5EF4-FFF2-40B4-BE49-F238E27FC236}">
                <a16:creationId xmlns:a16="http://schemas.microsoft.com/office/drawing/2014/main" id="{44567B03-C41B-4A65-B76B-0CC3614DBF2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Tips and tapering</a:t>
            </a:r>
          </a:p>
        </p:txBody>
      </p:sp>
      <p:sp>
        <p:nvSpPr>
          <p:cNvPr id="3" name="47">
            <a:extLst xmlns:a="http://schemas.openxmlformats.org/drawingml/2006/main">
              <a:ext uri="{FF2B5EF4-FFF2-40B4-BE49-F238E27FC236}">
                <a16:creationId xmlns:a16="http://schemas.microsoft.com/office/drawing/2014/main" id="{48873A2E-AC54-4235-8510-E49E47BBA52E}"/>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47</a:t>
            </a:r>
          </a:p>
        </p:txBody>
      </p:sp>
      <p:sp>
        <p:nvSpPr>
          <p:cNvPr id="4" name="text">
            <a:extLst xmlns:a="http://schemas.openxmlformats.org/drawingml/2006/main">
              <a:ext uri="{FF2B5EF4-FFF2-40B4-BE49-F238E27FC236}">
                <a16:creationId xmlns:a16="http://schemas.microsoft.com/office/drawing/2014/main" id="{B00F7347-198E-47AC-9D46-33DF6F0F9DEA}"/>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Acute  </a:t>
            </a:r>
            <a:r>
              <a:rPr sz="1725">
                <a:solidFill>
                  <a:srgbClr val="29352F"/>
                </a:solidFill>
                <a:latin typeface="Arial"/>
                <a:ea typeface="Arial"/>
                <a:cs typeface="Arial"/>
              </a:rPr>
              <a:t>Ending in a sharp angle.</a:t>
            </a:r>
          </a:p>
        </p:txBody>
      </p:sp>
      <p:sp>
        <p:nvSpPr>
          <p:cNvPr id="5" name="text">
            <a:extLst xmlns:a="http://schemas.openxmlformats.org/drawingml/2006/main">
              <a:ext uri="{FF2B5EF4-FFF2-40B4-BE49-F238E27FC236}">
                <a16:creationId xmlns:a16="http://schemas.microsoft.com/office/drawing/2014/main" id="{37CF949A-8185-4039-AD7A-DB3B05D3F131}"/>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Acuminate  </a:t>
            </a:r>
            <a:r>
              <a:rPr sz="1725">
                <a:solidFill>
                  <a:srgbClr val="29352F"/>
                </a:solidFill>
                <a:latin typeface="Arial"/>
                <a:ea typeface="Arial"/>
                <a:cs typeface="Arial"/>
              </a:rPr>
              <a:t>Tapering gradually into an elongated point.</a:t>
            </a:r>
          </a:p>
        </p:txBody>
      </p:sp>
      <p:sp>
        <p:nvSpPr>
          <p:cNvPr id="6" name="text">
            <a:extLst xmlns:a="http://schemas.openxmlformats.org/drawingml/2006/main">
              <a:ext uri="{FF2B5EF4-FFF2-40B4-BE49-F238E27FC236}">
                <a16:creationId xmlns:a16="http://schemas.microsoft.com/office/drawing/2014/main" id="{ADC464E5-5E43-486B-A441-6EA1E78C71C1}"/>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Obtuse  </a:t>
            </a:r>
            <a:r>
              <a:rPr sz="1725">
                <a:solidFill>
                  <a:srgbClr val="29352F"/>
                </a:solidFill>
                <a:latin typeface="Arial"/>
                <a:ea typeface="Arial"/>
                <a:cs typeface="Arial"/>
              </a:rPr>
              <a:t>Blunt or broadly rounded at the tip.</a:t>
            </a:r>
          </a:p>
        </p:txBody>
      </p:sp>
      <p:sp>
        <p:nvSpPr>
          <p:cNvPr id="7" name="text">
            <a:extLst xmlns:a="http://schemas.openxmlformats.org/drawingml/2006/main">
              <a:ext uri="{FF2B5EF4-FFF2-40B4-BE49-F238E27FC236}">
                <a16:creationId xmlns:a16="http://schemas.microsoft.com/office/drawing/2014/main" id="{D96764A4-62E1-46CA-992C-030DD099AEFE}"/>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Attenuate  </a:t>
            </a:r>
            <a:r>
              <a:rPr sz="1725">
                <a:solidFill>
                  <a:srgbClr val="29352F"/>
                </a:solidFill>
                <a:latin typeface="Arial"/>
                <a:ea typeface="Arial"/>
                <a:cs typeface="Arial"/>
              </a:rPr>
              <a:t>Gradually narrowing into a slender portion.</a:t>
            </a:r>
          </a:p>
        </p:txBody>
      </p:sp>
      <p:sp>
        <p:nvSpPr>
          <p:cNvPr id="8" name="text">
            <a:extLst xmlns:a="http://schemas.openxmlformats.org/drawingml/2006/main">
              <a:ext uri="{FF2B5EF4-FFF2-40B4-BE49-F238E27FC236}">
                <a16:creationId xmlns:a16="http://schemas.microsoft.com/office/drawing/2014/main" id="{62245411-0798-41A1-A4C8-DBE7A77C7DFC}"/>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Truncate  </a:t>
            </a:r>
            <a:r>
              <a:rPr sz="1725">
                <a:solidFill>
                  <a:srgbClr val="29352F"/>
                </a:solidFill>
                <a:latin typeface="Arial"/>
                <a:ea typeface="Arial"/>
                <a:cs typeface="Arial"/>
              </a:rPr>
              <a:t>Ending abruptly, as though cut across.</a:t>
            </a:r>
          </a:p>
        </p:txBody>
      </p:sp>
      <p:sp>
        <p:nvSpPr>
          <p:cNvPr id="9" name="text">
            <a:extLst xmlns:a="http://schemas.openxmlformats.org/drawingml/2006/main">
              <a:ext uri="{FF2B5EF4-FFF2-40B4-BE49-F238E27FC236}">
                <a16:creationId xmlns:a16="http://schemas.microsoft.com/office/drawing/2014/main" id="{2CA84133-0260-4629-85D2-64E40637D77F}"/>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Emarginate  </a:t>
            </a:r>
            <a:r>
              <a:rPr sz="1725">
                <a:solidFill>
                  <a:srgbClr val="29352F"/>
                </a:solidFill>
                <a:latin typeface="Arial"/>
                <a:ea typeface="Arial"/>
                <a:cs typeface="Arial"/>
              </a:rPr>
              <a:t>Having a notch at the tip.</a:t>
            </a:r>
          </a:p>
        </p:txBody>
      </p:sp>
      <p:pic>
        <p:nvPicPr>
          <p:cNvPr id="10" name="">
            <a:extLst xmlns:a="http://schemas.openxmlformats.org/drawingml/2006/main">
              <a:ext uri="{FF2B5EF4-FFF2-40B4-BE49-F238E27FC236}">
                <a16:creationId xmlns:a16="http://schemas.microsoft.com/office/drawing/2014/main" id="{745E1D07-0C17-40DC-8C66-777AC2E00E34}"/>
              </a:ext>
            </a:extLst>
          </p:cNvPr>
          <p:cNvPicPr>
            <a:picLocks xmlns:a="http://schemas.openxmlformats.org/drawingml/2006/main" noChangeAspect="1"/>
          </p:cNvPicPr>
          <p:nvPr/>
        </p:nvPicPr>
        <p:blipFill>
          <a:blip xmlns:r="http://schemas.openxmlformats.org/officeDocument/2006/relationships" xmlns:a="http://schemas.openxmlformats.org/drawingml/2006/main" r:embed="R1cec994765a44a42"/>
          <a:stretch xmlns:a="http://schemas.openxmlformats.org/drawingml/2006/main"/>
        </p:blipFill>
        <p:spPr>
          <a:xfrm xmlns:a="http://schemas.openxmlformats.org/drawingml/2006/main">
            <a:off x="6652546" y="1524000"/>
            <a:ext cx="3982784" cy="3943350"/>
          </a:xfrm>
          <a:prstGeom xmlns:a="http://schemas.openxmlformats.org/drawingml/2006/main" prst="rect">
            <a:avLst/>
          </a:prstGeom>
        </p:spPr>
      </p:pic>
      <p:sp>
        <p:nvSpPr>
          <p:cNvPr id="11" name="Emarginate, truncate, obtuse, acute, and acuminate apices">
            <a:extLst xmlns:a="http://schemas.openxmlformats.org/drawingml/2006/main">
              <a:ext uri="{FF2B5EF4-FFF2-40B4-BE49-F238E27FC236}">
                <a16:creationId xmlns:a16="http://schemas.microsoft.com/office/drawing/2014/main" id="{F26E351F-91AF-4B4D-A880-9C703A525E8C}"/>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Emarginate, truncate, obtuse, acute, and acuminate apices</a:t>
            </a:r>
          </a:p>
        </p:txBody>
      </p:sp>
    </p:spTree>
    <p:extLst>
      <p:ext uri="{BB962C8B-B14F-4D97-AF65-F5344CB8AC3E}">
        <p14:creationId xmlns:p14="http://schemas.microsoft.com/office/powerpoint/2010/main" val="1065338309"/>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URFACES AND TISSUES">
            <a:extLst xmlns:a="http://schemas.openxmlformats.org/drawingml/2006/main">
              <a:ext uri="{FF2B5EF4-FFF2-40B4-BE49-F238E27FC236}">
                <a16:creationId xmlns:a16="http://schemas.microsoft.com/office/drawing/2014/main" id="{012E3C64-1CE8-4D96-8D36-83A811B42C5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Hairless to softly hairy">
            <a:extLst xmlns:a="http://schemas.openxmlformats.org/drawingml/2006/main">
              <a:ext uri="{FF2B5EF4-FFF2-40B4-BE49-F238E27FC236}">
                <a16:creationId xmlns:a16="http://schemas.microsoft.com/office/drawing/2014/main" id="{159141CD-1D03-47F3-9F13-9FFACCA1EE5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Hairless to softly hairy</a:t>
            </a:r>
          </a:p>
        </p:txBody>
      </p:sp>
      <p:sp>
        <p:nvSpPr>
          <p:cNvPr id="3" name="48">
            <a:extLst xmlns:a="http://schemas.openxmlformats.org/drawingml/2006/main">
              <a:ext uri="{FF2B5EF4-FFF2-40B4-BE49-F238E27FC236}">
                <a16:creationId xmlns:a16="http://schemas.microsoft.com/office/drawing/2014/main" id="{ED165025-2E2B-4798-990F-5C95DC75ABF3}"/>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48</a:t>
            </a:r>
          </a:p>
        </p:txBody>
      </p:sp>
      <p:sp>
        <p:nvSpPr>
          <p:cNvPr id="4" name="text">
            <a:extLst xmlns:a="http://schemas.openxmlformats.org/drawingml/2006/main">
              <a:ext uri="{FF2B5EF4-FFF2-40B4-BE49-F238E27FC236}">
                <a16:creationId xmlns:a16="http://schemas.microsoft.com/office/drawing/2014/main" id="{49DC3D46-4414-474F-8DAE-24CCF103AF5A}"/>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Glabrous  </a:t>
            </a:r>
            <a:r>
              <a:rPr sz="1725">
                <a:solidFill>
                  <a:srgbClr val="29352F"/>
                </a:solidFill>
                <a:latin typeface="Arial"/>
                <a:ea typeface="Arial"/>
                <a:cs typeface="Arial"/>
              </a:rPr>
              <a:t>Without hairs.</a:t>
            </a:r>
          </a:p>
        </p:txBody>
      </p:sp>
      <p:sp>
        <p:nvSpPr>
          <p:cNvPr id="5" name="text">
            <a:extLst xmlns:a="http://schemas.openxmlformats.org/drawingml/2006/main">
              <a:ext uri="{FF2B5EF4-FFF2-40B4-BE49-F238E27FC236}">
                <a16:creationId xmlns:a16="http://schemas.microsoft.com/office/drawing/2014/main" id="{7DBDC112-C05B-4A51-8722-3A36FE1E569C}"/>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Glabrescent  </a:t>
            </a:r>
            <a:r>
              <a:rPr sz="1725">
                <a:solidFill>
                  <a:srgbClr val="29352F"/>
                </a:solidFill>
                <a:latin typeface="Arial"/>
                <a:ea typeface="Arial"/>
                <a:cs typeface="Arial"/>
              </a:rPr>
              <a:t>Becoming hairless with age.</a:t>
            </a:r>
          </a:p>
        </p:txBody>
      </p:sp>
      <p:sp>
        <p:nvSpPr>
          <p:cNvPr id="6" name="text">
            <a:extLst xmlns:a="http://schemas.openxmlformats.org/drawingml/2006/main">
              <a:ext uri="{FF2B5EF4-FFF2-40B4-BE49-F238E27FC236}">
                <a16:creationId xmlns:a16="http://schemas.microsoft.com/office/drawing/2014/main" id="{CC42D364-E750-42CB-B853-F8695C304759}"/>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Pubescent  </a:t>
            </a:r>
            <a:r>
              <a:rPr sz="1725">
                <a:solidFill>
                  <a:srgbClr val="29352F"/>
                </a:solidFill>
                <a:latin typeface="Arial"/>
                <a:ea typeface="Arial"/>
                <a:cs typeface="Arial"/>
              </a:rPr>
              <a:t>Hairy; sometimes used more narrowly for short, soft hairs.</a:t>
            </a:r>
          </a:p>
        </p:txBody>
      </p:sp>
      <p:sp>
        <p:nvSpPr>
          <p:cNvPr id="7" name="text">
            <a:extLst xmlns:a="http://schemas.openxmlformats.org/drawingml/2006/main">
              <a:ext uri="{FF2B5EF4-FFF2-40B4-BE49-F238E27FC236}">
                <a16:creationId xmlns:a16="http://schemas.microsoft.com/office/drawing/2014/main" id="{08EF87FB-967C-4EE9-980D-80EDC45D63AB}"/>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Puberulent  </a:t>
            </a:r>
            <a:r>
              <a:rPr sz="1725">
                <a:solidFill>
                  <a:srgbClr val="29352F"/>
                </a:solidFill>
                <a:latin typeface="Arial"/>
                <a:ea typeface="Arial"/>
                <a:cs typeface="Arial"/>
              </a:rPr>
              <a:t>Minutely hairy.</a:t>
            </a:r>
          </a:p>
        </p:txBody>
      </p:sp>
      <p:sp>
        <p:nvSpPr>
          <p:cNvPr id="8" name="text">
            <a:extLst xmlns:a="http://schemas.openxmlformats.org/drawingml/2006/main">
              <a:ext uri="{FF2B5EF4-FFF2-40B4-BE49-F238E27FC236}">
                <a16:creationId xmlns:a16="http://schemas.microsoft.com/office/drawing/2014/main" id="{4FDF577D-515A-4C51-BB91-6A476A866772}"/>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Pilose  </a:t>
            </a:r>
            <a:r>
              <a:rPr sz="1725">
                <a:solidFill>
                  <a:srgbClr val="29352F"/>
                </a:solidFill>
                <a:latin typeface="Arial"/>
                <a:ea typeface="Arial"/>
                <a:cs typeface="Arial"/>
              </a:rPr>
              <a:t>Bearing relatively long, soft hairs.</a:t>
            </a:r>
          </a:p>
        </p:txBody>
      </p:sp>
      <p:sp>
        <p:nvSpPr>
          <p:cNvPr id="9" name="text">
            <a:extLst xmlns:a="http://schemas.openxmlformats.org/drawingml/2006/main">
              <a:ext uri="{FF2B5EF4-FFF2-40B4-BE49-F238E27FC236}">
                <a16:creationId xmlns:a16="http://schemas.microsoft.com/office/drawing/2014/main" id="{F38763F4-6BF7-4C68-98F8-923E5A4C408A}"/>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Villous  </a:t>
            </a:r>
            <a:r>
              <a:rPr sz="1725">
                <a:solidFill>
                  <a:srgbClr val="29352F"/>
                </a:solidFill>
                <a:latin typeface="Arial"/>
                <a:ea typeface="Arial"/>
                <a:cs typeface="Arial"/>
              </a:rPr>
              <a:t>Bearing long, soft, shaggy hairs.</a:t>
            </a:r>
          </a:p>
        </p:txBody>
      </p:sp>
      <p:pic>
        <p:nvPicPr>
          <p:cNvPr id="10" name="">
            <a:extLst xmlns:a="http://schemas.openxmlformats.org/drawingml/2006/main">
              <a:ext uri="{FF2B5EF4-FFF2-40B4-BE49-F238E27FC236}">
                <a16:creationId xmlns:a16="http://schemas.microsoft.com/office/drawing/2014/main" id="{63D905C9-F820-423E-9C73-54A32DF0BDF3}"/>
              </a:ext>
            </a:extLst>
          </p:cNvPr>
          <p:cNvPicPr>
            <a:picLocks xmlns:a="http://schemas.openxmlformats.org/drawingml/2006/main" noChangeAspect="1"/>
          </p:cNvPicPr>
          <p:nvPr/>
        </p:nvPicPr>
        <p:blipFill>
          <a:blip xmlns:r="http://schemas.openxmlformats.org/officeDocument/2006/relationships" xmlns:a="http://schemas.openxmlformats.org/drawingml/2006/main" r:embed="R70265fb040124ebd"/>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1" name="Hair presence, density and loss with age">
            <a:extLst xmlns:a="http://schemas.openxmlformats.org/drawingml/2006/main">
              <a:ext uri="{FF2B5EF4-FFF2-40B4-BE49-F238E27FC236}">
                <a16:creationId xmlns:a16="http://schemas.microsoft.com/office/drawing/2014/main" id="{FC07E6E2-8AD9-4554-95CB-58CB76FEC698}"/>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Hair presence, density and loss with age</a:t>
            </a:r>
          </a:p>
        </p:txBody>
      </p:sp>
    </p:spTree>
    <p:extLst>
      <p:ext uri="{BB962C8B-B14F-4D97-AF65-F5344CB8AC3E}">
        <p14:creationId xmlns:p14="http://schemas.microsoft.com/office/powerpoint/2010/main" val="1863328376"/>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URFACES AND TISSUES">
            <a:extLst xmlns:a="http://schemas.openxmlformats.org/drawingml/2006/main">
              <a:ext uri="{FF2B5EF4-FFF2-40B4-BE49-F238E27FC236}">
                <a16:creationId xmlns:a16="http://schemas.microsoft.com/office/drawing/2014/main" id="{B0F1747E-43D8-4090-A6D1-80DADB8D008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Coarse and bristly hairs">
            <a:extLst xmlns:a="http://schemas.openxmlformats.org/drawingml/2006/main">
              <a:ext uri="{FF2B5EF4-FFF2-40B4-BE49-F238E27FC236}">
                <a16:creationId xmlns:a16="http://schemas.microsoft.com/office/drawing/2014/main" id="{19006080-BBD6-41EA-B8FD-5FD254D508B4}"/>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Coarse and bristly hairs</a:t>
            </a:r>
          </a:p>
        </p:txBody>
      </p:sp>
      <p:sp>
        <p:nvSpPr>
          <p:cNvPr id="3" name="49">
            <a:extLst xmlns:a="http://schemas.openxmlformats.org/drawingml/2006/main">
              <a:ext uri="{FF2B5EF4-FFF2-40B4-BE49-F238E27FC236}">
                <a16:creationId xmlns:a16="http://schemas.microsoft.com/office/drawing/2014/main" id="{CA2251C0-6BBB-432E-8477-9EE88F73DF5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49</a:t>
            </a:r>
          </a:p>
        </p:txBody>
      </p:sp>
      <p:sp>
        <p:nvSpPr>
          <p:cNvPr id="4" name="text">
            <a:extLst xmlns:a="http://schemas.openxmlformats.org/drawingml/2006/main">
              <a:ext uri="{FF2B5EF4-FFF2-40B4-BE49-F238E27FC236}">
                <a16:creationId xmlns:a16="http://schemas.microsoft.com/office/drawing/2014/main" id="{FFF7674F-23E6-40B0-9ED8-0344B88A8098}"/>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Hirsute  </a:t>
            </a:r>
            <a:r>
              <a:rPr sz="1725">
                <a:solidFill>
                  <a:srgbClr val="29352F"/>
                </a:solidFill>
                <a:latin typeface="Arial"/>
                <a:ea typeface="Arial"/>
                <a:cs typeface="Arial"/>
              </a:rPr>
              <a:t>Bearing coarse, relatively stiff hairs.</a:t>
            </a:r>
          </a:p>
        </p:txBody>
      </p:sp>
      <p:sp>
        <p:nvSpPr>
          <p:cNvPr id="5" name="text">
            <a:extLst xmlns:a="http://schemas.openxmlformats.org/drawingml/2006/main">
              <a:ext uri="{FF2B5EF4-FFF2-40B4-BE49-F238E27FC236}">
                <a16:creationId xmlns:a16="http://schemas.microsoft.com/office/drawing/2014/main" id="{1438A146-AF08-4797-80DA-75596AF5720E}"/>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Hispid  </a:t>
            </a:r>
            <a:r>
              <a:rPr sz="1725">
                <a:solidFill>
                  <a:srgbClr val="29352F"/>
                </a:solidFill>
                <a:latin typeface="Arial"/>
                <a:ea typeface="Arial"/>
                <a:cs typeface="Arial"/>
              </a:rPr>
              <a:t>Bearing stiff, bristly hairs.</a:t>
            </a:r>
          </a:p>
        </p:txBody>
      </p:sp>
      <p:pic>
        <p:nvPicPr>
          <p:cNvPr id="6" name="">
            <a:extLst xmlns:a="http://schemas.openxmlformats.org/drawingml/2006/main">
              <a:ext uri="{FF2B5EF4-FFF2-40B4-BE49-F238E27FC236}">
                <a16:creationId xmlns:a16="http://schemas.microsoft.com/office/drawing/2014/main" id="{1BA3112E-7A42-42C1-B84F-8BE2D52D4470}"/>
              </a:ext>
            </a:extLst>
          </p:cNvPr>
          <p:cNvPicPr>
            <a:picLocks xmlns:a="http://schemas.openxmlformats.org/drawingml/2006/main" noChangeAspect="1"/>
          </p:cNvPicPr>
          <p:nvPr/>
        </p:nvPicPr>
        <p:blipFill>
          <a:blip xmlns:r="http://schemas.openxmlformats.org/officeDocument/2006/relationships" xmlns:a="http://schemas.openxmlformats.org/drawingml/2006/main" r:embed="R8a05df5e885f4276"/>
          <a:stretch xmlns:a="http://schemas.openxmlformats.org/drawingml/2006/main"/>
        </p:blipFill>
        <p:spPr>
          <a:xfrm xmlns:a="http://schemas.openxmlformats.org/drawingml/2006/main">
            <a:off x="5629275" y="1942295"/>
            <a:ext cx="6029325" cy="3106760"/>
          </a:xfrm>
          <a:prstGeom xmlns:a="http://schemas.openxmlformats.org/drawingml/2006/main" prst="rect">
            <a:avLst/>
          </a:prstGeom>
        </p:spPr>
      </p:pic>
      <p:sp>
        <p:nvSpPr>
          <p:cNvPr id="7" name="Hispid and hirsute examples, with related hair types">
            <a:extLst xmlns:a="http://schemas.openxmlformats.org/drawingml/2006/main">
              <a:ext uri="{FF2B5EF4-FFF2-40B4-BE49-F238E27FC236}">
                <a16:creationId xmlns:a16="http://schemas.microsoft.com/office/drawing/2014/main" id="{8522F77C-B619-41E2-8362-399AFF9F9B9F}"/>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Hispid and hirsute examples, with related hair types</a:t>
            </a:r>
          </a:p>
        </p:txBody>
      </p:sp>
    </p:spTree>
    <p:extLst>
      <p:ext uri="{BB962C8B-B14F-4D97-AF65-F5344CB8AC3E}">
        <p14:creationId xmlns:p14="http://schemas.microsoft.com/office/powerpoint/2010/main" val="1672978790"/>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URFACES AND TISSUES">
            <a:extLst xmlns:a="http://schemas.openxmlformats.org/drawingml/2006/main">
              <a:ext uri="{FF2B5EF4-FFF2-40B4-BE49-F238E27FC236}">
                <a16:creationId xmlns:a16="http://schemas.microsoft.com/office/drawing/2014/main" id="{3A311CB7-89BD-4D2A-BB94-1F43524A72C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Hairs pressed against the surface">
            <a:extLst xmlns:a="http://schemas.openxmlformats.org/drawingml/2006/main">
              <a:ext uri="{FF2B5EF4-FFF2-40B4-BE49-F238E27FC236}">
                <a16:creationId xmlns:a16="http://schemas.microsoft.com/office/drawing/2014/main" id="{762535B9-C73F-4D77-B607-25D8B1B938E5}"/>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Hairs pressed against the surface</a:t>
            </a:r>
          </a:p>
        </p:txBody>
      </p:sp>
      <p:sp>
        <p:nvSpPr>
          <p:cNvPr id="3" name="50">
            <a:extLst xmlns:a="http://schemas.openxmlformats.org/drawingml/2006/main">
              <a:ext uri="{FF2B5EF4-FFF2-40B4-BE49-F238E27FC236}">
                <a16:creationId xmlns:a16="http://schemas.microsoft.com/office/drawing/2014/main" id="{1142D27C-0EAE-4B4D-8F9B-E5AFACC2CFA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50</a:t>
            </a:r>
          </a:p>
        </p:txBody>
      </p:sp>
      <p:sp>
        <p:nvSpPr>
          <p:cNvPr id="4" name="text">
            <a:extLst xmlns:a="http://schemas.openxmlformats.org/drawingml/2006/main">
              <a:ext uri="{FF2B5EF4-FFF2-40B4-BE49-F238E27FC236}">
                <a16:creationId xmlns:a16="http://schemas.microsoft.com/office/drawing/2014/main" id="{96EC7FDD-572A-4027-B91C-0C6798D7FE4E}"/>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Strigose  </a:t>
            </a:r>
            <a:r>
              <a:rPr sz="1725">
                <a:solidFill>
                  <a:srgbClr val="29352F"/>
                </a:solidFill>
                <a:latin typeface="Arial"/>
                <a:ea typeface="Arial"/>
                <a:cs typeface="Arial"/>
              </a:rPr>
              <a:t>Bearing stiff hairs lying close to the surface.</a:t>
            </a:r>
          </a:p>
        </p:txBody>
      </p:sp>
      <p:sp>
        <p:nvSpPr>
          <p:cNvPr id="5" name="text">
            <a:extLst xmlns:a="http://schemas.openxmlformats.org/drawingml/2006/main">
              <a:ext uri="{FF2B5EF4-FFF2-40B4-BE49-F238E27FC236}">
                <a16:creationId xmlns:a16="http://schemas.microsoft.com/office/drawing/2014/main" id="{AA9FDD94-452B-4A42-B867-665D2CE965C3}"/>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Sericeous  </a:t>
            </a:r>
            <a:r>
              <a:rPr sz="1725">
                <a:solidFill>
                  <a:srgbClr val="29352F"/>
                </a:solidFill>
                <a:latin typeface="Arial"/>
                <a:ea typeface="Arial"/>
                <a:cs typeface="Arial"/>
              </a:rPr>
              <a:t>Silky, with fine, usually appressed hairs.</a:t>
            </a:r>
          </a:p>
        </p:txBody>
      </p:sp>
      <p:pic>
        <p:nvPicPr>
          <p:cNvPr id="6" name="">
            <a:extLst xmlns:a="http://schemas.openxmlformats.org/drawingml/2006/main">
              <a:ext uri="{FF2B5EF4-FFF2-40B4-BE49-F238E27FC236}">
                <a16:creationId xmlns:a16="http://schemas.microsoft.com/office/drawing/2014/main" id="{D86C88EC-F5F7-45E1-B369-78EA6D66C8F8}"/>
              </a:ext>
            </a:extLst>
          </p:cNvPr>
          <p:cNvPicPr>
            <a:picLocks xmlns:a="http://schemas.openxmlformats.org/drawingml/2006/main" noChangeAspect="1"/>
          </p:cNvPicPr>
          <p:nvPr/>
        </p:nvPicPr>
        <p:blipFill>
          <a:blip xmlns:r="http://schemas.openxmlformats.org/officeDocument/2006/relationships" xmlns:a="http://schemas.openxmlformats.org/drawingml/2006/main" r:embed="R6da45eae26fc46d7"/>
          <a:stretch xmlns:a="http://schemas.openxmlformats.org/drawingml/2006/main"/>
        </p:blipFill>
        <p:spPr>
          <a:xfrm xmlns:a="http://schemas.openxmlformats.org/drawingml/2006/main">
            <a:off x="5629275" y="2635296"/>
            <a:ext cx="6029325" cy="1720759"/>
          </a:xfrm>
          <a:prstGeom xmlns:a="http://schemas.openxmlformats.org/drawingml/2006/main" prst="rect">
            <a:avLst/>
          </a:prstGeom>
        </p:spPr>
      </p:pic>
      <p:sp>
        <p:nvSpPr>
          <p:cNvPr id="7" name="Strigose and sericeous hairs">
            <a:extLst xmlns:a="http://schemas.openxmlformats.org/drawingml/2006/main">
              <a:ext uri="{FF2B5EF4-FFF2-40B4-BE49-F238E27FC236}">
                <a16:creationId xmlns:a16="http://schemas.microsoft.com/office/drawing/2014/main" id="{3641C12A-14B8-4D51-999D-AD2EF90DF270}"/>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Strigose and sericeous hairs</a:t>
            </a:r>
          </a:p>
        </p:txBody>
      </p:sp>
    </p:spTree>
    <p:extLst>
      <p:ext uri="{BB962C8B-B14F-4D97-AF65-F5344CB8AC3E}">
        <p14:creationId xmlns:p14="http://schemas.microsoft.com/office/powerpoint/2010/main" val="1156827024"/>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SURFACES AND TISSUES">
            <a:extLst xmlns:a="http://schemas.openxmlformats.org/drawingml/2006/main">
              <a:ext uri="{FF2B5EF4-FFF2-40B4-BE49-F238E27FC236}">
                <a16:creationId xmlns:a16="http://schemas.microsoft.com/office/drawing/2014/main" id="{92F19301-AD86-462A-B26B-B97B4A4FBB50}"/>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Woolly and matted hairs">
            <a:extLst xmlns:a="http://schemas.openxmlformats.org/drawingml/2006/main">
              <a:ext uri="{FF2B5EF4-FFF2-40B4-BE49-F238E27FC236}">
                <a16:creationId xmlns:a16="http://schemas.microsoft.com/office/drawing/2014/main" id="{DFB100E3-AB97-4654-ABF6-60BCE44A258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Woolly and matted hairs</a:t>
            </a:r>
          </a:p>
        </p:txBody>
      </p:sp>
      <p:sp>
        <p:nvSpPr>
          <p:cNvPr id="3" name="51">
            <a:extLst xmlns:a="http://schemas.openxmlformats.org/drawingml/2006/main">
              <a:ext uri="{FF2B5EF4-FFF2-40B4-BE49-F238E27FC236}">
                <a16:creationId xmlns:a16="http://schemas.microsoft.com/office/drawing/2014/main" id="{20FE4971-B04F-4A81-B2C6-8A7E43A05F27}"/>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51</a:t>
            </a:r>
          </a:p>
        </p:txBody>
      </p:sp>
      <p:sp>
        <p:nvSpPr>
          <p:cNvPr id="4" name="text">
            <a:extLst xmlns:a="http://schemas.openxmlformats.org/drawingml/2006/main">
              <a:ext uri="{FF2B5EF4-FFF2-40B4-BE49-F238E27FC236}">
                <a16:creationId xmlns:a16="http://schemas.microsoft.com/office/drawing/2014/main" id="{E7B9EDD6-F740-4C8A-947E-5A30626D3559}"/>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Tomentose  </a:t>
            </a:r>
            <a:r>
              <a:rPr sz="1725">
                <a:solidFill>
                  <a:srgbClr val="29352F"/>
                </a:solidFill>
                <a:latin typeface="Arial"/>
                <a:ea typeface="Arial"/>
                <a:cs typeface="Arial"/>
              </a:rPr>
              <a:t>Densely covered with matted hairs.</a:t>
            </a:r>
          </a:p>
        </p:txBody>
      </p:sp>
      <p:sp>
        <p:nvSpPr>
          <p:cNvPr id="5" name="text">
            <a:extLst xmlns:a="http://schemas.openxmlformats.org/drawingml/2006/main">
              <a:ext uri="{FF2B5EF4-FFF2-40B4-BE49-F238E27FC236}">
                <a16:creationId xmlns:a16="http://schemas.microsoft.com/office/drawing/2014/main" id="{E8A22440-1721-4EB6-B13E-9875CCA5D288}"/>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Lanate  </a:t>
            </a:r>
            <a:r>
              <a:rPr sz="1725">
                <a:solidFill>
                  <a:srgbClr val="29352F"/>
                </a:solidFill>
                <a:latin typeface="Arial"/>
                <a:ea typeface="Arial"/>
                <a:cs typeface="Arial"/>
              </a:rPr>
              <a:t>Woolly.</a:t>
            </a:r>
          </a:p>
        </p:txBody>
      </p:sp>
      <p:pic>
        <p:nvPicPr>
          <p:cNvPr id="6" name="">
            <a:extLst xmlns:a="http://schemas.openxmlformats.org/drawingml/2006/main">
              <a:ext uri="{FF2B5EF4-FFF2-40B4-BE49-F238E27FC236}">
                <a16:creationId xmlns:a16="http://schemas.microsoft.com/office/drawing/2014/main" id="{4A7FF03C-DFF4-4DA8-A476-EE8E639DDC18}"/>
              </a:ext>
            </a:extLst>
          </p:cNvPr>
          <p:cNvPicPr>
            <a:picLocks xmlns:a="http://schemas.openxmlformats.org/drawingml/2006/main" noChangeAspect="1"/>
          </p:cNvPicPr>
          <p:nvPr/>
        </p:nvPicPr>
        <p:blipFill>
          <a:blip xmlns:r="http://schemas.openxmlformats.org/officeDocument/2006/relationships" xmlns:a="http://schemas.openxmlformats.org/drawingml/2006/main" r:embed="Rf1016a9ec0bb40de"/>
          <a:stretch xmlns:a="http://schemas.openxmlformats.org/drawingml/2006/main"/>
        </p:blipFill>
        <p:spPr>
          <a:xfrm xmlns:a="http://schemas.openxmlformats.org/drawingml/2006/main">
            <a:off x="5629275" y="2830920"/>
            <a:ext cx="6029325" cy="1329509"/>
          </a:xfrm>
          <a:prstGeom xmlns:a="http://schemas.openxmlformats.org/drawingml/2006/main" prst="rect">
            <a:avLst/>
          </a:prstGeom>
        </p:spPr>
      </p:pic>
      <p:sp>
        <p:nvSpPr>
          <p:cNvPr id="7" name="Lanate and tomentose examples">
            <a:extLst xmlns:a="http://schemas.openxmlformats.org/drawingml/2006/main">
              <a:ext uri="{FF2B5EF4-FFF2-40B4-BE49-F238E27FC236}">
                <a16:creationId xmlns:a16="http://schemas.microsoft.com/office/drawing/2014/main" id="{CAA6923F-C1B7-4C53-BD1B-8F1202CCF273}"/>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Lanate and tomentose examples</a:t>
            </a:r>
          </a:p>
        </p:txBody>
      </p:sp>
    </p:spTree>
    <p:extLst>
      <p:ext uri="{BB962C8B-B14F-4D97-AF65-F5344CB8AC3E}">
        <p14:creationId xmlns:p14="http://schemas.microsoft.com/office/powerpoint/2010/main" val="1736085631"/>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URFACES AND TISSUES">
            <a:extLst xmlns:a="http://schemas.openxmlformats.org/drawingml/2006/main">
              <a:ext uri="{FF2B5EF4-FFF2-40B4-BE49-F238E27FC236}">
                <a16:creationId xmlns:a16="http://schemas.microsoft.com/office/drawing/2014/main" id="{7D63BC3C-D10E-423A-BBC8-ABDA5F2434C6}"/>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Edges, bristles, feathers, and roughness">
            <a:extLst xmlns:a="http://schemas.openxmlformats.org/drawingml/2006/main">
              <a:ext uri="{FF2B5EF4-FFF2-40B4-BE49-F238E27FC236}">
                <a16:creationId xmlns:a16="http://schemas.microsoft.com/office/drawing/2014/main" id="{72B3FF77-5E3F-43B2-B802-062A50918135}"/>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Edges, bristles, feathers, and roughness</a:t>
            </a:r>
          </a:p>
        </p:txBody>
      </p:sp>
      <p:sp>
        <p:nvSpPr>
          <p:cNvPr id="3" name="52">
            <a:extLst xmlns:a="http://schemas.openxmlformats.org/drawingml/2006/main">
              <a:ext uri="{FF2B5EF4-FFF2-40B4-BE49-F238E27FC236}">
                <a16:creationId xmlns:a16="http://schemas.microsoft.com/office/drawing/2014/main" id="{29FD1F94-58C4-4EDA-ADB0-E6F2BCBC151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52</a:t>
            </a:r>
          </a:p>
        </p:txBody>
      </p:sp>
      <p:sp>
        <p:nvSpPr>
          <p:cNvPr id="4" name="text">
            <a:extLst xmlns:a="http://schemas.openxmlformats.org/drawingml/2006/main">
              <a:ext uri="{FF2B5EF4-FFF2-40B4-BE49-F238E27FC236}">
                <a16:creationId xmlns:a16="http://schemas.microsoft.com/office/drawing/2014/main" id="{FAAC6ADA-EB48-44E2-966E-512D50D51A4B}"/>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Ciliate  </a:t>
            </a:r>
            <a:r>
              <a:rPr sz="1725">
                <a:solidFill>
                  <a:srgbClr val="29352F"/>
                </a:solidFill>
                <a:latin typeface="Arial"/>
                <a:ea typeface="Arial"/>
                <a:cs typeface="Arial"/>
              </a:rPr>
              <a:t>Having hairs along an edge.</a:t>
            </a:r>
          </a:p>
        </p:txBody>
      </p:sp>
      <p:sp>
        <p:nvSpPr>
          <p:cNvPr id="5" name="text">
            <a:extLst xmlns:a="http://schemas.openxmlformats.org/drawingml/2006/main">
              <a:ext uri="{FF2B5EF4-FFF2-40B4-BE49-F238E27FC236}">
                <a16:creationId xmlns:a16="http://schemas.microsoft.com/office/drawing/2014/main" id="{1DDD677D-C227-40F5-A282-40DE914BC1BF}"/>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Ciliolate  </a:t>
            </a:r>
            <a:r>
              <a:rPr sz="1725">
                <a:solidFill>
                  <a:srgbClr val="29352F"/>
                </a:solidFill>
                <a:latin typeface="Arial"/>
                <a:ea typeface="Arial"/>
                <a:cs typeface="Arial"/>
              </a:rPr>
              <a:t>Having very small hairs along an edge.</a:t>
            </a:r>
          </a:p>
        </p:txBody>
      </p:sp>
      <p:sp>
        <p:nvSpPr>
          <p:cNvPr id="6" name="text">
            <a:extLst xmlns:a="http://schemas.openxmlformats.org/drawingml/2006/main">
              <a:ext uri="{FF2B5EF4-FFF2-40B4-BE49-F238E27FC236}">
                <a16:creationId xmlns:a16="http://schemas.microsoft.com/office/drawing/2014/main" id="{4B619964-AE04-48D6-9BA6-3ADC89E52589}"/>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Setose  </a:t>
            </a:r>
            <a:r>
              <a:rPr sz="1725">
                <a:solidFill>
                  <a:srgbClr val="29352F"/>
                </a:solidFill>
                <a:latin typeface="Arial"/>
                <a:ea typeface="Arial"/>
                <a:cs typeface="Arial"/>
              </a:rPr>
              <a:t>Bearing bristles.</a:t>
            </a:r>
          </a:p>
        </p:txBody>
      </p:sp>
      <p:sp>
        <p:nvSpPr>
          <p:cNvPr id="7" name="text">
            <a:extLst xmlns:a="http://schemas.openxmlformats.org/drawingml/2006/main">
              <a:ext uri="{FF2B5EF4-FFF2-40B4-BE49-F238E27FC236}">
                <a16:creationId xmlns:a16="http://schemas.microsoft.com/office/drawing/2014/main" id="{540E1020-6EAA-42C3-9A31-FF372F382852}"/>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Plumose  </a:t>
            </a:r>
            <a:r>
              <a:rPr sz="1725">
                <a:solidFill>
                  <a:srgbClr val="29352F"/>
                </a:solidFill>
                <a:latin typeface="Arial"/>
                <a:ea typeface="Arial"/>
                <a:cs typeface="Arial"/>
              </a:rPr>
              <a:t>Feathery.</a:t>
            </a:r>
          </a:p>
        </p:txBody>
      </p:sp>
      <p:sp>
        <p:nvSpPr>
          <p:cNvPr id="8" name="text">
            <a:extLst xmlns:a="http://schemas.openxmlformats.org/drawingml/2006/main">
              <a:ext uri="{FF2B5EF4-FFF2-40B4-BE49-F238E27FC236}">
                <a16:creationId xmlns:a16="http://schemas.microsoft.com/office/drawing/2014/main" id="{7481B0B9-697C-4D90-B8FF-FE690CCB66AD}"/>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Scabrous / scabrid  </a:t>
            </a:r>
            <a:r>
              <a:rPr sz="1725">
                <a:solidFill>
                  <a:srgbClr val="29352F"/>
                </a:solidFill>
                <a:latin typeface="Arial"/>
                <a:ea typeface="Arial"/>
                <a:cs typeface="Arial"/>
              </a:rPr>
              <a:t>Rough from small projections or stiff hairs.</a:t>
            </a:r>
          </a:p>
        </p:txBody>
      </p:sp>
      <p:sp>
        <p:nvSpPr>
          <p:cNvPr id="9" name="text">
            <a:extLst xmlns:a="http://schemas.openxmlformats.org/drawingml/2006/main">
              <a:ext uri="{FF2B5EF4-FFF2-40B4-BE49-F238E27FC236}">
                <a16:creationId xmlns:a16="http://schemas.microsoft.com/office/drawing/2014/main" id="{A8583A6F-2DF5-4C92-AA10-E53EFB149755}"/>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Scaberulous  </a:t>
            </a:r>
            <a:r>
              <a:rPr sz="1725">
                <a:solidFill>
                  <a:srgbClr val="29352F"/>
                </a:solidFill>
                <a:latin typeface="Arial"/>
                <a:ea typeface="Arial"/>
                <a:cs typeface="Arial"/>
              </a:rPr>
              <a:t>Minutely rough.</a:t>
            </a:r>
          </a:p>
        </p:txBody>
      </p:sp>
      <p:pic>
        <p:nvPicPr>
          <p:cNvPr id="10" name="">
            <a:extLst xmlns:a="http://schemas.openxmlformats.org/drawingml/2006/main">
              <a:ext uri="{FF2B5EF4-FFF2-40B4-BE49-F238E27FC236}">
                <a16:creationId xmlns:a16="http://schemas.microsoft.com/office/drawing/2014/main" id="{D2175C26-3280-4534-BEB5-D8F5F2F4917B}"/>
              </a:ext>
            </a:extLst>
          </p:cNvPr>
          <p:cNvPicPr>
            <a:picLocks xmlns:a="http://schemas.openxmlformats.org/drawingml/2006/main" noChangeAspect="1"/>
          </p:cNvPicPr>
          <p:nvPr/>
        </p:nvPicPr>
        <p:blipFill>
          <a:blip xmlns:r="http://schemas.openxmlformats.org/officeDocument/2006/relationships" xmlns:a="http://schemas.openxmlformats.org/drawingml/2006/main" r:embed="Ref41612116f94ce5"/>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11" name="Marginal hairs, bristles, plumes and roughness">
            <a:extLst xmlns:a="http://schemas.openxmlformats.org/drawingml/2006/main">
              <a:ext uri="{FF2B5EF4-FFF2-40B4-BE49-F238E27FC236}">
                <a16:creationId xmlns:a16="http://schemas.microsoft.com/office/drawing/2014/main" id="{F20B0E99-0119-4637-9ED1-2A5D5EF3D0B0}"/>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Marginal hairs, bristles, plumes and roughness</a:t>
            </a:r>
          </a:p>
        </p:txBody>
      </p:sp>
    </p:spTree>
    <p:extLst>
      <p:ext uri="{BB962C8B-B14F-4D97-AF65-F5344CB8AC3E}">
        <p14:creationId xmlns:p14="http://schemas.microsoft.com/office/powerpoint/2010/main" val="2024128693"/>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SURFACES AND TISSUES">
            <a:extLst xmlns:a="http://schemas.openxmlformats.org/drawingml/2006/main">
              <a:ext uri="{FF2B5EF4-FFF2-40B4-BE49-F238E27FC236}">
                <a16:creationId xmlns:a16="http://schemas.microsoft.com/office/drawing/2014/main" id="{0BA33B75-210E-4881-91F3-94DB7FF8ABE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Barbs: toward the tip or base">
            <a:extLst xmlns:a="http://schemas.openxmlformats.org/drawingml/2006/main">
              <a:ext uri="{FF2B5EF4-FFF2-40B4-BE49-F238E27FC236}">
                <a16:creationId xmlns:a16="http://schemas.microsoft.com/office/drawing/2014/main" id="{6552E574-197E-42A3-A1B2-80729678B9A1}"/>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Barbs: toward the tip or base</a:t>
            </a:r>
          </a:p>
        </p:txBody>
      </p:sp>
      <p:sp>
        <p:nvSpPr>
          <p:cNvPr id="3" name="53">
            <a:extLst xmlns:a="http://schemas.openxmlformats.org/drawingml/2006/main">
              <a:ext uri="{FF2B5EF4-FFF2-40B4-BE49-F238E27FC236}">
                <a16:creationId xmlns:a16="http://schemas.microsoft.com/office/drawing/2014/main" id="{D0BF25EF-1530-4753-AAEF-8FD4D21EC79B}"/>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53</a:t>
            </a:r>
          </a:p>
        </p:txBody>
      </p:sp>
      <p:sp>
        <p:nvSpPr>
          <p:cNvPr id="4" name="text">
            <a:extLst xmlns:a="http://schemas.openxmlformats.org/drawingml/2006/main">
              <a:ext uri="{FF2B5EF4-FFF2-40B4-BE49-F238E27FC236}">
                <a16:creationId xmlns:a16="http://schemas.microsoft.com/office/drawing/2014/main" id="{9A5246AB-646A-44B0-BC50-034DF6FE840F}"/>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Antrorse  </a:t>
            </a:r>
            <a:r>
              <a:rPr sz="1725">
                <a:solidFill>
                  <a:srgbClr val="29352F"/>
                </a:solidFill>
                <a:latin typeface="Arial"/>
                <a:ea typeface="Arial"/>
                <a:cs typeface="Arial"/>
              </a:rPr>
              <a:t>Directed toward the tip.</a:t>
            </a:r>
          </a:p>
        </p:txBody>
      </p:sp>
      <p:sp>
        <p:nvSpPr>
          <p:cNvPr id="5" name="text">
            <a:extLst xmlns:a="http://schemas.openxmlformats.org/drawingml/2006/main">
              <a:ext uri="{FF2B5EF4-FFF2-40B4-BE49-F238E27FC236}">
                <a16:creationId xmlns:a16="http://schemas.microsoft.com/office/drawing/2014/main" id="{CEEE472D-B2C6-475E-90C5-E387E452E1A9}"/>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Retrorse  </a:t>
            </a:r>
            <a:r>
              <a:rPr sz="1725">
                <a:solidFill>
                  <a:srgbClr val="29352F"/>
                </a:solidFill>
                <a:latin typeface="Arial"/>
                <a:ea typeface="Arial"/>
                <a:cs typeface="Arial"/>
              </a:rPr>
              <a:t>Directed toward the base.</a:t>
            </a:r>
          </a:p>
        </p:txBody>
      </p:sp>
      <p:sp>
        <p:nvSpPr>
          <p:cNvPr id="6" name="text">
            <a:extLst xmlns:a="http://schemas.openxmlformats.org/drawingml/2006/main">
              <a:ext uri="{FF2B5EF4-FFF2-40B4-BE49-F238E27FC236}">
                <a16:creationId xmlns:a16="http://schemas.microsoft.com/office/drawing/2014/main" id="{494EEAE9-5A3B-4E03-94DB-A0EC2CA587DF}"/>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Barbellate  </a:t>
            </a:r>
            <a:r>
              <a:rPr sz="1725">
                <a:solidFill>
                  <a:srgbClr val="29352F"/>
                </a:solidFill>
                <a:latin typeface="Arial"/>
                <a:ea typeface="Arial"/>
                <a:cs typeface="Arial"/>
              </a:rPr>
              <a:t>Bearing tiny barbs.</a:t>
            </a:r>
          </a:p>
        </p:txBody>
      </p:sp>
      <p:pic>
        <p:nvPicPr>
          <p:cNvPr id="7" name="">
            <a:extLst xmlns:a="http://schemas.openxmlformats.org/drawingml/2006/main">
              <a:ext uri="{FF2B5EF4-FFF2-40B4-BE49-F238E27FC236}">
                <a16:creationId xmlns:a16="http://schemas.microsoft.com/office/drawing/2014/main" id="{EB2E4458-6AB0-4D34-BEFF-2CB6E976B060}"/>
              </a:ext>
            </a:extLst>
          </p:cNvPr>
          <p:cNvPicPr>
            <a:picLocks xmlns:a="http://schemas.openxmlformats.org/drawingml/2006/main" noChangeAspect="1"/>
          </p:cNvPicPr>
          <p:nvPr/>
        </p:nvPicPr>
        <p:blipFill>
          <a:blip xmlns:r="http://schemas.openxmlformats.org/officeDocument/2006/relationships" xmlns:a="http://schemas.openxmlformats.org/drawingml/2006/main" r:embed="Rf86f4eaf7e764b2a"/>
          <a:stretch xmlns:a="http://schemas.openxmlformats.org/drawingml/2006/main"/>
        </p:blipFill>
        <p:spPr>
          <a:xfrm xmlns:a="http://schemas.openxmlformats.org/drawingml/2006/main">
            <a:off x="5686425" y="1524000"/>
            <a:ext cx="5915025" cy="3943350"/>
          </a:xfrm>
          <a:prstGeom xmlns:a="http://schemas.openxmlformats.org/drawingml/2006/main" prst="rect">
            <a:avLst/>
          </a:prstGeom>
        </p:spPr>
      </p:pic>
      <p:sp>
        <p:nvSpPr>
          <p:cNvPr id="8" name="Both bristles are barbellate; their barbs point in opposite directions">
            <a:extLst xmlns:a="http://schemas.openxmlformats.org/drawingml/2006/main">
              <a:ext uri="{FF2B5EF4-FFF2-40B4-BE49-F238E27FC236}">
                <a16:creationId xmlns:a16="http://schemas.microsoft.com/office/drawing/2014/main" id="{F5EFA11F-9AE4-47C5-A622-050A92609525}"/>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Both bristles are barbellate; their barbs point in opposite directions</a:t>
            </a:r>
          </a:p>
        </p:txBody>
      </p:sp>
    </p:spTree>
    <p:extLst>
      <p:ext uri="{BB962C8B-B14F-4D97-AF65-F5344CB8AC3E}">
        <p14:creationId xmlns:p14="http://schemas.microsoft.com/office/powerpoint/2010/main" val="1558730117"/>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SURFACES AND TISSUES">
            <a:extLst xmlns:a="http://schemas.openxmlformats.org/drawingml/2006/main">
              <a:ext uri="{FF2B5EF4-FFF2-40B4-BE49-F238E27FC236}">
                <a16:creationId xmlns:a16="http://schemas.microsoft.com/office/drawing/2014/main" id="{FDD6ADB0-0ABD-40EE-8458-6426DA052B7A}"/>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Wax and raised surface features">
            <a:extLst xmlns:a="http://schemas.openxmlformats.org/drawingml/2006/main">
              <a:ext uri="{FF2B5EF4-FFF2-40B4-BE49-F238E27FC236}">
                <a16:creationId xmlns:a16="http://schemas.microsoft.com/office/drawing/2014/main" id="{751C6014-44D5-4F57-86A9-EE5F7E06A05D}"/>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Wax and raised surface features</a:t>
            </a:r>
          </a:p>
        </p:txBody>
      </p:sp>
      <p:sp>
        <p:nvSpPr>
          <p:cNvPr id="3" name="54">
            <a:extLst xmlns:a="http://schemas.openxmlformats.org/drawingml/2006/main">
              <a:ext uri="{FF2B5EF4-FFF2-40B4-BE49-F238E27FC236}">
                <a16:creationId xmlns:a16="http://schemas.microsoft.com/office/drawing/2014/main" id="{34048A3F-E45D-4DC5-9FD0-8EF4EE54729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54</a:t>
            </a:r>
          </a:p>
        </p:txBody>
      </p:sp>
      <p:sp>
        <p:nvSpPr>
          <p:cNvPr id="4" name="text">
            <a:extLst xmlns:a="http://schemas.openxmlformats.org/drawingml/2006/main">
              <a:ext uri="{FF2B5EF4-FFF2-40B4-BE49-F238E27FC236}">
                <a16:creationId xmlns:a16="http://schemas.microsoft.com/office/drawing/2014/main" id="{5DE518AC-2A91-43BD-A18D-2F3167AE7CAC}"/>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Glaucous  </a:t>
            </a:r>
            <a:r>
              <a:rPr sz="1725">
                <a:solidFill>
                  <a:srgbClr val="29352F"/>
                </a:solidFill>
                <a:latin typeface="Arial"/>
                <a:ea typeface="Arial"/>
                <a:cs typeface="Arial"/>
              </a:rPr>
              <a:t>Having a waxy bloom, often bluish or whitish.</a:t>
            </a:r>
          </a:p>
        </p:txBody>
      </p:sp>
      <p:sp>
        <p:nvSpPr>
          <p:cNvPr id="5" name="text">
            <a:extLst xmlns:a="http://schemas.openxmlformats.org/drawingml/2006/main">
              <a:ext uri="{FF2B5EF4-FFF2-40B4-BE49-F238E27FC236}">
                <a16:creationId xmlns:a16="http://schemas.microsoft.com/office/drawing/2014/main" id="{2F1588EA-7BC4-493F-AAC0-6193A682C4E1}"/>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Papillose  </a:t>
            </a:r>
            <a:r>
              <a:rPr sz="1725">
                <a:solidFill>
                  <a:srgbClr val="29352F"/>
                </a:solidFill>
                <a:latin typeface="Arial"/>
                <a:ea typeface="Arial"/>
                <a:cs typeface="Arial"/>
              </a:rPr>
              <a:t>Covered with tiny nipplelike projections.</a:t>
            </a:r>
          </a:p>
        </p:txBody>
      </p:sp>
      <p:sp>
        <p:nvSpPr>
          <p:cNvPr id="6" name="text">
            <a:extLst xmlns:a="http://schemas.openxmlformats.org/drawingml/2006/main">
              <a:ext uri="{FF2B5EF4-FFF2-40B4-BE49-F238E27FC236}">
                <a16:creationId xmlns:a16="http://schemas.microsoft.com/office/drawing/2014/main" id="{2982D7F6-7831-4E3A-BC46-9FB0C4EF6B2F}"/>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Verrucose  </a:t>
            </a:r>
            <a:r>
              <a:rPr sz="1725">
                <a:solidFill>
                  <a:srgbClr val="29352F"/>
                </a:solidFill>
                <a:latin typeface="Arial"/>
                <a:ea typeface="Arial"/>
                <a:cs typeface="Arial"/>
              </a:rPr>
              <a:t>Warty.</a:t>
            </a:r>
          </a:p>
        </p:txBody>
      </p:sp>
      <p:sp>
        <p:nvSpPr>
          <p:cNvPr id="7" name="text">
            <a:extLst xmlns:a="http://schemas.openxmlformats.org/drawingml/2006/main">
              <a:ext uri="{FF2B5EF4-FFF2-40B4-BE49-F238E27FC236}">
                <a16:creationId xmlns:a16="http://schemas.microsoft.com/office/drawing/2014/main" id="{AF31861A-9DF9-476F-8AA1-DCF077CD4DD3}"/>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Tuberculate  </a:t>
            </a:r>
            <a:r>
              <a:rPr sz="1725">
                <a:solidFill>
                  <a:srgbClr val="29352F"/>
                </a:solidFill>
                <a:latin typeface="Arial"/>
                <a:ea typeface="Arial"/>
                <a:cs typeface="Arial"/>
              </a:rPr>
              <a:t>Covered with small bumps.</a:t>
            </a:r>
          </a:p>
        </p:txBody>
      </p:sp>
      <p:pic>
        <p:nvPicPr>
          <p:cNvPr id="8" name="">
            <a:extLst xmlns:a="http://schemas.openxmlformats.org/drawingml/2006/main">
              <a:ext uri="{FF2B5EF4-FFF2-40B4-BE49-F238E27FC236}">
                <a16:creationId xmlns:a16="http://schemas.microsoft.com/office/drawing/2014/main" id="{49BDE46F-4614-4172-8E81-4063B73E0E9F}"/>
              </a:ext>
            </a:extLst>
          </p:cNvPr>
          <p:cNvPicPr>
            <a:picLocks xmlns:a="http://schemas.openxmlformats.org/drawingml/2006/main" noChangeAspect="1"/>
          </p:cNvPicPr>
          <p:nvPr/>
        </p:nvPicPr>
        <p:blipFill>
          <a:blip xmlns:r="http://schemas.openxmlformats.org/officeDocument/2006/relationships" xmlns:a="http://schemas.openxmlformats.org/drawingml/2006/main" r:embed="Re8e382027cc84116"/>
          <a:stretch xmlns:a="http://schemas.openxmlformats.org/drawingml/2006/main"/>
        </p:blipFill>
        <p:spPr>
          <a:xfrm xmlns:a="http://schemas.openxmlformats.org/drawingml/2006/main">
            <a:off x="8045704" y="1524000"/>
            <a:ext cx="1196466" cy="1657350"/>
          </a:xfrm>
          <a:prstGeom xmlns:a="http://schemas.openxmlformats.org/drawingml/2006/main" prst="rect">
            <a:avLst/>
          </a:prstGeom>
        </p:spPr>
      </p:pic>
      <p:sp>
        <p:nvSpPr>
          <p:cNvPr id="9" name="Glaucous: a wax bloom with a wiped patch">
            <a:extLst xmlns:a="http://schemas.openxmlformats.org/drawingml/2006/main">
              <a:ext uri="{FF2B5EF4-FFF2-40B4-BE49-F238E27FC236}">
                <a16:creationId xmlns:a16="http://schemas.microsoft.com/office/drawing/2014/main" id="{954391F4-AD56-4843-93D5-A136A5E1097C}"/>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Glaucous: a wax bloom with a wiped patch</a:t>
            </a:r>
          </a:p>
        </p:txBody>
      </p:sp>
      <p:pic>
        <p:nvPicPr>
          <p:cNvPr id="10" name="">
            <a:extLst xmlns:a="http://schemas.openxmlformats.org/drawingml/2006/main">
              <a:ext uri="{FF2B5EF4-FFF2-40B4-BE49-F238E27FC236}">
                <a16:creationId xmlns:a16="http://schemas.microsoft.com/office/drawing/2014/main" id="{E0F10575-5A43-4BF3-8A9B-0C702687AE96}"/>
              </a:ext>
            </a:extLst>
          </p:cNvPr>
          <p:cNvPicPr>
            <a:picLocks xmlns:a="http://schemas.openxmlformats.org/drawingml/2006/main" noChangeAspect="1"/>
          </p:cNvPicPr>
          <p:nvPr/>
        </p:nvPicPr>
        <p:blipFill>
          <a:blip xmlns:r="http://schemas.openxmlformats.org/officeDocument/2006/relationships" xmlns:a="http://schemas.openxmlformats.org/drawingml/2006/main" r:embed="R9f094dd9c537472d"/>
          <a:stretch xmlns:a="http://schemas.openxmlformats.org/drawingml/2006/main"/>
        </p:blipFill>
        <p:spPr>
          <a:xfrm xmlns:a="http://schemas.openxmlformats.org/drawingml/2006/main">
            <a:off x="6779419" y="3810000"/>
            <a:ext cx="3729038" cy="1657350"/>
          </a:xfrm>
          <a:prstGeom xmlns:a="http://schemas.openxmlformats.org/drawingml/2006/main" prst="rect">
            <a:avLst/>
          </a:prstGeom>
        </p:spPr>
      </p:pic>
      <p:sp>
        <p:nvSpPr>
          <p:cNvPr id="11" name="Papillae, warts and bumps">
            <a:extLst xmlns:a="http://schemas.openxmlformats.org/drawingml/2006/main">
              <a:ext uri="{FF2B5EF4-FFF2-40B4-BE49-F238E27FC236}">
                <a16:creationId xmlns:a16="http://schemas.microsoft.com/office/drawing/2014/main" id="{AFF577CB-846E-4A1E-B8D1-F315A5398AE8}"/>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Papillae, warts and bumps</a:t>
            </a:r>
          </a:p>
        </p:txBody>
      </p:sp>
    </p:spTree>
    <p:extLst>
      <p:ext uri="{BB962C8B-B14F-4D97-AF65-F5344CB8AC3E}">
        <p14:creationId xmlns:p14="http://schemas.microsoft.com/office/powerpoint/2010/main" val="1476616695"/>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SURFACES AND TISSUES">
            <a:extLst xmlns:a="http://schemas.openxmlformats.org/drawingml/2006/main">
              <a:ext uri="{FF2B5EF4-FFF2-40B4-BE49-F238E27FC236}">
                <a16:creationId xmlns:a16="http://schemas.microsoft.com/office/drawing/2014/main" id="{5B054C91-4F75-411B-BCB6-8606E5868E9B}"/>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Reading fruit surface patterns">
            <a:extLst xmlns:a="http://schemas.openxmlformats.org/drawingml/2006/main">
              <a:ext uri="{FF2B5EF4-FFF2-40B4-BE49-F238E27FC236}">
                <a16:creationId xmlns:a16="http://schemas.microsoft.com/office/drawing/2014/main" id="{B4CD2C68-AD3D-446F-A575-87E83C0C067D}"/>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Reading fruit surface patterns</a:t>
            </a:r>
          </a:p>
        </p:txBody>
      </p:sp>
      <p:sp>
        <p:nvSpPr>
          <p:cNvPr id="3" name="55">
            <a:extLst xmlns:a="http://schemas.openxmlformats.org/drawingml/2006/main">
              <a:ext uri="{FF2B5EF4-FFF2-40B4-BE49-F238E27FC236}">
                <a16:creationId xmlns:a16="http://schemas.microsoft.com/office/drawing/2014/main" id="{B65DDFCE-2839-4199-8198-3865442F735D}"/>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55</a:t>
            </a:r>
          </a:p>
        </p:txBody>
      </p:sp>
      <p:sp>
        <p:nvSpPr>
          <p:cNvPr id="4" name="text">
            <a:extLst xmlns:a="http://schemas.openxmlformats.org/drawingml/2006/main">
              <a:ext uri="{FF2B5EF4-FFF2-40B4-BE49-F238E27FC236}">
                <a16:creationId xmlns:a16="http://schemas.microsoft.com/office/drawing/2014/main" id="{7466BAFB-17AC-4BD6-A158-7BA19E220F2A}"/>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Rugose  </a:t>
            </a:r>
            <a:r>
              <a:rPr sz="1725">
                <a:solidFill>
                  <a:srgbClr val="29352F"/>
                </a:solidFill>
                <a:latin typeface="Arial"/>
                <a:ea typeface="Arial"/>
                <a:cs typeface="Arial"/>
              </a:rPr>
              <a:t>Wrinkled.</a:t>
            </a:r>
          </a:p>
        </p:txBody>
      </p:sp>
      <p:sp>
        <p:nvSpPr>
          <p:cNvPr id="5" name="text">
            <a:extLst xmlns:a="http://schemas.openxmlformats.org/drawingml/2006/main">
              <a:ext uri="{FF2B5EF4-FFF2-40B4-BE49-F238E27FC236}">
                <a16:creationId xmlns:a16="http://schemas.microsoft.com/office/drawing/2014/main" id="{C12D373E-77B4-4359-BEFD-886921B91BA0}"/>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Rugulose  </a:t>
            </a:r>
            <a:r>
              <a:rPr sz="1725">
                <a:solidFill>
                  <a:srgbClr val="29352F"/>
                </a:solidFill>
                <a:latin typeface="Arial"/>
                <a:ea typeface="Arial"/>
                <a:cs typeface="Arial"/>
              </a:rPr>
              <a:t>Finely wrinkled.</a:t>
            </a:r>
          </a:p>
        </p:txBody>
      </p:sp>
      <p:sp>
        <p:nvSpPr>
          <p:cNvPr id="6" name="text">
            <a:extLst xmlns:a="http://schemas.openxmlformats.org/drawingml/2006/main">
              <a:ext uri="{FF2B5EF4-FFF2-40B4-BE49-F238E27FC236}">
                <a16:creationId xmlns:a16="http://schemas.microsoft.com/office/drawing/2014/main" id="{ECAEDD83-A76D-4EDA-9A9B-A4608804C8C1}"/>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Reticulate  </a:t>
            </a:r>
            <a:r>
              <a:rPr sz="1725">
                <a:solidFill>
                  <a:srgbClr val="29352F"/>
                </a:solidFill>
                <a:latin typeface="Arial"/>
                <a:ea typeface="Arial"/>
                <a:cs typeface="Arial"/>
              </a:rPr>
              <a:t>Marked with a netlike pattern.</a:t>
            </a:r>
          </a:p>
        </p:txBody>
      </p:sp>
      <p:sp>
        <p:nvSpPr>
          <p:cNvPr id="7" name="text">
            <a:extLst xmlns:a="http://schemas.openxmlformats.org/drawingml/2006/main">
              <a:ext uri="{FF2B5EF4-FFF2-40B4-BE49-F238E27FC236}">
                <a16:creationId xmlns:a16="http://schemas.microsoft.com/office/drawing/2014/main" id="{B24548CF-94E5-409C-803B-69A0FCF8B08D}"/>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Cancellate  </a:t>
            </a:r>
            <a:r>
              <a:rPr sz="1725">
                <a:solidFill>
                  <a:srgbClr val="29352F"/>
                </a:solidFill>
                <a:latin typeface="Arial"/>
                <a:ea typeface="Arial"/>
                <a:cs typeface="Arial"/>
              </a:rPr>
              <a:t>Having a lattice-like pattern.</a:t>
            </a:r>
          </a:p>
        </p:txBody>
      </p:sp>
      <p:sp>
        <p:nvSpPr>
          <p:cNvPr id="8" name="text">
            <a:extLst xmlns:a="http://schemas.openxmlformats.org/drawingml/2006/main">
              <a:ext uri="{FF2B5EF4-FFF2-40B4-BE49-F238E27FC236}">
                <a16:creationId xmlns:a16="http://schemas.microsoft.com/office/drawing/2014/main" id="{D1C08C6F-FB7A-4609-8FE0-605B0E118B15}"/>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Alveolate  </a:t>
            </a:r>
            <a:r>
              <a:rPr sz="1725">
                <a:solidFill>
                  <a:srgbClr val="29352F"/>
                </a:solidFill>
                <a:latin typeface="Arial"/>
                <a:ea typeface="Arial"/>
                <a:cs typeface="Arial"/>
              </a:rPr>
              <a:t>Having small honeycomb-like depressions.</a:t>
            </a:r>
          </a:p>
        </p:txBody>
      </p:sp>
      <p:sp>
        <p:nvSpPr>
          <p:cNvPr id="9" name="text">
            <a:extLst xmlns:a="http://schemas.openxmlformats.org/drawingml/2006/main">
              <a:ext uri="{FF2B5EF4-FFF2-40B4-BE49-F238E27FC236}">
                <a16:creationId xmlns:a16="http://schemas.microsoft.com/office/drawing/2014/main" id="{C4C55968-06F6-4DD7-92CB-E06FF0229DED}"/>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Striate  </a:t>
            </a:r>
            <a:r>
              <a:rPr sz="1725">
                <a:solidFill>
                  <a:srgbClr val="29352F"/>
                </a:solidFill>
                <a:latin typeface="Arial"/>
                <a:ea typeface="Arial"/>
                <a:cs typeface="Arial"/>
              </a:rPr>
              <a:t>Marked with fine, usually parallel lines.</a:t>
            </a:r>
          </a:p>
        </p:txBody>
      </p:sp>
      <p:sp>
        <p:nvSpPr>
          <p:cNvPr id="10" name="text">
            <a:extLst xmlns:a="http://schemas.openxmlformats.org/drawingml/2006/main">
              <a:ext uri="{FF2B5EF4-FFF2-40B4-BE49-F238E27FC236}">
                <a16:creationId xmlns:a16="http://schemas.microsoft.com/office/drawing/2014/main" id="{476B272D-12FF-425E-8FE1-E4AA5CD3B8E8}"/>
              </a:ext>
            </a:extLst>
          </p:cNvPr>
          <p:cNvSpPr>
            <a:spLocks xmlns:a="http://schemas.openxmlformats.org/drawingml/2006/main" noGrp="1"/>
          </p:cNvSpPr>
          <p:nvPr/>
        </p:nvSpPr>
        <p:spPr>
          <a:xfrm xmlns:a="http://schemas.openxmlformats.org/drawingml/2006/main">
            <a:off x="533400" y="51911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Punctate  </a:t>
            </a:r>
            <a:r>
              <a:rPr sz="1725">
                <a:solidFill>
                  <a:srgbClr val="29352F"/>
                </a:solidFill>
                <a:latin typeface="Arial"/>
                <a:ea typeface="Arial"/>
                <a:cs typeface="Arial"/>
              </a:rPr>
              <a:t>Marked with tiny dots, pits, or translucent spots.</a:t>
            </a:r>
          </a:p>
        </p:txBody>
      </p:sp>
      <p:pic>
        <p:nvPicPr>
          <p:cNvPr id="11" name="">
            <a:extLst xmlns:a="http://schemas.openxmlformats.org/drawingml/2006/main">
              <a:ext uri="{FF2B5EF4-FFF2-40B4-BE49-F238E27FC236}">
                <a16:creationId xmlns:a16="http://schemas.microsoft.com/office/drawing/2014/main" id="{CC325DF5-FDAE-489C-B212-C80C31F4542D}"/>
              </a:ext>
            </a:extLst>
          </p:cNvPr>
          <p:cNvPicPr>
            <a:picLocks xmlns:a="http://schemas.openxmlformats.org/drawingml/2006/main" noChangeAspect="1"/>
          </p:cNvPicPr>
          <p:nvPr/>
        </p:nvPicPr>
        <p:blipFill>
          <a:blip xmlns:r="http://schemas.openxmlformats.org/officeDocument/2006/relationships" xmlns:a="http://schemas.openxmlformats.org/drawingml/2006/main" r:embed="R293f0a34dd0d48da"/>
          <a:stretch xmlns:a="http://schemas.openxmlformats.org/drawingml/2006/main"/>
        </p:blipFill>
        <p:spPr>
          <a:xfrm xmlns:a="http://schemas.openxmlformats.org/drawingml/2006/main">
            <a:off x="7984067" y="1524000"/>
            <a:ext cx="1319742" cy="1657350"/>
          </a:xfrm>
          <a:prstGeom xmlns:a="http://schemas.openxmlformats.org/drawingml/2006/main" prst="rect">
            <a:avLst/>
          </a:prstGeom>
        </p:spPr>
      </p:pic>
      <p:sp>
        <p:nvSpPr>
          <p:cNvPr id="12" name="Rugose: coarse wrinkles">
            <a:extLst xmlns:a="http://schemas.openxmlformats.org/drawingml/2006/main">
              <a:ext uri="{FF2B5EF4-FFF2-40B4-BE49-F238E27FC236}">
                <a16:creationId xmlns:a16="http://schemas.microsoft.com/office/drawing/2014/main" id="{97729C01-187C-451E-9F94-C62D339526DC}"/>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Rugose: coarse wrinkles</a:t>
            </a:r>
          </a:p>
        </p:txBody>
      </p:sp>
      <p:pic>
        <p:nvPicPr>
          <p:cNvPr id="13" name="">
            <a:extLst xmlns:a="http://schemas.openxmlformats.org/drawingml/2006/main">
              <a:ext uri="{FF2B5EF4-FFF2-40B4-BE49-F238E27FC236}">
                <a16:creationId xmlns:a16="http://schemas.microsoft.com/office/drawing/2014/main" id="{FC7C9801-199C-464E-9BA4-50814B128729}"/>
              </a:ext>
            </a:extLst>
          </p:cNvPr>
          <p:cNvPicPr>
            <a:picLocks xmlns:a="http://schemas.openxmlformats.org/drawingml/2006/main" noChangeAspect="1"/>
          </p:cNvPicPr>
          <p:nvPr/>
        </p:nvPicPr>
        <p:blipFill>
          <a:blip xmlns:r="http://schemas.openxmlformats.org/officeDocument/2006/relationships" xmlns:a="http://schemas.openxmlformats.org/drawingml/2006/main" r:embed="Rece569ecefe24681"/>
          <a:stretch xmlns:a="http://schemas.openxmlformats.org/drawingml/2006/main"/>
        </p:blipFill>
        <p:spPr>
          <a:xfrm xmlns:a="http://schemas.openxmlformats.org/drawingml/2006/main">
            <a:off x="5840315" y="3810000"/>
            <a:ext cx="5607246" cy="1657350"/>
          </a:xfrm>
          <a:prstGeom xmlns:a="http://schemas.openxmlformats.org/drawingml/2006/main" prst="rect">
            <a:avLst/>
          </a:prstGeom>
        </p:spPr>
      </p:pic>
      <p:sp>
        <p:nvSpPr>
          <p:cNvPr id="14" name="Rugulose, reticulate, alveolate, and striate patterns">
            <a:extLst xmlns:a="http://schemas.openxmlformats.org/drawingml/2006/main">
              <a:ext uri="{FF2B5EF4-FFF2-40B4-BE49-F238E27FC236}">
                <a16:creationId xmlns:a16="http://schemas.microsoft.com/office/drawing/2014/main" id="{AE632AF1-38F2-403A-9604-54F380DC8AA1}"/>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Rugulose, reticulate, alveolate, and striate patterns</a:t>
            </a:r>
          </a:p>
        </p:txBody>
      </p:sp>
    </p:spTree>
    <p:extLst>
      <p:ext uri="{BB962C8B-B14F-4D97-AF65-F5344CB8AC3E}">
        <p14:creationId xmlns:p14="http://schemas.microsoft.com/office/powerpoint/2010/main" val="1687720384"/>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SURFACES AND TISSUES">
            <a:extLst xmlns:a="http://schemas.openxmlformats.org/drawingml/2006/main">
              <a:ext uri="{FF2B5EF4-FFF2-40B4-BE49-F238E27FC236}">
                <a16:creationId xmlns:a16="http://schemas.microsoft.com/office/drawing/2014/main" id="{782C7B41-A4D6-476C-B633-E16070C2C70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Thin tissues">
            <a:extLst xmlns:a="http://schemas.openxmlformats.org/drawingml/2006/main">
              <a:ext uri="{FF2B5EF4-FFF2-40B4-BE49-F238E27FC236}">
                <a16:creationId xmlns:a16="http://schemas.microsoft.com/office/drawing/2014/main" id="{3742E4D2-0085-48A9-B818-C6EED40008E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Thin tissues</a:t>
            </a:r>
          </a:p>
        </p:txBody>
      </p:sp>
      <p:sp>
        <p:nvSpPr>
          <p:cNvPr id="3" name="56">
            <a:extLst xmlns:a="http://schemas.openxmlformats.org/drawingml/2006/main">
              <a:ext uri="{FF2B5EF4-FFF2-40B4-BE49-F238E27FC236}">
                <a16:creationId xmlns:a16="http://schemas.microsoft.com/office/drawing/2014/main" id="{177899C3-40F8-40FF-9CFF-732F4A3B0DA5}"/>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56</a:t>
            </a:r>
          </a:p>
        </p:txBody>
      </p:sp>
      <p:sp>
        <p:nvSpPr>
          <p:cNvPr id="4" name="text">
            <a:extLst xmlns:a="http://schemas.openxmlformats.org/drawingml/2006/main">
              <a:ext uri="{FF2B5EF4-FFF2-40B4-BE49-F238E27FC236}">
                <a16:creationId xmlns:a16="http://schemas.microsoft.com/office/drawing/2014/main" id="{158DCE04-13F5-4C94-A9FC-564C9E368F45}"/>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Hyaline  </a:t>
            </a:r>
            <a:r>
              <a:rPr sz="1725">
                <a:solidFill>
                  <a:srgbClr val="29352F"/>
                </a:solidFill>
                <a:latin typeface="Arial"/>
                <a:ea typeface="Arial"/>
                <a:cs typeface="Arial"/>
              </a:rPr>
              <a:t>Thin and translucent or nearly transparent.</a:t>
            </a:r>
          </a:p>
        </p:txBody>
      </p:sp>
      <p:sp>
        <p:nvSpPr>
          <p:cNvPr id="5" name="text">
            <a:extLst xmlns:a="http://schemas.openxmlformats.org/drawingml/2006/main">
              <a:ext uri="{FF2B5EF4-FFF2-40B4-BE49-F238E27FC236}">
                <a16:creationId xmlns:a16="http://schemas.microsoft.com/office/drawing/2014/main" id="{C6C95B03-0300-42B3-ADA1-6146705D9C37}"/>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Membranous  </a:t>
            </a:r>
            <a:r>
              <a:rPr sz="1725">
                <a:solidFill>
                  <a:srgbClr val="29352F"/>
                </a:solidFill>
                <a:latin typeface="Arial"/>
                <a:ea typeface="Arial"/>
                <a:cs typeface="Arial"/>
              </a:rPr>
              <a:t>Thin and flexible, like a membrane.</a:t>
            </a:r>
          </a:p>
        </p:txBody>
      </p:sp>
      <p:sp>
        <p:nvSpPr>
          <p:cNvPr id="6" name="text">
            <a:extLst xmlns:a="http://schemas.openxmlformats.org/drawingml/2006/main">
              <a:ext uri="{FF2B5EF4-FFF2-40B4-BE49-F238E27FC236}">
                <a16:creationId xmlns:a16="http://schemas.microsoft.com/office/drawing/2014/main" id="{7225D8F3-C9CA-4214-B2D3-83BF767E1BE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Scarious  </a:t>
            </a:r>
            <a:r>
              <a:rPr sz="1725">
                <a:solidFill>
                  <a:srgbClr val="29352F"/>
                </a:solidFill>
                <a:latin typeface="Arial"/>
                <a:ea typeface="Arial"/>
                <a:cs typeface="Arial"/>
              </a:rPr>
              <a:t>Thin, dry, and papery, commonly pale or translucent.</a:t>
            </a:r>
          </a:p>
        </p:txBody>
      </p:sp>
      <p:pic>
        <p:nvPicPr>
          <p:cNvPr id="7" name="">
            <a:extLst xmlns:a="http://schemas.openxmlformats.org/drawingml/2006/main">
              <a:ext uri="{FF2B5EF4-FFF2-40B4-BE49-F238E27FC236}">
                <a16:creationId xmlns:a16="http://schemas.microsoft.com/office/drawing/2014/main" id="{1693449F-CD34-4947-9D6D-494D2DC8D1A1}"/>
              </a:ext>
            </a:extLst>
          </p:cNvPr>
          <p:cNvPicPr>
            <a:picLocks xmlns:a="http://schemas.openxmlformats.org/drawingml/2006/main" noChangeAspect="1"/>
          </p:cNvPicPr>
          <p:nvPr/>
        </p:nvPicPr>
        <p:blipFill>
          <a:blip xmlns:r="http://schemas.openxmlformats.org/officeDocument/2006/relationships" xmlns:a="http://schemas.openxmlformats.org/drawingml/2006/main" r:embed="R8e54905d5e4a41f8"/>
          <a:stretch xmlns:a="http://schemas.openxmlformats.org/drawingml/2006/main"/>
        </p:blipFill>
        <p:spPr>
          <a:xfrm xmlns:a="http://schemas.openxmlformats.org/drawingml/2006/main">
            <a:off x="6658159" y="1524000"/>
            <a:ext cx="3971557" cy="3943350"/>
          </a:xfrm>
          <a:prstGeom xmlns:a="http://schemas.openxmlformats.org/drawingml/2006/main" prst="rect">
            <a:avLst/>
          </a:prstGeom>
        </p:spPr>
      </p:pic>
      <p:sp>
        <p:nvSpPr>
          <p:cNvPr id="8" name="A thin, translucent membranous ligule">
            <a:extLst xmlns:a="http://schemas.openxmlformats.org/drawingml/2006/main">
              <a:ext uri="{FF2B5EF4-FFF2-40B4-BE49-F238E27FC236}">
                <a16:creationId xmlns:a16="http://schemas.microsoft.com/office/drawing/2014/main" id="{56FF22D6-F597-4C30-9A5D-24C414855C56}"/>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A thin, translucent membranous ligule</a:t>
            </a:r>
          </a:p>
        </p:txBody>
      </p:sp>
    </p:spTree>
    <p:extLst>
      <p:ext uri="{BB962C8B-B14F-4D97-AF65-F5344CB8AC3E}">
        <p14:creationId xmlns:p14="http://schemas.microsoft.com/office/powerpoint/2010/main" val="299648602"/>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SURFACES AND TISSUES">
            <a:extLst xmlns:a="http://schemas.openxmlformats.org/drawingml/2006/main">
              <a:ext uri="{FF2B5EF4-FFF2-40B4-BE49-F238E27FC236}">
                <a16:creationId xmlns:a16="http://schemas.microsoft.com/office/drawing/2014/main" id="{0C733CFA-A559-4589-895F-2535A82F5479}"/>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Margin shapes">
            <a:extLst xmlns:a="http://schemas.openxmlformats.org/drawingml/2006/main">
              <a:ext uri="{FF2B5EF4-FFF2-40B4-BE49-F238E27FC236}">
                <a16:creationId xmlns:a16="http://schemas.microsoft.com/office/drawing/2014/main" id="{6808B1E0-CBA4-4F37-A5C2-523CF0B9B3E9}"/>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Margin shapes</a:t>
            </a:r>
          </a:p>
        </p:txBody>
      </p:sp>
      <p:sp>
        <p:nvSpPr>
          <p:cNvPr id="3" name="57">
            <a:extLst xmlns:a="http://schemas.openxmlformats.org/drawingml/2006/main">
              <a:ext uri="{FF2B5EF4-FFF2-40B4-BE49-F238E27FC236}">
                <a16:creationId xmlns:a16="http://schemas.microsoft.com/office/drawing/2014/main" id="{14D91F65-0D6F-48C4-B7DB-05D1A9733C10}"/>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57</a:t>
            </a:r>
          </a:p>
        </p:txBody>
      </p:sp>
      <p:sp>
        <p:nvSpPr>
          <p:cNvPr id="4" name="text">
            <a:extLst xmlns:a="http://schemas.openxmlformats.org/drawingml/2006/main">
              <a:ext uri="{FF2B5EF4-FFF2-40B4-BE49-F238E27FC236}">
                <a16:creationId xmlns:a16="http://schemas.microsoft.com/office/drawing/2014/main" id="{C0785CC3-7828-4B85-BD6C-764C0FA1943B}"/>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Entire  </a:t>
            </a:r>
            <a:r>
              <a:rPr sz="1725">
                <a:solidFill>
                  <a:srgbClr val="29352F"/>
                </a:solidFill>
                <a:latin typeface="Arial"/>
                <a:ea typeface="Arial"/>
                <a:cs typeface="Arial"/>
              </a:rPr>
              <a:t>Having an unbroken, untoothed margin.</a:t>
            </a:r>
          </a:p>
        </p:txBody>
      </p:sp>
      <p:sp>
        <p:nvSpPr>
          <p:cNvPr id="5" name="text">
            <a:extLst xmlns:a="http://schemas.openxmlformats.org/drawingml/2006/main">
              <a:ext uri="{FF2B5EF4-FFF2-40B4-BE49-F238E27FC236}">
                <a16:creationId xmlns:a16="http://schemas.microsoft.com/office/drawing/2014/main" id="{764A767A-17E0-44BD-9217-0B2264F649F4}"/>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Serrulate  </a:t>
            </a:r>
            <a:r>
              <a:rPr sz="1725">
                <a:solidFill>
                  <a:srgbClr val="29352F"/>
                </a:solidFill>
                <a:latin typeface="Arial"/>
                <a:ea typeface="Arial"/>
                <a:cs typeface="Arial"/>
              </a:rPr>
              <a:t>Finely saw-toothed.</a:t>
            </a:r>
          </a:p>
        </p:txBody>
      </p:sp>
      <p:sp>
        <p:nvSpPr>
          <p:cNvPr id="6" name="text">
            <a:extLst xmlns:a="http://schemas.openxmlformats.org/drawingml/2006/main">
              <a:ext uri="{FF2B5EF4-FFF2-40B4-BE49-F238E27FC236}">
                <a16:creationId xmlns:a16="http://schemas.microsoft.com/office/drawing/2014/main" id="{F9D1C7C7-4605-4440-82BF-FCCC2DF7DBF2}"/>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Lacerate  </a:t>
            </a:r>
            <a:r>
              <a:rPr sz="1725">
                <a:solidFill>
                  <a:srgbClr val="29352F"/>
                </a:solidFill>
                <a:latin typeface="Arial"/>
                <a:ea typeface="Arial"/>
                <a:cs typeface="Arial"/>
              </a:rPr>
              <a:t>Irregularly cut or torn-looking.</a:t>
            </a:r>
          </a:p>
        </p:txBody>
      </p:sp>
      <p:pic>
        <p:nvPicPr>
          <p:cNvPr id="7" name="">
            <a:extLst xmlns:a="http://schemas.openxmlformats.org/drawingml/2006/main">
              <a:ext uri="{FF2B5EF4-FFF2-40B4-BE49-F238E27FC236}">
                <a16:creationId xmlns:a16="http://schemas.microsoft.com/office/drawing/2014/main" id="{680EB594-E76C-431A-930C-47E337F23EB5}"/>
              </a:ext>
            </a:extLst>
          </p:cNvPr>
          <p:cNvPicPr>
            <a:picLocks xmlns:a="http://schemas.openxmlformats.org/drawingml/2006/main" noChangeAspect="1"/>
          </p:cNvPicPr>
          <p:nvPr/>
        </p:nvPicPr>
        <p:blipFill>
          <a:blip xmlns:r="http://schemas.openxmlformats.org/officeDocument/2006/relationships" xmlns:a="http://schemas.openxmlformats.org/drawingml/2006/main" r:embed="R74c13d71ee5c4316"/>
          <a:stretch xmlns:a="http://schemas.openxmlformats.org/drawingml/2006/main"/>
        </p:blipFill>
        <p:spPr>
          <a:xfrm xmlns:a="http://schemas.openxmlformats.org/drawingml/2006/main">
            <a:off x="6497628" y="1524000"/>
            <a:ext cx="4292618" cy="3943350"/>
          </a:xfrm>
          <a:prstGeom xmlns:a="http://schemas.openxmlformats.org/drawingml/2006/main" prst="rect">
            <a:avLst/>
          </a:prstGeom>
        </p:spPr>
      </p:pic>
      <p:sp>
        <p:nvSpPr>
          <p:cNvPr id="8" name="Margin types, including entire and serrate; serrulate means finely ser">
            <a:extLst xmlns:a="http://schemas.openxmlformats.org/drawingml/2006/main">
              <a:ext uri="{FF2B5EF4-FFF2-40B4-BE49-F238E27FC236}">
                <a16:creationId xmlns:a16="http://schemas.microsoft.com/office/drawing/2014/main" id="{77B8CEB8-852A-40FF-B004-79C78DA32B54}"/>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Margin types, including entire and serrate; serrulate means finely serrate</a:t>
            </a:r>
          </a:p>
        </p:txBody>
      </p:sp>
    </p:spTree>
    <p:extLst>
      <p:ext uri="{BB962C8B-B14F-4D97-AF65-F5344CB8AC3E}">
        <p14:creationId xmlns:p14="http://schemas.microsoft.com/office/powerpoint/2010/main" val="1983841542"/>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SURFACES AND TISSUES">
            <a:extLst xmlns:a="http://schemas.openxmlformats.org/drawingml/2006/main">
              <a:ext uri="{FF2B5EF4-FFF2-40B4-BE49-F238E27FC236}">
                <a16:creationId xmlns:a16="http://schemas.microsoft.com/office/drawing/2014/main" id="{8C5C7810-C5DB-42E5-9F30-796A8D43F167}"/>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SURFACES AND TISSUES</a:t>
            </a:r>
          </a:p>
        </p:txBody>
      </p:sp>
      <p:sp>
        <p:nvSpPr>
          <p:cNvPr id="2" name="Veins, persistence, and enlargement">
            <a:extLst xmlns:a="http://schemas.openxmlformats.org/drawingml/2006/main">
              <a:ext uri="{FF2B5EF4-FFF2-40B4-BE49-F238E27FC236}">
                <a16:creationId xmlns:a16="http://schemas.microsoft.com/office/drawing/2014/main" id="{C4801577-4F9D-4422-AA91-4AD840A42626}"/>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Veins, persistence, and enlargement</a:t>
            </a:r>
          </a:p>
        </p:txBody>
      </p:sp>
      <p:sp>
        <p:nvSpPr>
          <p:cNvPr id="3" name="58">
            <a:extLst xmlns:a="http://schemas.openxmlformats.org/drawingml/2006/main">
              <a:ext uri="{FF2B5EF4-FFF2-40B4-BE49-F238E27FC236}">
                <a16:creationId xmlns:a16="http://schemas.microsoft.com/office/drawing/2014/main" id="{A167E1D5-BDD7-4308-B7D1-C2F5434E86FE}"/>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58</a:t>
            </a:r>
          </a:p>
        </p:txBody>
      </p:sp>
      <p:sp>
        <p:nvSpPr>
          <p:cNvPr id="4" name="text">
            <a:extLst xmlns:a="http://schemas.openxmlformats.org/drawingml/2006/main">
              <a:ext uri="{FF2B5EF4-FFF2-40B4-BE49-F238E27FC236}">
                <a16:creationId xmlns:a16="http://schemas.microsoft.com/office/drawing/2014/main" id="{5F4B529A-6F3E-4D19-A069-24B978D0ED87}"/>
              </a:ext>
            </a:extLst>
          </p:cNvPr>
          <p:cNvSpPr>
            <a:spLocks xmlns:a="http://schemas.openxmlformats.org/drawingml/2006/main" noGrp="1"/>
          </p:cNvSpPr>
          <p:nvPr/>
        </p:nvSpPr>
        <p:spPr>
          <a:xfrm xmlns:a="http://schemas.openxmlformats.org/drawingml/2006/main">
            <a:off x="533400" y="14763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Nerve  </a:t>
            </a:r>
            <a:r>
              <a:rPr sz="1725">
                <a:solidFill>
                  <a:srgbClr val="29352F"/>
                </a:solidFill>
                <a:latin typeface="Arial"/>
                <a:ea typeface="Arial"/>
                <a:cs typeface="Arial"/>
              </a:rPr>
              <a:t>A vein; three-nerved means having three veins.</a:t>
            </a:r>
          </a:p>
        </p:txBody>
      </p:sp>
      <p:sp>
        <p:nvSpPr>
          <p:cNvPr id="5" name="text">
            <a:extLst xmlns:a="http://schemas.openxmlformats.org/drawingml/2006/main">
              <a:ext uri="{FF2B5EF4-FFF2-40B4-BE49-F238E27FC236}">
                <a16:creationId xmlns:a16="http://schemas.microsoft.com/office/drawing/2014/main" id="{1797CC3E-A381-4146-B149-661652891458}"/>
              </a:ext>
            </a:extLst>
          </p:cNvPr>
          <p:cNvSpPr>
            <a:spLocks xmlns:a="http://schemas.openxmlformats.org/drawingml/2006/main" noGrp="1"/>
          </p:cNvSpPr>
          <p:nvPr/>
        </p:nvSpPr>
        <p:spPr>
          <a:xfrm xmlns:a="http://schemas.openxmlformats.org/drawingml/2006/main">
            <a:off x="533400" y="20955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Enervate / nerveless  </a:t>
            </a:r>
            <a:r>
              <a:rPr sz="1725">
                <a:solidFill>
                  <a:srgbClr val="29352F"/>
                </a:solidFill>
                <a:latin typeface="Arial"/>
                <a:ea typeface="Arial"/>
                <a:cs typeface="Arial"/>
              </a:rPr>
              <a:t>Without evident veins.</a:t>
            </a:r>
          </a:p>
        </p:txBody>
      </p:sp>
      <p:sp>
        <p:nvSpPr>
          <p:cNvPr id="6" name="text">
            <a:extLst xmlns:a="http://schemas.openxmlformats.org/drawingml/2006/main">
              <a:ext uri="{FF2B5EF4-FFF2-40B4-BE49-F238E27FC236}">
                <a16:creationId xmlns:a16="http://schemas.microsoft.com/office/drawing/2014/main" id="{A0A58691-C7AA-47E3-8C06-0775278F35DD}"/>
              </a:ext>
            </a:extLst>
          </p:cNvPr>
          <p:cNvSpPr>
            <a:spLocks xmlns:a="http://schemas.openxmlformats.org/drawingml/2006/main" noGrp="1"/>
          </p:cNvSpPr>
          <p:nvPr/>
        </p:nvSpPr>
        <p:spPr>
          <a:xfrm xmlns:a="http://schemas.openxmlformats.org/drawingml/2006/main">
            <a:off x="533400" y="271462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Persistent  </a:t>
            </a:r>
            <a:r>
              <a:rPr sz="1725">
                <a:solidFill>
                  <a:srgbClr val="29352F"/>
                </a:solidFill>
                <a:latin typeface="Arial"/>
                <a:ea typeface="Arial"/>
                <a:cs typeface="Arial"/>
              </a:rPr>
              <a:t>Remaining attached.</a:t>
            </a:r>
          </a:p>
        </p:txBody>
      </p:sp>
      <p:sp>
        <p:nvSpPr>
          <p:cNvPr id="7" name="text">
            <a:extLst xmlns:a="http://schemas.openxmlformats.org/drawingml/2006/main">
              <a:ext uri="{FF2B5EF4-FFF2-40B4-BE49-F238E27FC236}">
                <a16:creationId xmlns:a16="http://schemas.microsoft.com/office/drawing/2014/main" id="{9D6AA4AB-2537-4881-8673-6B3BD818002B}"/>
              </a:ext>
            </a:extLst>
          </p:cNvPr>
          <p:cNvSpPr>
            <a:spLocks xmlns:a="http://schemas.openxmlformats.org/drawingml/2006/main" noGrp="1"/>
          </p:cNvSpPr>
          <p:nvPr/>
        </p:nvSpPr>
        <p:spPr>
          <a:xfrm xmlns:a="http://schemas.openxmlformats.org/drawingml/2006/main">
            <a:off x="533400" y="333375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Caducous  </a:t>
            </a:r>
            <a:r>
              <a:rPr sz="1725">
                <a:solidFill>
                  <a:srgbClr val="29352F"/>
                </a:solidFill>
                <a:latin typeface="Arial"/>
                <a:ea typeface="Arial"/>
                <a:cs typeface="Arial"/>
              </a:rPr>
              <a:t>Falling off early.</a:t>
            </a:r>
          </a:p>
        </p:txBody>
      </p:sp>
      <p:sp>
        <p:nvSpPr>
          <p:cNvPr id="8" name="text">
            <a:extLst xmlns:a="http://schemas.openxmlformats.org/drawingml/2006/main">
              <a:ext uri="{FF2B5EF4-FFF2-40B4-BE49-F238E27FC236}">
                <a16:creationId xmlns:a16="http://schemas.microsoft.com/office/drawing/2014/main" id="{A30DDF41-476C-48A8-8C0A-5BDFC58BBBD5}"/>
              </a:ext>
            </a:extLst>
          </p:cNvPr>
          <p:cNvSpPr>
            <a:spLocks xmlns:a="http://schemas.openxmlformats.org/drawingml/2006/main" noGrp="1"/>
          </p:cNvSpPr>
          <p:nvPr/>
        </p:nvSpPr>
        <p:spPr>
          <a:xfrm xmlns:a="http://schemas.openxmlformats.org/drawingml/2006/main">
            <a:off x="533400" y="3952875"/>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Deciduous  </a:t>
            </a:r>
            <a:r>
              <a:rPr sz="1725">
                <a:solidFill>
                  <a:srgbClr val="29352F"/>
                </a:solidFill>
                <a:latin typeface="Arial"/>
                <a:ea typeface="Arial"/>
                <a:cs typeface="Arial"/>
              </a:rPr>
              <a:t>Falling off at some stage.</a:t>
            </a:r>
          </a:p>
        </p:txBody>
      </p:sp>
      <p:sp>
        <p:nvSpPr>
          <p:cNvPr id="9" name="text">
            <a:extLst xmlns:a="http://schemas.openxmlformats.org/drawingml/2006/main">
              <a:ext uri="{FF2B5EF4-FFF2-40B4-BE49-F238E27FC236}">
                <a16:creationId xmlns:a16="http://schemas.microsoft.com/office/drawing/2014/main" id="{902362B5-E5BD-467A-827A-CB9BBF2DF9A8}"/>
              </a:ext>
            </a:extLst>
          </p:cNvPr>
          <p:cNvSpPr>
            <a:spLocks xmlns:a="http://schemas.openxmlformats.org/drawingml/2006/main" noGrp="1"/>
          </p:cNvSpPr>
          <p:nvPr/>
        </p:nvSpPr>
        <p:spPr>
          <a:xfrm xmlns:a="http://schemas.openxmlformats.org/drawingml/2006/main">
            <a:off x="533400" y="4572000"/>
            <a:ext cx="4762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Accrescent  </a:t>
            </a:r>
            <a:r>
              <a:rPr sz="1725">
                <a:solidFill>
                  <a:srgbClr val="29352F"/>
                </a:solidFill>
                <a:latin typeface="Arial"/>
                <a:ea typeface="Arial"/>
                <a:cs typeface="Arial"/>
              </a:rPr>
              <a:t>Enlarging after flowering.</a:t>
            </a:r>
          </a:p>
        </p:txBody>
      </p:sp>
      <p:pic>
        <p:nvPicPr>
          <p:cNvPr id="10" name="">
            <a:extLst xmlns:a="http://schemas.openxmlformats.org/drawingml/2006/main">
              <a:ext uri="{FF2B5EF4-FFF2-40B4-BE49-F238E27FC236}">
                <a16:creationId xmlns:a16="http://schemas.microsoft.com/office/drawing/2014/main" id="{D7B4C394-8CF3-412E-B518-5D9E26C53371}"/>
              </a:ext>
            </a:extLst>
          </p:cNvPr>
          <p:cNvPicPr>
            <a:picLocks xmlns:a="http://schemas.openxmlformats.org/drawingml/2006/main" noChangeAspect="1"/>
          </p:cNvPicPr>
          <p:nvPr/>
        </p:nvPicPr>
        <p:blipFill>
          <a:blip xmlns:r="http://schemas.openxmlformats.org/officeDocument/2006/relationships" xmlns:a="http://schemas.openxmlformats.org/drawingml/2006/main" r:embed="R79ae92a18bd549b2"/>
          <a:stretch xmlns:a="http://schemas.openxmlformats.org/drawingml/2006/main"/>
        </p:blipFill>
        <p:spPr>
          <a:xfrm xmlns:a="http://schemas.openxmlformats.org/drawingml/2006/main">
            <a:off x="7737920" y="1524000"/>
            <a:ext cx="1812036" cy="1657350"/>
          </a:xfrm>
          <a:prstGeom xmlns:a="http://schemas.openxmlformats.org/drawingml/2006/main" prst="rect">
            <a:avLst/>
          </a:prstGeom>
        </p:spPr>
      </p:pic>
      <p:sp>
        <p:nvSpPr>
          <p:cNvPr id="11" name="Persistent parts remain attached">
            <a:extLst xmlns:a="http://schemas.openxmlformats.org/drawingml/2006/main">
              <a:ext uri="{FF2B5EF4-FFF2-40B4-BE49-F238E27FC236}">
                <a16:creationId xmlns:a16="http://schemas.microsoft.com/office/drawing/2014/main" id="{B9BA2400-425D-417E-942E-9E798396FA51}"/>
              </a:ext>
            </a:extLst>
          </p:cNvPr>
          <p:cNvSpPr>
            <a:spLocks xmlns:a="http://schemas.openxmlformats.org/drawingml/2006/main" noGrp="1"/>
          </p:cNvSpPr>
          <p:nvPr/>
        </p:nvSpPr>
        <p:spPr>
          <a:xfrm xmlns:a="http://schemas.openxmlformats.org/drawingml/2006/main">
            <a:off x="5629275" y="3238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Persistent parts remain attached</a:t>
            </a:r>
          </a:p>
        </p:txBody>
      </p:sp>
      <p:pic>
        <p:nvPicPr>
          <p:cNvPr id="12" name="">
            <a:extLst xmlns:a="http://schemas.openxmlformats.org/drawingml/2006/main">
              <a:ext uri="{FF2B5EF4-FFF2-40B4-BE49-F238E27FC236}">
                <a16:creationId xmlns:a16="http://schemas.microsoft.com/office/drawing/2014/main" id="{2685B91E-24F4-4875-9316-ACD75C316459}"/>
              </a:ext>
            </a:extLst>
          </p:cNvPr>
          <p:cNvPicPr>
            <a:picLocks xmlns:a="http://schemas.openxmlformats.org/drawingml/2006/main" noChangeAspect="1"/>
          </p:cNvPicPr>
          <p:nvPr/>
        </p:nvPicPr>
        <p:blipFill>
          <a:blip xmlns:r="http://schemas.openxmlformats.org/officeDocument/2006/relationships" xmlns:a="http://schemas.openxmlformats.org/drawingml/2006/main" r:embed="R517e9140a2024e89"/>
          <a:stretch xmlns:a="http://schemas.openxmlformats.org/drawingml/2006/main"/>
        </p:blipFill>
        <p:spPr>
          <a:xfrm xmlns:a="http://schemas.openxmlformats.org/drawingml/2006/main">
            <a:off x="7736407" y="3810000"/>
            <a:ext cx="1815061" cy="1657350"/>
          </a:xfrm>
          <a:prstGeom xmlns:a="http://schemas.openxmlformats.org/drawingml/2006/main" prst="rect">
            <a:avLst/>
          </a:prstGeom>
        </p:spPr>
      </p:pic>
      <p:sp>
        <p:nvSpPr>
          <p:cNvPr id="13" name="Deciduous parts fall away">
            <a:extLst xmlns:a="http://schemas.openxmlformats.org/drawingml/2006/main">
              <a:ext uri="{FF2B5EF4-FFF2-40B4-BE49-F238E27FC236}">
                <a16:creationId xmlns:a16="http://schemas.microsoft.com/office/drawing/2014/main" id="{38D116FA-5C0B-48CC-8B48-FD9306240560}"/>
              </a:ext>
            </a:extLst>
          </p:cNvPr>
          <p:cNvSpPr>
            <a:spLocks xmlns:a="http://schemas.openxmlformats.org/drawingml/2006/main" noGrp="1"/>
          </p:cNvSpPr>
          <p:nvPr/>
        </p:nvSpPr>
        <p:spPr>
          <a:xfrm xmlns:a="http://schemas.openxmlformats.org/drawingml/2006/main">
            <a:off x="5629275" y="5524500"/>
            <a:ext cx="60293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ctr">
              <a:defRPr sz="1350">
                <a:solidFill>
                  <a:srgbClr val="617267"/>
                </a:solidFill>
                <a:latin typeface="Arial"/>
                <a:ea typeface="Arial"/>
                <a:cs typeface="Arial"/>
              </a:defRPr>
            </a:defPPr>
          </a:lstStyle>
          <a:p xmlns:a="http://schemas.openxmlformats.org/drawingml/2006/main">
            <a:pPr algn="ctr">
              <a:defRPr sz="1350">
                <a:solidFill>
                  <a:srgbClr val="617267"/>
                </a:solidFill>
                <a:latin typeface="Arial"/>
                <a:ea typeface="Arial"/>
                <a:cs typeface="Arial"/>
              </a:defRPr>
            </a:pPr>
            <a:r>
              <a:rPr sz="1350">
                <a:solidFill>
                  <a:srgbClr val="617267"/>
                </a:solidFill>
                <a:latin typeface="Arial"/>
                <a:ea typeface="Arial"/>
                <a:cs typeface="Arial"/>
              </a:rPr>
              <a:t>Deciduous parts fall away</a:t>
            </a:r>
          </a:p>
        </p:txBody>
      </p:sp>
    </p:spTree>
    <p:extLst>
      <p:ext uri="{BB962C8B-B14F-4D97-AF65-F5344CB8AC3E}">
        <p14:creationId xmlns:p14="http://schemas.microsoft.com/office/powerpoint/2010/main" val="1612053519"/>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READING KEYS">
            <a:extLst xmlns:a="http://schemas.openxmlformats.org/drawingml/2006/main">
              <a:ext uri="{FF2B5EF4-FFF2-40B4-BE49-F238E27FC236}">
                <a16:creationId xmlns:a16="http://schemas.microsoft.com/office/drawing/2014/main" id="{8C799748-173B-4531-913A-78A86955E25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READING KEYS</a:t>
            </a:r>
          </a:p>
        </p:txBody>
      </p:sp>
      <p:sp>
        <p:nvSpPr>
          <p:cNvPr id="2" name="Reading comparisons and qualifiers">
            <a:extLst xmlns:a="http://schemas.openxmlformats.org/drawingml/2006/main">
              <a:ext uri="{FF2B5EF4-FFF2-40B4-BE49-F238E27FC236}">
                <a16:creationId xmlns:a16="http://schemas.microsoft.com/office/drawing/2014/main" id="{5979A2C4-0D78-4FCE-AA95-C1063FB98805}"/>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Reading comparisons and qualifiers</a:t>
            </a:r>
          </a:p>
        </p:txBody>
      </p:sp>
      <p:sp>
        <p:nvSpPr>
          <p:cNvPr id="3" name="59">
            <a:extLst xmlns:a="http://schemas.openxmlformats.org/drawingml/2006/main">
              <a:ext uri="{FF2B5EF4-FFF2-40B4-BE49-F238E27FC236}">
                <a16:creationId xmlns:a16="http://schemas.microsoft.com/office/drawing/2014/main" id="{73E74D4A-F073-415B-9F1F-BDD6C83EA72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59</a:t>
            </a:r>
          </a:p>
        </p:txBody>
      </p:sp>
      <p:sp>
        <p:nvSpPr>
          <p:cNvPr id="4" name="text">
            <a:extLst xmlns:a="http://schemas.openxmlformats.org/drawingml/2006/main">
              <a:ext uri="{FF2B5EF4-FFF2-40B4-BE49-F238E27FC236}">
                <a16:creationId xmlns:a16="http://schemas.microsoft.com/office/drawing/2014/main" id="{973FCB60-8F91-41C6-87FD-A43961B2823F}"/>
              </a:ext>
            </a:extLst>
          </p:cNvPr>
          <p:cNvSpPr>
            <a:spLocks xmlns:a="http://schemas.openxmlformats.org/drawingml/2006/main" noGrp="1"/>
          </p:cNvSpPr>
          <p:nvPr/>
        </p:nvSpPr>
        <p:spPr>
          <a:xfrm xmlns:a="http://schemas.openxmlformats.org/drawingml/2006/main">
            <a:off x="533400" y="14763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Subequal  </a:t>
            </a:r>
            <a:r>
              <a:rPr sz="1725">
                <a:solidFill>
                  <a:srgbClr val="29352F"/>
                </a:solidFill>
                <a:latin typeface="Arial"/>
                <a:ea typeface="Arial"/>
                <a:cs typeface="Arial"/>
              </a:rPr>
              <a:t>Almost equal.</a:t>
            </a:r>
          </a:p>
        </p:txBody>
      </p:sp>
      <p:sp>
        <p:nvSpPr>
          <p:cNvPr id="5" name="text">
            <a:extLst xmlns:a="http://schemas.openxmlformats.org/drawingml/2006/main">
              <a:ext uri="{FF2B5EF4-FFF2-40B4-BE49-F238E27FC236}">
                <a16:creationId xmlns:a16="http://schemas.microsoft.com/office/drawing/2014/main" id="{97465B13-21F9-4DCB-AECD-3F069EF06CE5}"/>
              </a:ext>
            </a:extLst>
          </p:cNvPr>
          <p:cNvSpPr>
            <a:spLocks xmlns:a="http://schemas.openxmlformats.org/drawingml/2006/main" noGrp="1"/>
          </p:cNvSpPr>
          <p:nvPr/>
        </p:nvSpPr>
        <p:spPr>
          <a:xfrm xmlns:a="http://schemas.openxmlformats.org/drawingml/2006/main">
            <a:off x="533400" y="209550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Equalling  </a:t>
            </a:r>
            <a:r>
              <a:rPr sz="1725">
                <a:solidFill>
                  <a:srgbClr val="29352F"/>
                </a:solidFill>
                <a:latin typeface="Arial"/>
                <a:ea typeface="Arial"/>
                <a:cs typeface="Arial"/>
              </a:rPr>
              <a:t>Reaching the same length as another structure.</a:t>
            </a:r>
          </a:p>
        </p:txBody>
      </p:sp>
      <p:sp>
        <p:nvSpPr>
          <p:cNvPr id="6" name="text">
            <a:extLst xmlns:a="http://schemas.openxmlformats.org/drawingml/2006/main">
              <a:ext uri="{FF2B5EF4-FFF2-40B4-BE49-F238E27FC236}">
                <a16:creationId xmlns:a16="http://schemas.microsoft.com/office/drawing/2014/main" id="{12FA518A-28A1-43DC-8749-6D9A64EF47E6}"/>
              </a:ext>
            </a:extLst>
          </p:cNvPr>
          <p:cNvSpPr>
            <a:spLocks xmlns:a="http://schemas.openxmlformats.org/drawingml/2006/main" noGrp="1"/>
          </p:cNvSpPr>
          <p:nvPr/>
        </p:nvSpPr>
        <p:spPr>
          <a:xfrm xmlns:a="http://schemas.openxmlformats.org/drawingml/2006/main">
            <a:off x="533400" y="271462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Exceeding  </a:t>
            </a:r>
            <a:r>
              <a:rPr sz="1725">
                <a:solidFill>
                  <a:srgbClr val="29352F"/>
                </a:solidFill>
                <a:latin typeface="Arial"/>
                <a:ea typeface="Arial"/>
                <a:cs typeface="Arial"/>
              </a:rPr>
              <a:t>Extending beyond or being longer than another structure.</a:t>
            </a:r>
          </a:p>
        </p:txBody>
      </p:sp>
      <p:sp>
        <p:nvSpPr>
          <p:cNvPr id="7" name="text">
            <a:extLst xmlns:a="http://schemas.openxmlformats.org/drawingml/2006/main">
              <a:ext uri="{FF2B5EF4-FFF2-40B4-BE49-F238E27FC236}">
                <a16:creationId xmlns:a16="http://schemas.microsoft.com/office/drawing/2014/main" id="{B16060EC-BB3B-4FE6-89C2-72724A7B31C2}"/>
              </a:ext>
            </a:extLst>
          </p:cNvPr>
          <p:cNvSpPr>
            <a:spLocks xmlns:a="http://schemas.openxmlformats.org/drawingml/2006/main" noGrp="1"/>
          </p:cNvSpPr>
          <p:nvPr/>
        </p:nvSpPr>
        <p:spPr>
          <a:xfrm xmlns:a="http://schemas.openxmlformats.org/drawingml/2006/main">
            <a:off x="533400" y="33337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  </a:t>
            </a:r>
            <a:r>
              <a:rPr sz="1725">
                <a:solidFill>
                  <a:srgbClr val="29352F"/>
                </a:solidFill>
                <a:latin typeface="Arial"/>
                <a:ea typeface="Arial"/>
                <a:cs typeface="Arial"/>
              </a:rPr>
              <a:t>More or less; approximately.</a:t>
            </a:r>
          </a:p>
        </p:txBody>
      </p:sp>
      <p:sp>
        <p:nvSpPr>
          <p:cNvPr id="8" name="text">
            <a:extLst xmlns:a="http://schemas.openxmlformats.org/drawingml/2006/main">
              <a:ext uri="{FF2B5EF4-FFF2-40B4-BE49-F238E27FC236}">
                <a16:creationId xmlns:a16="http://schemas.microsoft.com/office/drawing/2014/main" id="{D183F640-7DF9-4FFC-BED5-B5B644DE26C5}"/>
              </a:ext>
            </a:extLst>
          </p:cNvPr>
          <p:cNvSpPr>
            <a:spLocks xmlns:a="http://schemas.openxmlformats.org/drawingml/2006/main" noGrp="1"/>
          </p:cNvSpPr>
          <p:nvPr/>
        </p:nvSpPr>
        <p:spPr>
          <a:xfrm xmlns:a="http://schemas.openxmlformats.org/drawingml/2006/main">
            <a:off x="533400" y="39528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ca.  </a:t>
            </a:r>
            <a:r>
              <a:rPr sz="1725">
                <a:solidFill>
                  <a:srgbClr val="29352F"/>
                </a:solidFill>
                <a:latin typeface="Arial"/>
                <a:ea typeface="Arial"/>
                <a:cs typeface="Arial"/>
              </a:rPr>
              <a:t>Approximately.</a:t>
            </a:r>
          </a:p>
        </p:txBody>
      </p:sp>
      <p:sp>
        <p:nvSpPr>
          <p:cNvPr id="9" name="text">
            <a:extLst xmlns:a="http://schemas.openxmlformats.org/drawingml/2006/main">
              <a:ext uri="{FF2B5EF4-FFF2-40B4-BE49-F238E27FC236}">
                <a16:creationId xmlns:a16="http://schemas.microsoft.com/office/drawing/2014/main" id="{F48A26C9-7D2B-472D-B215-5F590F651E5E}"/>
              </a:ext>
            </a:extLst>
          </p:cNvPr>
          <p:cNvSpPr>
            <a:spLocks xmlns:a="http://schemas.openxmlformats.org/drawingml/2006/main" noGrp="1"/>
          </p:cNvSpPr>
          <p:nvPr/>
        </p:nvSpPr>
        <p:spPr>
          <a:xfrm xmlns:a="http://schemas.openxmlformats.org/drawingml/2006/main">
            <a:off x="533400" y="457200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sub-  </a:t>
            </a:r>
            <a:r>
              <a:rPr sz="1725">
                <a:solidFill>
                  <a:srgbClr val="29352F"/>
                </a:solidFill>
                <a:latin typeface="Arial"/>
                <a:ea typeface="Arial"/>
                <a:cs typeface="Arial"/>
              </a:rPr>
              <a:t>Usually somewhat, nearly, or slightly, as in subequal or subterete.</a:t>
            </a:r>
          </a:p>
        </p:txBody>
      </p:sp>
      <p:sp>
        <p:nvSpPr>
          <p:cNvPr id="10" name="Lemma 4 mm     Palea 4 mm">
            <a:extLst xmlns:a="http://schemas.openxmlformats.org/drawingml/2006/main">
              <a:ext uri="{FF2B5EF4-FFF2-40B4-BE49-F238E27FC236}">
                <a16:creationId xmlns:a16="http://schemas.microsoft.com/office/drawing/2014/main" id="{15BC300D-2716-4E9A-BF41-7ACB9D2F6463}"/>
              </a:ext>
            </a:extLst>
          </p:cNvPr>
          <p:cNvSpPr>
            <a:spLocks xmlns:a="http://schemas.openxmlformats.org/drawingml/2006/main" noGrp="1"/>
          </p:cNvSpPr>
          <p:nvPr/>
        </p:nvSpPr>
        <p:spPr>
          <a:xfrm xmlns:a="http://schemas.openxmlformats.org/drawingml/2006/main">
            <a:off x="533400" y="5753100"/>
            <a:ext cx="10763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00" b="1">
                <a:solidFill>
                  <a:srgbClr val="193E2D"/>
                </a:solidFill>
                <a:latin typeface="Arial"/>
                <a:ea typeface="Arial"/>
                <a:cs typeface="Arial"/>
              </a:defRPr>
            </a:defPPr>
          </a:lstStyle>
          <a:p xmlns:a="http://schemas.openxmlformats.org/drawingml/2006/main">
            <a:pPr>
              <a:defRPr sz="2100" b="1">
                <a:solidFill>
                  <a:srgbClr val="193E2D"/>
                </a:solidFill>
                <a:latin typeface="Arial"/>
                <a:ea typeface="Arial"/>
                <a:cs typeface="Arial"/>
              </a:defRPr>
            </a:pPr>
            <a:r>
              <a:rPr sz="2100" b="1">
                <a:solidFill>
                  <a:srgbClr val="193E2D"/>
                </a:solidFill>
                <a:latin typeface="Arial"/>
                <a:ea typeface="Arial"/>
                <a:cs typeface="Arial"/>
              </a:rPr>
              <a:t>Lemma 4 mm     Palea 4 mm</a:t>
            </a:r>
          </a:p>
        </p:txBody>
      </p:sp>
    </p:spTree>
    <p:extLst>
      <p:ext uri="{BB962C8B-B14F-4D97-AF65-F5344CB8AC3E}">
        <p14:creationId xmlns:p14="http://schemas.microsoft.com/office/powerpoint/2010/main" val="447727640"/>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ADING KEYS">
            <a:extLst xmlns:a="http://schemas.openxmlformats.org/drawingml/2006/main">
              <a:ext uri="{FF2B5EF4-FFF2-40B4-BE49-F238E27FC236}">
                <a16:creationId xmlns:a16="http://schemas.microsoft.com/office/drawing/2014/main" id="{CB1A86FA-ACF9-4362-B3D0-62BF012724E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READING KEYS</a:t>
            </a:r>
          </a:p>
        </p:txBody>
      </p:sp>
      <p:sp>
        <p:nvSpPr>
          <p:cNvPr id="2" name="Decode a botanical key">
            <a:extLst xmlns:a="http://schemas.openxmlformats.org/drawingml/2006/main">
              <a:ext uri="{FF2B5EF4-FFF2-40B4-BE49-F238E27FC236}">
                <a16:creationId xmlns:a16="http://schemas.microsoft.com/office/drawing/2014/main" id="{619B8019-2189-49D2-990D-8890839A11A0}"/>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Decode a botanical key</a:t>
            </a:r>
          </a:p>
        </p:txBody>
      </p:sp>
      <p:sp>
        <p:nvSpPr>
          <p:cNvPr id="3" name="60">
            <a:extLst xmlns:a="http://schemas.openxmlformats.org/drawingml/2006/main">
              <a:ext uri="{FF2B5EF4-FFF2-40B4-BE49-F238E27FC236}">
                <a16:creationId xmlns:a16="http://schemas.microsoft.com/office/drawing/2014/main" id="{1E3FE154-364A-4458-9AED-C3C872A452C1}"/>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60</a:t>
            </a:r>
          </a:p>
        </p:txBody>
      </p:sp>
      <p:sp>
        <p:nvSpPr>
          <p:cNvPr id="4" name="text">
            <a:extLst xmlns:a="http://schemas.openxmlformats.org/drawingml/2006/main">
              <a:ext uri="{FF2B5EF4-FFF2-40B4-BE49-F238E27FC236}">
                <a16:creationId xmlns:a16="http://schemas.microsoft.com/office/drawing/2014/main" id="{817A7809-98B6-45D2-B27D-05AE89F7F6CD}"/>
              </a:ext>
            </a:extLst>
          </p:cNvPr>
          <p:cNvSpPr>
            <a:spLocks xmlns:a="http://schemas.openxmlformats.org/drawingml/2006/main" noGrp="1"/>
          </p:cNvSpPr>
          <p:nvPr/>
        </p:nvSpPr>
        <p:spPr>
          <a:xfrm xmlns:a="http://schemas.openxmlformats.org/drawingml/2006/main">
            <a:off x="533400" y="14763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(2–)4–6(–8)  </a:t>
            </a:r>
            <a:r>
              <a:rPr sz="1725">
                <a:solidFill>
                  <a:srgbClr val="29352F"/>
                </a:solidFill>
                <a:latin typeface="Arial"/>
                <a:ea typeface="Arial"/>
                <a:cs typeface="Arial"/>
              </a:rPr>
              <a:t>Usually 4–6, with occasional extremes of 2 and 8.</a:t>
            </a:r>
          </a:p>
        </p:txBody>
      </p:sp>
      <p:sp>
        <p:nvSpPr>
          <p:cNvPr id="5" name="text">
            <a:extLst xmlns:a="http://schemas.openxmlformats.org/drawingml/2006/main">
              <a:ext uri="{FF2B5EF4-FFF2-40B4-BE49-F238E27FC236}">
                <a16:creationId xmlns:a16="http://schemas.microsoft.com/office/drawing/2014/main" id="{72CFA622-75C9-409F-B911-DDB8E1B71A99}"/>
              </a:ext>
            </a:extLst>
          </p:cNvPr>
          <p:cNvSpPr>
            <a:spLocks xmlns:a="http://schemas.openxmlformats.org/drawingml/2006/main" noGrp="1"/>
          </p:cNvSpPr>
          <p:nvPr/>
        </p:nvSpPr>
        <p:spPr>
          <a:xfrm xmlns:a="http://schemas.openxmlformats.org/drawingml/2006/main">
            <a:off x="533400" y="209550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s.l. / sensu lato  </a:t>
            </a:r>
            <a:r>
              <a:rPr sz="1725">
                <a:solidFill>
                  <a:srgbClr val="29352F"/>
                </a:solidFill>
                <a:latin typeface="Arial"/>
                <a:ea typeface="Arial"/>
                <a:cs typeface="Arial"/>
              </a:rPr>
              <a:t>In the broad sense of a taxon's definition.</a:t>
            </a:r>
          </a:p>
        </p:txBody>
      </p:sp>
      <p:sp>
        <p:nvSpPr>
          <p:cNvPr id="6" name="text">
            <a:extLst xmlns:a="http://schemas.openxmlformats.org/drawingml/2006/main">
              <a:ext uri="{FF2B5EF4-FFF2-40B4-BE49-F238E27FC236}">
                <a16:creationId xmlns:a16="http://schemas.microsoft.com/office/drawing/2014/main" id="{03A5142F-E5FF-4874-935E-D990BADFCA0F}"/>
              </a:ext>
            </a:extLst>
          </p:cNvPr>
          <p:cNvSpPr>
            <a:spLocks xmlns:a="http://schemas.openxmlformats.org/drawingml/2006/main" noGrp="1"/>
          </p:cNvSpPr>
          <p:nvPr/>
        </p:nvSpPr>
        <p:spPr>
          <a:xfrm xmlns:a="http://schemas.openxmlformats.org/drawingml/2006/main">
            <a:off x="533400" y="271462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s.s. / sensu stricto  </a:t>
            </a:r>
            <a:r>
              <a:rPr sz="1725">
                <a:solidFill>
                  <a:srgbClr val="29352F"/>
                </a:solidFill>
                <a:latin typeface="Arial"/>
                <a:ea typeface="Arial"/>
                <a:cs typeface="Arial"/>
              </a:rPr>
              <a:t>In the narrow sense.</a:t>
            </a:r>
          </a:p>
        </p:txBody>
      </p:sp>
      <p:sp>
        <p:nvSpPr>
          <p:cNvPr id="7" name="text">
            <a:extLst xmlns:a="http://schemas.openxmlformats.org/drawingml/2006/main">
              <a:ext uri="{FF2B5EF4-FFF2-40B4-BE49-F238E27FC236}">
                <a16:creationId xmlns:a16="http://schemas.microsoft.com/office/drawing/2014/main" id="{9C4A40E9-89E6-4ACF-9896-B9E18FAD9968}"/>
              </a:ext>
            </a:extLst>
          </p:cNvPr>
          <p:cNvSpPr>
            <a:spLocks xmlns:a="http://schemas.openxmlformats.org/drawingml/2006/main" noGrp="1"/>
          </p:cNvSpPr>
          <p:nvPr/>
        </p:nvSpPr>
        <p:spPr>
          <a:xfrm xmlns:a="http://schemas.openxmlformats.org/drawingml/2006/main">
            <a:off x="533400" y="3333750"/>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Couplet  </a:t>
            </a:r>
            <a:r>
              <a:rPr sz="1725">
                <a:solidFill>
                  <a:srgbClr val="29352F"/>
                </a:solidFill>
                <a:latin typeface="Arial"/>
                <a:ea typeface="Arial"/>
                <a:cs typeface="Arial"/>
              </a:rPr>
              <a:t>The pair of contrasting choices in a dichotomous key.</a:t>
            </a:r>
          </a:p>
        </p:txBody>
      </p:sp>
      <p:sp>
        <p:nvSpPr>
          <p:cNvPr id="8" name="text">
            <a:extLst xmlns:a="http://schemas.openxmlformats.org/drawingml/2006/main">
              <a:ext uri="{FF2B5EF4-FFF2-40B4-BE49-F238E27FC236}">
                <a16:creationId xmlns:a16="http://schemas.microsoft.com/office/drawing/2014/main" id="{E845F269-F64F-45F5-AE46-C7EE13D5DFED}"/>
              </a:ext>
            </a:extLst>
          </p:cNvPr>
          <p:cNvSpPr>
            <a:spLocks xmlns:a="http://schemas.openxmlformats.org/drawingml/2006/main" noGrp="1"/>
          </p:cNvSpPr>
          <p:nvPr/>
        </p:nvSpPr>
        <p:spPr>
          <a:xfrm xmlns:a="http://schemas.openxmlformats.org/drawingml/2006/main">
            <a:off x="533400" y="39528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b="1">
                <a:solidFill>
                  <a:srgbClr val="29352F"/>
                </a:solidFill>
                <a:latin typeface="Arial"/>
                <a:ea typeface="Arial"/>
                <a:cs typeface="Arial"/>
              </a:rPr>
              <a:t>Lead  </a:t>
            </a:r>
            <a:r>
              <a:rPr sz="1725">
                <a:solidFill>
                  <a:srgbClr val="29352F"/>
                </a:solidFill>
                <a:latin typeface="Arial"/>
                <a:ea typeface="Arial"/>
                <a:cs typeface="Arial"/>
              </a:rPr>
              <a:t>One of those choices.</a:t>
            </a:r>
          </a:p>
        </p:txBody>
      </p:sp>
      <p:sp>
        <p:nvSpPr>
          <p:cNvPr id="9" name="Usually 4–6. Occasionally 2 or 8.">
            <a:extLst xmlns:a="http://schemas.openxmlformats.org/drawingml/2006/main">
              <a:ext uri="{FF2B5EF4-FFF2-40B4-BE49-F238E27FC236}">
                <a16:creationId xmlns:a16="http://schemas.microsoft.com/office/drawing/2014/main" id="{C1CFC62E-5719-46C6-BD3E-874BC957B52E}"/>
              </a:ext>
            </a:extLst>
          </p:cNvPr>
          <p:cNvSpPr>
            <a:spLocks xmlns:a="http://schemas.openxmlformats.org/drawingml/2006/main" noGrp="1"/>
          </p:cNvSpPr>
          <p:nvPr/>
        </p:nvSpPr>
        <p:spPr>
          <a:xfrm xmlns:a="http://schemas.openxmlformats.org/drawingml/2006/main">
            <a:off x="533400" y="5810250"/>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b="1">
                <a:solidFill>
                  <a:srgbClr val="193E2D"/>
                </a:solidFill>
                <a:latin typeface="Arial"/>
                <a:ea typeface="Arial"/>
                <a:cs typeface="Arial"/>
              </a:defRPr>
            </a:defPPr>
          </a:lstStyle>
          <a:p xmlns:a="http://schemas.openxmlformats.org/drawingml/2006/main">
            <a:pPr>
              <a:defRPr sz="2175" b="1">
                <a:solidFill>
                  <a:srgbClr val="193E2D"/>
                </a:solidFill>
                <a:latin typeface="Arial"/>
                <a:ea typeface="Arial"/>
                <a:cs typeface="Arial"/>
              </a:defRPr>
            </a:pPr>
            <a:r>
              <a:rPr sz="2175" b="1">
                <a:solidFill>
                  <a:srgbClr val="193E2D"/>
                </a:solidFill>
                <a:latin typeface="Arial"/>
                <a:ea typeface="Arial"/>
                <a:cs typeface="Arial"/>
              </a:rPr>
              <a:t>Usually 4–6. Occasionally 2 or 8.</a:t>
            </a:r>
          </a:p>
        </p:txBody>
      </p:sp>
    </p:spTree>
    <p:extLst>
      <p:ext uri="{BB962C8B-B14F-4D97-AF65-F5344CB8AC3E}">
        <p14:creationId xmlns:p14="http://schemas.microsoft.com/office/powerpoint/2010/main" val="636417470"/>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RECALL">
            <a:extLst xmlns:a="http://schemas.openxmlformats.org/drawingml/2006/main">
              <a:ext uri="{FF2B5EF4-FFF2-40B4-BE49-F238E27FC236}">
                <a16:creationId xmlns:a16="http://schemas.microsoft.com/office/drawing/2014/main" id="{4D99BA78-2FAB-445A-87CC-427E1764C66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Practice: a grass spikelet">
            <a:extLst xmlns:a="http://schemas.openxmlformats.org/drawingml/2006/main">
              <a:ext uri="{FF2B5EF4-FFF2-40B4-BE49-F238E27FC236}">
                <a16:creationId xmlns:a16="http://schemas.microsoft.com/office/drawing/2014/main" id="{4BB07A8A-2975-43F6-BEED-1E52A08D319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Practice: a grass spikelet</a:t>
            </a:r>
          </a:p>
        </p:txBody>
      </p:sp>
      <p:sp>
        <p:nvSpPr>
          <p:cNvPr id="3" name="61">
            <a:extLst xmlns:a="http://schemas.openxmlformats.org/drawingml/2006/main">
              <a:ext uri="{FF2B5EF4-FFF2-40B4-BE49-F238E27FC236}">
                <a16:creationId xmlns:a16="http://schemas.microsoft.com/office/drawing/2014/main" id="{A16E12F9-FECE-4CAE-AF7D-A1FD2DD6B792}"/>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61</a:t>
            </a:r>
          </a:p>
        </p:txBody>
      </p:sp>
      <p:sp>
        <p:nvSpPr>
          <p:cNvPr id="4" name="Locate the two basal glumes.&#10;Find the axis joining the florets.&#10;Name t">
            <a:extLst xmlns:a="http://schemas.openxmlformats.org/drawingml/2006/main">
              <a:ext uri="{FF2B5EF4-FFF2-40B4-BE49-F238E27FC236}">
                <a16:creationId xmlns:a16="http://schemas.microsoft.com/office/drawing/2014/main" id="{69DCEF46-DC71-4F9D-A876-4FE9CAB4830D}"/>
              </a:ext>
            </a:extLst>
          </p:cNvPr>
          <p:cNvSpPr>
            <a:spLocks xmlns:a="http://schemas.openxmlformats.org/drawingml/2006/main" noGrp="1"/>
          </p:cNvSpPr>
          <p:nvPr/>
        </p:nvSpPr>
        <p:spPr>
          <a:xfrm xmlns:a="http://schemas.openxmlformats.org/drawingml/2006/main">
            <a:off x="533400" y="1666875"/>
            <a:ext cx="4619625"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a:solidFill>
                  <a:srgbClr val="29352F"/>
                </a:solidFill>
                <a:latin typeface="Arial"/>
                <a:ea typeface="Arial"/>
                <a:cs typeface="Arial"/>
              </a:defRPr>
            </a:defPPr>
          </a:lstStyle>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Locate the two basal glumes.</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Find the axis joining the florets.</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Name the outer bract of each floret.</a:t>
            </a:r>
          </a:p>
        </p:txBody>
      </p:sp>
      <p:pic>
        <p:nvPicPr>
          <p:cNvPr id="5" name="">
            <a:extLst xmlns:a="http://schemas.openxmlformats.org/drawingml/2006/main">
              <a:ext uri="{FF2B5EF4-FFF2-40B4-BE49-F238E27FC236}">
                <a16:creationId xmlns:a16="http://schemas.microsoft.com/office/drawing/2014/main" id="{B470FD82-3B98-4D52-AA1B-9BC00911D686}"/>
              </a:ext>
            </a:extLst>
          </p:cNvPr>
          <p:cNvPicPr>
            <a:picLocks xmlns:a="http://schemas.openxmlformats.org/drawingml/2006/main" noChangeAspect="1"/>
          </p:cNvPicPr>
          <p:nvPr/>
        </p:nvPicPr>
        <p:blipFill>
          <a:blip xmlns:r="http://schemas.openxmlformats.org/officeDocument/2006/relationships" xmlns:a="http://schemas.openxmlformats.org/drawingml/2006/main" r:embed="R99d2b0d93faf4e91"/>
          <a:stretch xmlns:a="http://schemas.openxmlformats.org/drawingml/2006/main"/>
        </p:blipFill>
        <p:spPr>
          <a:xfrm xmlns:a="http://schemas.openxmlformats.org/drawingml/2006/main">
            <a:off x="6204595" y="1447800"/>
            <a:ext cx="4802485" cy="4505325"/>
          </a:xfrm>
          <a:prstGeom xmlns:a="http://schemas.openxmlformats.org/drawingml/2006/main" prst="rect">
            <a:avLst/>
          </a:prstGeom>
        </p:spPr>
      </p:pic>
      <p:sp>
        <p:nvSpPr>
          <p:cNvPr id="6" name="Answer on the next slide">
            <a:extLst xmlns:a="http://schemas.openxmlformats.org/drawingml/2006/main">
              <a:ext uri="{FF2B5EF4-FFF2-40B4-BE49-F238E27FC236}">
                <a16:creationId xmlns:a16="http://schemas.microsoft.com/office/drawing/2014/main" id="{7386DB88-F91E-489C-8E9E-9464B5EA131F}"/>
              </a:ext>
            </a:extLst>
          </p:cNvPr>
          <p:cNvSpPr>
            <a:spLocks xmlns:a="http://schemas.openxmlformats.org/drawingml/2006/main" noGrp="1"/>
          </p:cNvSpPr>
          <p:nvPr/>
        </p:nvSpPr>
        <p:spPr>
          <a:xfrm xmlns:a="http://schemas.openxmlformats.org/drawingml/2006/main">
            <a:off x="533400" y="59436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617267"/>
                </a:solidFill>
                <a:latin typeface="Arial"/>
                <a:ea typeface="Arial"/>
                <a:cs typeface="Arial"/>
              </a:defRPr>
            </a:defPPr>
          </a:lstStyle>
          <a:p xmlns:a="http://schemas.openxmlformats.org/drawingml/2006/main">
            <a:pPr>
              <a:defRPr sz="1725">
                <a:solidFill>
                  <a:srgbClr val="617267"/>
                </a:solidFill>
                <a:latin typeface="Arial"/>
                <a:ea typeface="Arial"/>
                <a:cs typeface="Arial"/>
              </a:defRPr>
            </a:pPr>
            <a:r>
              <a:rPr sz="1725">
                <a:solidFill>
                  <a:srgbClr val="617267"/>
                </a:solidFill>
                <a:latin typeface="Arial"/>
                <a:ea typeface="Arial"/>
                <a:cs typeface="Arial"/>
              </a:rPr>
              <a:t>Answer on the next slide</a:t>
            </a:r>
          </a:p>
        </p:txBody>
      </p:sp>
    </p:spTree>
    <p:extLst>
      <p:ext uri="{BB962C8B-B14F-4D97-AF65-F5344CB8AC3E}">
        <p14:creationId xmlns:p14="http://schemas.microsoft.com/office/powerpoint/2010/main" val="1575967172"/>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RECALL">
            <a:extLst xmlns:a="http://schemas.openxmlformats.org/drawingml/2006/main">
              <a:ext uri="{FF2B5EF4-FFF2-40B4-BE49-F238E27FC236}">
                <a16:creationId xmlns:a16="http://schemas.microsoft.com/office/drawing/2014/main" id="{2FFC80CE-F4CB-4EA1-BF6D-6A2DF8EC90B6}"/>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Answer: a grass spikelet">
            <a:extLst xmlns:a="http://schemas.openxmlformats.org/drawingml/2006/main">
              <a:ext uri="{FF2B5EF4-FFF2-40B4-BE49-F238E27FC236}">
                <a16:creationId xmlns:a16="http://schemas.microsoft.com/office/drawing/2014/main" id="{99D8F8F1-BC3F-4358-BCA9-6C74739D888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Answer: a grass spikelet</a:t>
            </a:r>
          </a:p>
        </p:txBody>
      </p:sp>
      <p:sp>
        <p:nvSpPr>
          <p:cNvPr id="3" name="62">
            <a:extLst xmlns:a="http://schemas.openxmlformats.org/drawingml/2006/main">
              <a:ext uri="{FF2B5EF4-FFF2-40B4-BE49-F238E27FC236}">
                <a16:creationId xmlns:a16="http://schemas.microsoft.com/office/drawing/2014/main" id="{69B2D04E-9BED-41F5-BBE1-E6F2C4782DF6}"/>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62</a:t>
            </a:r>
          </a:p>
        </p:txBody>
      </p:sp>
      <p:sp>
        <p:nvSpPr>
          <p:cNvPr id="4" name="The basal pair are glumes.&#10;The internal axis is the rachilla.&#10;Each out">
            <a:extLst xmlns:a="http://schemas.openxmlformats.org/drawingml/2006/main">
              <a:ext uri="{FF2B5EF4-FFF2-40B4-BE49-F238E27FC236}">
                <a16:creationId xmlns:a16="http://schemas.microsoft.com/office/drawing/2014/main" id="{72D90079-FBB2-4412-8317-1BEC4D7793E6}"/>
              </a:ext>
            </a:extLst>
          </p:cNvPr>
          <p:cNvSpPr>
            <a:spLocks xmlns:a="http://schemas.openxmlformats.org/drawingml/2006/main" noGrp="1"/>
          </p:cNvSpPr>
          <p:nvPr/>
        </p:nvSpPr>
        <p:spPr>
          <a:xfrm xmlns:a="http://schemas.openxmlformats.org/drawingml/2006/main">
            <a:off x="533400" y="1714500"/>
            <a:ext cx="10287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a:solidFill>
                  <a:srgbClr val="29352F"/>
                </a:solidFill>
                <a:latin typeface="Arial"/>
                <a:ea typeface="Arial"/>
                <a:cs typeface="Arial"/>
              </a:defRPr>
            </a:defPPr>
          </a:lstStyle>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basal pair are glumes.</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internal axis is the rachilla.</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Each outer floret bract is a lemma.</a:t>
            </a:r>
          </a:p>
        </p:txBody>
      </p:sp>
    </p:spTree>
    <p:extLst>
      <p:ext uri="{BB962C8B-B14F-4D97-AF65-F5344CB8AC3E}">
        <p14:creationId xmlns:p14="http://schemas.microsoft.com/office/powerpoint/2010/main" val="1188095869"/>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RECALL">
            <a:extLst xmlns:a="http://schemas.openxmlformats.org/drawingml/2006/main">
              <a:ext uri="{FF2B5EF4-FFF2-40B4-BE49-F238E27FC236}">
                <a16:creationId xmlns:a16="http://schemas.microsoft.com/office/drawing/2014/main" id="{6717092D-21BE-47D9-8433-9F817AFD78F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Practice: a sedge fruit">
            <a:extLst xmlns:a="http://schemas.openxmlformats.org/drawingml/2006/main">
              <a:ext uri="{FF2B5EF4-FFF2-40B4-BE49-F238E27FC236}">
                <a16:creationId xmlns:a16="http://schemas.microsoft.com/office/drawing/2014/main" id="{A16F5C8F-42C4-43A6-9088-D808BC0F6258}"/>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Practice: a sedge fruit</a:t>
            </a:r>
          </a:p>
        </p:txBody>
      </p:sp>
      <p:sp>
        <p:nvSpPr>
          <p:cNvPr id="3" name="63">
            <a:extLst xmlns:a="http://schemas.openxmlformats.org/drawingml/2006/main">
              <a:ext uri="{FF2B5EF4-FFF2-40B4-BE49-F238E27FC236}">
                <a16:creationId xmlns:a16="http://schemas.microsoft.com/office/drawing/2014/main" id="{432BED17-AA60-4BFA-9D3E-9FF81263FB84}"/>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63</a:t>
            </a:r>
          </a:p>
        </p:txBody>
      </p:sp>
      <p:sp>
        <p:nvSpPr>
          <p:cNvPr id="4" name="Name the outer envelope.&#10;Name the fruit inside it.&#10;What makes the enve">
            <a:extLst xmlns:a="http://schemas.openxmlformats.org/drawingml/2006/main">
              <a:ext uri="{FF2B5EF4-FFF2-40B4-BE49-F238E27FC236}">
                <a16:creationId xmlns:a16="http://schemas.microsoft.com/office/drawing/2014/main" id="{A29F7B5E-DC2D-4E53-806C-8B5902AC5993}"/>
              </a:ext>
            </a:extLst>
          </p:cNvPr>
          <p:cNvSpPr>
            <a:spLocks xmlns:a="http://schemas.openxmlformats.org/drawingml/2006/main" noGrp="1"/>
          </p:cNvSpPr>
          <p:nvPr/>
        </p:nvSpPr>
        <p:spPr>
          <a:xfrm xmlns:a="http://schemas.openxmlformats.org/drawingml/2006/main">
            <a:off x="533400" y="1666875"/>
            <a:ext cx="4619625"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a:solidFill>
                  <a:srgbClr val="29352F"/>
                </a:solidFill>
                <a:latin typeface="Arial"/>
                <a:ea typeface="Arial"/>
                <a:cs typeface="Arial"/>
              </a:defRPr>
            </a:defPPr>
          </a:lstStyle>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Name the outer envelope.</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Name the fruit inside it.</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What makes the envelope inflated?</a:t>
            </a:r>
          </a:p>
        </p:txBody>
      </p:sp>
      <p:pic>
        <p:nvPicPr>
          <p:cNvPr id="5" name="">
            <a:extLst xmlns:a="http://schemas.openxmlformats.org/drawingml/2006/main">
              <a:ext uri="{FF2B5EF4-FFF2-40B4-BE49-F238E27FC236}">
                <a16:creationId xmlns:a16="http://schemas.microsoft.com/office/drawing/2014/main" id="{474008A8-99BA-4E94-9F65-A46B9FF7CAAD}"/>
              </a:ext>
            </a:extLst>
          </p:cNvPr>
          <p:cNvPicPr>
            <a:picLocks xmlns:a="http://schemas.openxmlformats.org/drawingml/2006/main" noChangeAspect="1"/>
          </p:cNvPicPr>
          <p:nvPr/>
        </p:nvPicPr>
        <p:blipFill>
          <a:blip xmlns:r="http://schemas.openxmlformats.org/officeDocument/2006/relationships" xmlns:a="http://schemas.openxmlformats.org/drawingml/2006/main" r:embed="Rc12dce460dbc4d1a"/>
          <a:stretch xmlns:a="http://schemas.openxmlformats.org/drawingml/2006/main"/>
        </p:blipFill>
        <p:spPr>
          <a:xfrm xmlns:a="http://schemas.openxmlformats.org/drawingml/2006/main">
            <a:off x="7390200" y="1447800"/>
            <a:ext cx="2431276" cy="4505325"/>
          </a:xfrm>
          <a:prstGeom xmlns:a="http://schemas.openxmlformats.org/drawingml/2006/main" prst="rect">
            <a:avLst/>
          </a:prstGeom>
        </p:spPr>
      </p:pic>
      <p:sp>
        <p:nvSpPr>
          <p:cNvPr id="6" name="Answer on the next slide">
            <a:extLst xmlns:a="http://schemas.openxmlformats.org/drawingml/2006/main">
              <a:ext uri="{FF2B5EF4-FFF2-40B4-BE49-F238E27FC236}">
                <a16:creationId xmlns:a16="http://schemas.microsoft.com/office/drawing/2014/main" id="{0960105E-016B-4DD9-92F7-2FE9BF3AF05D}"/>
              </a:ext>
            </a:extLst>
          </p:cNvPr>
          <p:cNvSpPr>
            <a:spLocks xmlns:a="http://schemas.openxmlformats.org/drawingml/2006/main" noGrp="1"/>
          </p:cNvSpPr>
          <p:nvPr/>
        </p:nvSpPr>
        <p:spPr>
          <a:xfrm xmlns:a="http://schemas.openxmlformats.org/drawingml/2006/main">
            <a:off x="533400" y="59436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617267"/>
                </a:solidFill>
                <a:latin typeface="Arial"/>
                <a:ea typeface="Arial"/>
                <a:cs typeface="Arial"/>
              </a:defRPr>
            </a:defPPr>
          </a:lstStyle>
          <a:p xmlns:a="http://schemas.openxmlformats.org/drawingml/2006/main">
            <a:pPr>
              <a:defRPr sz="1725">
                <a:solidFill>
                  <a:srgbClr val="617267"/>
                </a:solidFill>
                <a:latin typeface="Arial"/>
                <a:ea typeface="Arial"/>
                <a:cs typeface="Arial"/>
              </a:defRPr>
            </a:pPr>
            <a:r>
              <a:rPr sz="1725">
                <a:solidFill>
                  <a:srgbClr val="617267"/>
                </a:solidFill>
                <a:latin typeface="Arial"/>
                <a:ea typeface="Arial"/>
                <a:cs typeface="Arial"/>
              </a:rPr>
              <a:t>Answer on the next slide</a:t>
            </a:r>
          </a:p>
        </p:txBody>
      </p:sp>
    </p:spTree>
    <p:extLst>
      <p:ext uri="{BB962C8B-B14F-4D97-AF65-F5344CB8AC3E}">
        <p14:creationId xmlns:p14="http://schemas.microsoft.com/office/powerpoint/2010/main" val="1218694822"/>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RECALL">
            <a:extLst xmlns:a="http://schemas.openxmlformats.org/drawingml/2006/main">
              <a:ext uri="{FF2B5EF4-FFF2-40B4-BE49-F238E27FC236}">
                <a16:creationId xmlns:a16="http://schemas.microsoft.com/office/drawing/2014/main" id="{B9108981-061A-4B5D-83E1-C3DB8FE673E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Answer: a sedge fruit">
            <a:extLst xmlns:a="http://schemas.openxmlformats.org/drawingml/2006/main">
              <a:ext uri="{FF2B5EF4-FFF2-40B4-BE49-F238E27FC236}">
                <a16:creationId xmlns:a16="http://schemas.microsoft.com/office/drawing/2014/main" id="{D9A89369-614E-474D-A144-1C060E956D0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Answer: a sedge fruit</a:t>
            </a:r>
          </a:p>
        </p:txBody>
      </p:sp>
      <p:sp>
        <p:nvSpPr>
          <p:cNvPr id="3" name="64">
            <a:extLst xmlns:a="http://schemas.openxmlformats.org/drawingml/2006/main">
              <a:ext uri="{FF2B5EF4-FFF2-40B4-BE49-F238E27FC236}">
                <a16:creationId xmlns:a16="http://schemas.microsoft.com/office/drawing/2014/main" id="{B0794130-BF08-4C23-8B7E-87548953563B}"/>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64</a:t>
            </a:r>
          </a:p>
        </p:txBody>
      </p:sp>
      <p:sp>
        <p:nvSpPr>
          <p:cNvPr id="4" name="The envelope is the perigynium.&#10;The enclosed fruit is an achene.&#10;The e">
            <a:extLst xmlns:a="http://schemas.openxmlformats.org/drawingml/2006/main">
              <a:ext uri="{FF2B5EF4-FFF2-40B4-BE49-F238E27FC236}">
                <a16:creationId xmlns:a16="http://schemas.microsoft.com/office/drawing/2014/main" id="{61589078-22E9-41AB-B063-CE56238FB975}"/>
              </a:ext>
            </a:extLst>
          </p:cNvPr>
          <p:cNvSpPr>
            <a:spLocks xmlns:a="http://schemas.openxmlformats.org/drawingml/2006/main" noGrp="1"/>
          </p:cNvSpPr>
          <p:nvPr/>
        </p:nvSpPr>
        <p:spPr>
          <a:xfrm xmlns:a="http://schemas.openxmlformats.org/drawingml/2006/main">
            <a:off x="533400" y="1714500"/>
            <a:ext cx="10287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a:solidFill>
                  <a:srgbClr val="29352F"/>
                </a:solidFill>
                <a:latin typeface="Arial"/>
                <a:ea typeface="Arial"/>
                <a:cs typeface="Arial"/>
              </a:defRPr>
            </a:defPPr>
          </a:lstStyle>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envelope is the perigynium.</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enclosed fruit is an achene.</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envelope has space around the smaller achene.</a:t>
            </a:r>
          </a:p>
        </p:txBody>
      </p:sp>
    </p:spTree>
    <p:extLst>
      <p:ext uri="{BB962C8B-B14F-4D97-AF65-F5344CB8AC3E}">
        <p14:creationId xmlns:p14="http://schemas.microsoft.com/office/powerpoint/2010/main" val="2013659627"/>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RECALL">
            <a:extLst xmlns:a="http://schemas.openxmlformats.org/drawingml/2006/main">
              <a:ext uri="{FF2B5EF4-FFF2-40B4-BE49-F238E27FC236}">
                <a16:creationId xmlns:a16="http://schemas.microsoft.com/office/drawing/2014/main" id="{00919779-65C1-42DE-BE77-D3EDF3D0E438}"/>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Practice: a leaf cross section">
            <a:extLst xmlns:a="http://schemas.openxmlformats.org/drawingml/2006/main">
              <a:ext uri="{FF2B5EF4-FFF2-40B4-BE49-F238E27FC236}">
                <a16:creationId xmlns:a16="http://schemas.microsoft.com/office/drawing/2014/main" id="{37A0BE54-DDAE-4B83-ABAC-EA03E0AADF7E}"/>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Practice: a leaf cross section</a:t>
            </a:r>
          </a:p>
        </p:txBody>
      </p:sp>
      <p:sp>
        <p:nvSpPr>
          <p:cNvPr id="3" name="65">
            <a:extLst xmlns:a="http://schemas.openxmlformats.org/drawingml/2006/main">
              <a:ext uri="{FF2B5EF4-FFF2-40B4-BE49-F238E27FC236}">
                <a16:creationId xmlns:a16="http://schemas.microsoft.com/office/drawing/2014/main" id="{491CF03C-D555-4F39-8151-61753212BADD}"/>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65</a:t>
            </a:r>
          </a:p>
        </p:txBody>
      </p:sp>
      <p:sp>
        <p:nvSpPr>
          <p:cNvPr id="4" name="How does this young blade fold?&#10;Which surface lies inside the V?&#10;How w">
            <a:extLst xmlns:a="http://schemas.openxmlformats.org/drawingml/2006/main">
              <a:ext uri="{FF2B5EF4-FFF2-40B4-BE49-F238E27FC236}">
                <a16:creationId xmlns:a16="http://schemas.microsoft.com/office/drawing/2014/main" id="{A1956D58-8373-4DA0-9F8F-C15165725D98}"/>
              </a:ext>
            </a:extLst>
          </p:cNvPr>
          <p:cNvSpPr>
            <a:spLocks xmlns:a="http://schemas.openxmlformats.org/drawingml/2006/main" noGrp="1"/>
          </p:cNvSpPr>
          <p:nvPr/>
        </p:nvSpPr>
        <p:spPr>
          <a:xfrm xmlns:a="http://schemas.openxmlformats.org/drawingml/2006/main">
            <a:off x="533400" y="1666875"/>
            <a:ext cx="4619625" cy="3048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175">
                <a:solidFill>
                  <a:srgbClr val="29352F"/>
                </a:solidFill>
                <a:latin typeface="Arial"/>
                <a:ea typeface="Arial"/>
                <a:cs typeface="Arial"/>
              </a:defRPr>
            </a:defPPr>
          </a:lstStyle>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How does this young blade fold?</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Which surface lies inside the V?</a:t>
            </a:r>
          </a:p>
          <a:p xmlns:a="http://schemas.openxmlformats.org/drawingml/2006/main">
            <a:pPr>
              <a:defRPr sz="2175">
                <a:solidFill>
                  <a:srgbClr val="29352F"/>
                </a:solidFill>
                <a:latin typeface="Arial"/>
                <a:ea typeface="Arial"/>
                <a:cs typeface="Arial"/>
              </a:defRPr>
            </a:pPr>
            <a:r>
              <a:rPr sz="2175">
                <a:solidFill>
                  <a:srgbClr val="29352F"/>
                </a:solidFill>
                <a:latin typeface="Arial"/>
                <a:ea typeface="Arial"/>
                <a:cs typeface="Arial"/>
              </a:rPr>
              <a:t>How would a convolute blade differ?</a:t>
            </a:r>
          </a:p>
        </p:txBody>
      </p:sp>
      <p:pic>
        <p:nvPicPr>
          <p:cNvPr id="5" name="">
            <a:extLst xmlns:a="http://schemas.openxmlformats.org/drawingml/2006/main">
              <a:ext uri="{FF2B5EF4-FFF2-40B4-BE49-F238E27FC236}">
                <a16:creationId xmlns:a16="http://schemas.microsoft.com/office/drawing/2014/main" id="{7F8D884A-63F0-4BBA-8E41-8CC87143030E}"/>
              </a:ext>
            </a:extLst>
          </p:cNvPr>
          <p:cNvPicPr>
            <a:picLocks xmlns:a="http://schemas.openxmlformats.org/drawingml/2006/main" noChangeAspect="1"/>
          </p:cNvPicPr>
          <p:nvPr/>
        </p:nvPicPr>
        <p:blipFill>
          <a:blip xmlns:r="http://schemas.openxmlformats.org/officeDocument/2006/relationships" xmlns:a="http://schemas.openxmlformats.org/drawingml/2006/main" r:embed="R7694f3ecdef94744"/>
          <a:stretch xmlns:a="http://schemas.openxmlformats.org/drawingml/2006/main"/>
        </p:blipFill>
        <p:spPr>
          <a:xfrm xmlns:a="http://schemas.openxmlformats.org/drawingml/2006/main">
            <a:off x="5819775" y="1677186"/>
            <a:ext cx="5572125" cy="4046553"/>
          </a:xfrm>
          <a:prstGeom xmlns:a="http://schemas.openxmlformats.org/drawingml/2006/main" prst="rect">
            <a:avLst/>
          </a:prstGeom>
        </p:spPr>
      </p:pic>
      <p:sp>
        <p:nvSpPr>
          <p:cNvPr id="6" name="Answer on the next slide">
            <a:extLst xmlns:a="http://schemas.openxmlformats.org/drawingml/2006/main">
              <a:ext uri="{FF2B5EF4-FFF2-40B4-BE49-F238E27FC236}">
                <a16:creationId xmlns:a16="http://schemas.microsoft.com/office/drawing/2014/main" id="{4DE4D754-DB16-4CC0-B76F-6EF75CC28D89}"/>
              </a:ext>
            </a:extLst>
          </p:cNvPr>
          <p:cNvSpPr>
            <a:spLocks xmlns:a="http://schemas.openxmlformats.org/drawingml/2006/main" noGrp="1"/>
          </p:cNvSpPr>
          <p:nvPr/>
        </p:nvSpPr>
        <p:spPr>
          <a:xfrm xmlns:a="http://schemas.openxmlformats.org/drawingml/2006/main">
            <a:off x="533400" y="5943600"/>
            <a:ext cx="6191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617267"/>
                </a:solidFill>
                <a:latin typeface="Arial"/>
                <a:ea typeface="Arial"/>
                <a:cs typeface="Arial"/>
              </a:defRPr>
            </a:defPPr>
          </a:lstStyle>
          <a:p xmlns:a="http://schemas.openxmlformats.org/drawingml/2006/main">
            <a:pPr>
              <a:defRPr sz="1725">
                <a:solidFill>
                  <a:srgbClr val="617267"/>
                </a:solidFill>
                <a:latin typeface="Arial"/>
                <a:ea typeface="Arial"/>
                <a:cs typeface="Arial"/>
              </a:defRPr>
            </a:pPr>
            <a:r>
              <a:rPr sz="1725">
                <a:solidFill>
                  <a:srgbClr val="617267"/>
                </a:solidFill>
                <a:latin typeface="Arial"/>
                <a:ea typeface="Arial"/>
                <a:cs typeface="Arial"/>
              </a:rPr>
              <a:t>Answer on the next slide</a:t>
            </a:r>
          </a:p>
        </p:txBody>
      </p:sp>
    </p:spTree>
    <p:extLst>
      <p:ext uri="{BB962C8B-B14F-4D97-AF65-F5344CB8AC3E}">
        <p14:creationId xmlns:p14="http://schemas.microsoft.com/office/powerpoint/2010/main" val="215065720"/>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RECALL">
            <a:extLst xmlns:a="http://schemas.openxmlformats.org/drawingml/2006/main">
              <a:ext uri="{FF2B5EF4-FFF2-40B4-BE49-F238E27FC236}">
                <a16:creationId xmlns:a16="http://schemas.microsoft.com/office/drawing/2014/main" id="{B666576E-CC53-4BC1-B3DF-4DAA137D355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RECALL</a:t>
            </a:r>
          </a:p>
        </p:txBody>
      </p:sp>
      <p:sp>
        <p:nvSpPr>
          <p:cNvPr id="2" name="Answer: a leaf cross section">
            <a:extLst xmlns:a="http://schemas.openxmlformats.org/drawingml/2006/main">
              <a:ext uri="{FF2B5EF4-FFF2-40B4-BE49-F238E27FC236}">
                <a16:creationId xmlns:a16="http://schemas.microsoft.com/office/drawing/2014/main" id="{869321BD-1A77-4448-A0FC-B1A0B4A2DBB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Answer: a leaf cross section</a:t>
            </a:r>
          </a:p>
        </p:txBody>
      </p:sp>
      <p:sp>
        <p:nvSpPr>
          <p:cNvPr id="3" name="66">
            <a:extLst xmlns:a="http://schemas.openxmlformats.org/drawingml/2006/main">
              <a:ext uri="{FF2B5EF4-FFF2-40B4-BE49-F238E27FC236}">
                <a16:creationId xmlns:a16="http://schemas.microsoft.com/office/drawing/2014/main" id="{5F7B46DD-DD41-49F9-B23F-5A33B0C9A0A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66</a:t>
            </a:r>
          </a:p>
        </p:txBody>
      </p:sp>
      <p:sp>
        <p:nvSpPr>
          <p:cNvPr id="4" name="The blade is conduplicate.&#10;Its adaxial surface lies inside the fold.&#10;A">
            <a:extLst xmlns:a="http://schemas.openxmlformats.org/drawingml/2006/main">
              <a:ext uri="{FF2B5EF4-FFF2-40B4-BE49-F238E27FC236}">
                <a16:creationId xmlns:a16="http://schemas.microsoft.com/office/drawing/2014/main" id="{FDA2C332-D638-49CF-BA9D-970CE498D66D}"/>
              </a:ext>
            </a:extLst>
          </p:cNvPr>
          <p:cNvSpPr>
            <a:spLocks xmlns:a="http://schemas.openxmlformats.org/drawingml/2006/main" noGrp="1"/>
          </p:cNvSpPr>
          <p:nvPr/>
        </p:nvSpPr>
        <p:spPr>
          <a:xfrm xmlns:a="http://schemas.openxmlformats.org/drawingml/2006/main">
            <a:off x="533400" y="1714500"/>
            <a:ext cx="10287000" cy="2952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2475">
                <a:solidFill>
                  <a:srgbClr val="29352F"/>
                </a:solidFill>
                <a:latin typeface="Arial"/>
                <a:ea typeface="Arial"/>
                <a:cs typeface="Arial"/>
              </a:defRPr>
            </a:defPPr>
          </a:lstStyle>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The blade is conduplicate.</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Its adaxial surface lies inside the fold.</a:t>
            </a:r>
          </a:p>
          <a:p xmlns:a="http://schemas.openxmlformats.org/drawingml/2006/main">
            <a:pPr>
              <a:defRPr sz="2475">
                <a:solidFill>
                  <a:srgbClr val="29352F"/>
                </a:solidFill>
                <a:latin typeface="Arial"/>
                <a:ea typeface="Arial"/>
                <a:cs typeface="Arial"/>
              </a:defRPr>
            </a:pPr>
            <a:r>
              <a:rPr sz="2475">
                <a:solidFill>
                  <a:srgbClr val="29352F"/>
                </a:solidFill>
                <a:latin typeface="Arial"/>
                <a:ea typeface="Arial"/>
                <a:cs typeface="Arial"/>
              </a:rPr>
              <a:t>A convolute blade rolls with overlapping margins.</a:t>
            </a:r>
          </a:p>
        </p:txBody>
      </p:sp>
    </p:spTree>
    <p:extLst>
      <p:ext uri="{BB962C8B-B14F-4D97-AF65-F5344CB8AC3E}">
        <p14:creationId xmlns:p14="http://schemas.microsoft.com/office/powerpoint/2010/main" val="1661970478"/>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F09F1B53-DBCD-4985-BB30-159A8E0980B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4FB87D17-05C7-4F8A-B5F3-D6C3D9892A9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67">
            <a:extLst xmlns:a="http://schemas.openxmlformats.org/drawingml/2006/main">
              <a:ext uri="{FF2B5EF4-FFF2-40B4-BE49-F238E27FC236}">
                <a16:creationId xmlns:a16="http://schemas.microsoft.com/office/drawing/2014/main" id="{C77C36A8-5C06-4B7D-A9F1-396533088C05}"/>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67</a:t>
            </a:r>
          </a:p>
        </p:txBody>
      </p:sp>
      <p:sp>
        <p:nvSpPr>
          <p:cNvPr id="4" name="(2–)4–6(–8)">
            <a:extLst xmlns:a="http://schemas.openxmlformats.org/drawingml/2006/main">
              <a:ext uri="{FF2B5EF4-FFF2-40B4-BE49-F238E27FC236}">
                <a16:creationId xmlns:a16="http://schemas.microsoft.com/office/drawing/2014/main" id="{7117041F-B63A-43A7-BAF5-FFAC7507FEC5}"/>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(2–)4–6(–8)</a:t>
            </a:r>
          </a:p>
        </p:txBody>
      </p:sp>
      <p:sp>
        <p:nvSpPr>
          <p:cNvPr id="5" name="60">
            <a:extLst xmlns:a="http://schemas.openxmlformats.org/drawingml/2006/main">
              <a:ext uri="{FF2B5EF4-FFF2-40B4-BE49-F238E27FC236}">
                <a16:creationId xmlns:a16="http://schemas.microsoft.com/office/drawing/2014/main" id="{DE840A9B-FCB1-4219-9BC4-57A9750D5DC4}"/>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60</a:t>
            </a:r>
          </a:p>
        </p:txBody>
      </p:sp>
      <p:sp>
        <p:nvSpPr>
          <p:cNvPr id="6" name="±">
            <a:extLst xmlns:a="http://schemas.openxmlformats.org/drawingml/2006/main">
              <a:ext uri="{FF2B5EF4-FFF2-40B4-BE49-F238E27FC236}">
                <a16:creationId xmlns:a16="http://schemas.microsoft.com/office/drawing/2014/main" id="{E79F0FF7-62B7-494B-B81C-F517C43C8379}"/>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t>
            </a:r>
          </a:p>
        </p:txBody>
      </p:sp>
      <p:sp>
        <p:nvSpPr>
          <p:cNvPr id="7" name="59">
            <a:extLst xmlns:a="http://schemas.openxmlformats.org/drawingml/2006/main">
              <a:ext uri="{FF2B5EF4-FFF2-40B4-BE49-F238E27FC236}">
                <a16:creationId xmlns:a16="http://schemas.microsoft.com/office/drawing/2014/main" id="{36EAF447-1777-41E0-95E3-3546BC58882C}"/>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8" name="Abaxial">
            <a:extLst xmlns:a="http://schemas.openxmlformats.org/drawingml/2006/main">
              <a:ext uri="{FF2B5EF4-FFF2-40B4-BE49-F238E27FC236}">
                <a16:creationId xmlns:a16="http://schemas.microsoft.com/office/drawing/2014/main" id="{D62DCA88-5C3E-4CFE-B5B3-7C33ED42E213}"/>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Abaxial</a:t>
            </a:r>
          </a:p>
        </p:txBody>
      </p:sp>
      <p:sp>
        <p:nvSpPr>
          <p:cNvPr id="9" name="9">
            <a:extLst xmlns:a="http://schemas.openxmlformats.org/drawingml/2006/main">
              <a:ext uri="{FF2B5EF4-FFF2-40B4-BE49-F238E27FC236}">
                <a16:creationId xmlns:a16="http://schemas.microsoft.com/office/drawing/2014/main" id="{5FD4B6C3-5CAC-4E7A-815E-82DB885A588F}"/>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10" name="Accrescent">
            <a:extLst xmlns:a="http://schemas.openxmlformats.org/drawingml/2006/main">
              <a:ext uri="{FF2B5EF4-FFF2-40B4-BE49-F238E27FC236}">
                <a16:creationId xmlns:a16="http://schemas.microsoft.com/office/drawing/2014/main" id="{044A921E-5DC9-418C-84E4-EE806187C9A9}"/>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Accrescent</a:t>
            </a:r>
          </a:p>
        </p:txBody>
      </p:sp>
      <p:sp>
        <p:nvSpPr>
          <p:cNvPr id="11" name="58">
            <a:extLst xmlns:a="http://schemas.openxmlformats.org/drawingml/2006/main">
              <a:ext uri="{FF2B5EF4-FFF2-40B4-BE49-F238E27FC236}">
                <a16:creationId xmlns:a16="http://schemas.microsoft.com/office/drawing/2014/main" id="{E1E636AF-6866-45EB-9109-2FAD157055A7}"/>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12" name="Achene">
            <a:extLst xmlns:a="http://schemas.openxmlformats.org/drawingml/2006/main">
              <a:ext uri="{FF2B5EF4-FFF2-40B4-BE49-F238E27FC236}">
                <a16:creationId xmlns:a16="http://schemas.microsoft.com/office/drawing/2014/main" id="{48A9DE1C-2F0E-4324-B2A5-EB86A1B0D0AF}"/>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Achene</a:t>
            </a:r>
          </a:p>
        </p:txBody>
      </p:sp>
      <p:sp>
        <p:nvSpPr>
          <p:cNvPr id="13" name="31">
            <a:extLst xmlns:a="http://schemas.openxmlformats.org/drawingml/2006/main">
              <a:ext uri="{FF2B5EF4-FFF2-40B4-BE49-F238E27FC236}">
                <a16:creationId xmlns:a16="http://schemas.microsoft.com/office/drawing/2014/main" id="{7F909456-63D5-4BD3-8B07-CD074C08FE77}"/>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31</a:t>
            </a:r>
          </a:p>
        </p:txBody>
      </p:sp>
      <p:sp>
        <p:nvSpPr>
          <p:cNvPr id="14" name="Acuminate">
            <a:extLst xmlns:a="http://schemas.openxmlformats.org/drawingml/2006/main">
              <a:ext uri="{FF2B5EF4-FFF2-40B4-BE49-F238E27FC236}">
                <a16:creationId xmlns:a16="http://schemas.microsoft.com/office/drawing/2014/main" id="{5C6D3B3A-89EE-40E3-873B-CA051DC36AB7}"/>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Acuminate</a:t>
            </a:r>
          </a:p>
        </p:txBody>
      </p:sp>
      <p:sp>
        <p:nvSpPr>
          <p:cNvPr id="15" name="47">
            <a:extLst xmlns:a="http://schemas.openxmlformats.org/drawingml/2006/main">
              <a:ext uri="{FF2B5EF4-FFF2-40B4-BE49-F238E27FC236}">
                <a16:creationId xmlns:a16="http://schemas.microsoft.com/office/drawing/2014/main" id="{AE2274E6-1B87-4CA4-8318-F8CD46E33E6A}"/>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16" name="Acute">
            <a:extLst xmlns:a="http://schemas.openxmlformats.org/drawingml/2006/main">
              <a:ext uri="{FF2B5EF4-FFF2-40B4-BE49-F238E27FC236}">
                <a16:creationId xmlns:a16="http://schemas.microsoft.com/office/drawing/2014/main" id="{699483A9-A458-4339-A002-9CF91B96473D}"/>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Acute</a:t>
            </a:r>
          </a:p>
        </p:txBody>
      </p:sp>
      <p:sp>
        <p:nvSpPr>
          <p:cNvPr id="17" name="47">
            <a:extLst xmlns:a="http://schemas.openxmlformats.org/drawingml/2006/main">
              <a:ext uri="{FF2B5EF4-FFF2-40B4-BE49-F238E27FC236}">
                <a16:creationId xmlns:a16="http://schemas.microsoft.com/office/drawing/2014/main" id="{89C426B0-6E3B-40FC-B764-6811FBDD5B41}"/>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18" name="Adaxial">
            <a:extLst xmlns:a="http://schemas.openxmlformats.org/drawingml/2006/main">
              <a:ext uri="{FF2B5EF4-FFF2-40B4-BE49-F238E27FC236}">
                <a16:creationId xmlns:a16="http://schemas.microsoft.com/office/drawing/2014/main" id="{27712D14-E8E8-44AD-A2FE-C88B1E892843}"/>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Adaxial</a:t>
            </a:r>
          </a:p>
        </p:txBody>
      </p:sp>
      <p:sp>
        <p:nvSpPr>
          <p:cNvPr id="19" name="9">
            <a:extLst xmlns:a="http://schemas.openxmlformats.org/drawingml/2006/main">
              <a:ext uri="{FF2B5EF4-FFF2-40B4-BE49-F238E27FC236}">
                <a16:creationId xmlns:a16="http://schemas.microsoft.com/office/drawing/2014/main" id="{3A1A1FCB-458F-468C-A8BC-965D39066805}"/>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20" name="Alveolate">
            <a:extLst xmlns:a="http://schemas.openxmlformats.org/drawingml/2006/main">
              <a:ext uri="{FF2B5EF4-FFF2-40B4-BE49-F238E27FC236}">
                <a16:creationId xmlns:a16="http://schemas.microsoft.com/office/drawing/2014/main" id="{520FFDEF-579E-403B-88D0-65B29B8C2A4C}"/>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Alveolate</a:t>
            </a:r>
          </a:p>
        </p:txBody>
      </p:sp>
      <p:sp>
        <p:nvSpPr>
          <p:cNvPr id="21" name="55">
            <a:extLst xmlns:a="http://schemas.openxmlformats.org/drawingml/2006/main">
              <a:ext uri="{FF2B5EF4-FFF2-40B4-BE49-F238E27FC236}">
                <a16:creationId xmlns:a16="http://schemas.microsoft.com/office/drawing/2014/main" id="{E2874966-01A7-4363-8898-5D09290591A6}"/>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22" name="Androgynous">
            <a:extLst xmlns:a="http://schemas.openxmlformats.org/drawingml/2006/main">
              <a:ext uri="{FF2B5EF4-FFF2-40B4-BE49-F238E27FC236}">
                <a16:creationId xmlns:a16="http://schemas.microsoft.com/office/drawing/2014/main" id="{C78ED70B-AD3E-4668-AA75-3B060C07C0B9}"/>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Androgynous</a:t>
            </a:r>
          </a:p>
        </p:txBody>
      </p:sp>
      <p:sp>
        <p:nvSpPr>
          <p:cNvPr id="23" name="35">
            <a:extLst xmlns:a="http://schemas.openxmlformats.org/drawingml/2006/main">
              <a:ext uri="{FF2B5EF4-FFF2-40B4-BE49-F238E27FC236}">
                <a16:creationId xmlns:a16="http://schemas.microsoft.com/office/drawing/2014/main" id="{99573943-930A-43CF-A126-6677E24CAC55}"/>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35</a:t>
            </a:r>
          </a:p>
        </p:txBody>
      </p:sp>
      <p:sp>
        <p:nvSpPr>
          <p:cNvPr id="24" name="Annual">
            <a:extLst xmlns:a="http://schemas.openxmlformats.org/drawingml/2006/main">
              <a:ext uri="{FF2B5EF4-FFF2-40B4-BE49-F238E27FC236}">
                <a16:creationId xmlns:a16="http://schemas.microsoft.com/office/drawing/2014/main" id="{14F27023-6302-4CA7-9B34-3D384E91A31A}"/>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Annual</a:t>
            </a:r>
          </a:p>
        </p:txBody>
      </p:sp>
      <p:sp>
        <p:nvSpPr>
          <p:cNvPr id="25" name="7">
            <a:extLst xmlns:a="http://schemas.openxmlformats.org/drawingml/2006/main">
              <a:ext uri="{FF2B5EF4-FFF2-40B4-BE49-F238E27FC236}">
                <a16:creationId xmlns:a16="http://schemas.microsoft.com/office/drawing/2014/main" id="{BD0F5A29-FE33-4442-9A4C-4A2AAA5DE23B}"/>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7</a:t>
            </a:r>
          </a:p>
        </p:txBody>
      </p:sp>
      <p:sp>
        <p:nvSpPr>
          <p:cNvPr id="26" name="Anthela">
            <a:extLst xmlns:a="http://schemas.openxmlformats.org/drawingml/2006/main">
              <a:ext uri="{FF2B5EF4-FFF2-40B4-BE49-F238E27FC236}">
                <a16:creationId xmlns:a16="http://schemas.microsoft.com/office/drawing/2014/main" id="{08F60959-21B6-47F0-9CD9-9E04B416BEF7}"/>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Anthela</a:t>
            </a:r>
          </a:p>
        </p:txBody>
      </p:sp>
      <p:sp>
        <p:nvSpPr>
          <p:cNvPr id="27" name="42">
            <a:extLst xmlns:a="http://schemas.openxmlformats.org/drawingml/2006/main">
              <a:ext uri="{FF2B5EF4-FFF2-40B4-BE49-F238E27FC236}">
                <a16:creationId xmlns:a16="http://schemas.microsoft.com/office/drawing/2014/main" id="{CAD28929-3A6E-4BCE-9F3C-7074C5A8B0B5}"/>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42</a:t>
            </a:r>
          </a:p>
        </p:txBody>
      </p:sp>
      <p:sp>
        <p:nvSpPr>
          <p:cNvPr id="28" name="Anther">
            <a:extLst xmlns:a="http://schemas.openxmlformats.org/drawingml/2006/main">
              <a:ext uri="{FF2B5EF4-FFF2-40B4-BE49-F238E27FC236}">
                <a16:creationId xmlns:a16="http://schemas.microsoft.com/office/drawing/2014/main" id="{62548359-FFFC-464E-9E03-8B0A2EA0AD29}"/>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Anther</a:t>
            </a:r>
          </a:p>
        </p:txBody>
      </p:sp>
      <p:sp>
        <p:nvSpPr>
          <p:cNvPr id="29" name="28">
            <a:extLst xmlns:a="http://schemas.openxmlformats.org/drawingml/2006/main">
              <a:ext uri="{FF2B5EF4-FFF2-40B4-BE49-F238E27FC236}">
                <a16:creationId xmlns:a16="http://schemas.microsoft.com/office/drawing/2014/main" id="{002D6266-FBDB-498B-879F-BD2B9B8C1A6F}"/>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30" name="Anthesis">
            <a:extLst xmlns:a="http://schemas.openxmlformats.org/drawingml/2006/main">
              <a:ext uri="{FF2B5EF4-FFF2-40B4-BE49-F238E27FC236}">
                <a16:creationId xmlns:a16="http://schemas.microsoft.com/office/drawing/2014/main" id="{B87F84D2-94B8-49C9-97A9-BC18ACDC309C}"/>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Anthesis</a:t>
            </a:r>
          </a:p>
        </p:txBody>
      </p:sp>
      <p:sp>
        <p:nvSpPr>
          <p:cNvPr id="31" name="30">
            <a:extLst xmlns:a="http://schemas.openxmlformats.org/drawingml/2006/main">
              <a:ext uri="{FF2B5EF4-FFF2-40B4-BE49-F238E27FC236}">
                <a16:creationId xmlns:a16="http://schemas.microsoft.com/office/drawing/2014/main" id="{7D2830BC-AEB6-4D14-A8B7-7A216B6F9ED3}"/>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32" name="Antrorse">
            <a:extLst xmlns:a="http://schemas.openxmlformats.org/drawingml/2006/main">
              <a:ext uri="{FF2B5EF4-FFF2-40B4-BE49-F238E27FC236}">
                <a16:creationId xmlns:a16="http://schemas.microsoft.com/office/drawing/2014/main" id="{1E19FD68-15E2-430C-8AC2-771A820906E4}"/>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Antrorse</a:t>
            </a:r>
          </a:p>
        </p:txBody>
      </p:sp>
      <p:sp>
        <p:nvSpPr>
          <p:cNvPr id="33" name="53">
            <a:extLst xmlns:a="http://schemas.openxmlformats.org/drawingml/2006/main">
              <a:ext uri="{FF2B5EF4-FFF2-40B4-BE49-F238E27FC236}">
                <a16:creationId xmlns:a16="http://schemas.microsoft.com/office/drawing/2014/main" id="{13AAC3F9-1D1D-4A3B-9703-B2A545BE9B64}"/>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53</a:t>
            </a:r>
          </a:p>
        </p:txBody>
      </p:sp>
      <p:sp>
        <p:nvSpPr>
          <p:cNvPr id="34" name="Apiculate">
            <a:extLst xmlns:a="http://schemas.openxmlformats.org/drawingml/2006/main">
              <a:ext uri="{FF2B5EF4-FFF2-40B4-BE49-F238E27FC236}">
                <a16:creationId xmlns:a16="http://schemas.microsoft.com/office/drawing/2014/main" id="{8E6DF8B2-0400-4C1F-B1D3-C3109B8CB4B1}"/>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Apiculate</a:t>
            </a:r>
          </a:p>
        </p:txBody>
      </p:sp>
      <p:sp>
        <p:nvSpPr>
          <p:cNvPr id="35" name="46">
            <a:extLst xmlns:a="http://schemas.openxmlformats.org/drawingml/2006/main">
              <a:ext uri="{FF2B5EF4-FFF2-40B4-BE49-F238E27FC236}">
                <a16:creationId xmlns:a16="http://schemas.microsoft.com/office/drawing/2014/main" id="{3414DB0C-618A-4F43-A117-8CA20998FC7F}"/>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46</a:t>
            </a:r>
          </a:p>
        </p:txBody>
      </p:sp>
      <p:sp>
        <p:nvSpPr>
          <p:cNvPr id="36" name="Appressed">
            <a:extLst xmlns:a="http://schemas.openxmlformats.org/drawingml/2006/main">
              <a:ext uri="{FF2B5EF4-FFF2-40B4-BE49-F238E27FC236}">
                <a16:creationId xmlns:a16="http://schemas.microsoft.com/office/drawing/2014/main" id="{FE090293-8842-4C57-A640-6514C26A944D}"/>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Appressed</a:t>
            </a:r>
          </a:p>
        </p:txBody>
      </p:sp>
      <p:sp>
        <p:nvSpPr>
          <p:cNvPr id="37" name="10">
            <a:extLst xmlns:a="http://schemas.openxmlformats.org/drawingml/2006/main">
              <a:ext uri="{FF2B5EF4-FFF2-40B4-BE49-F238E27FC236}">
                <a16:creationId xmlns:a16="http://schemas.microsoft.com/office/drawing/2014/main" id="{55766A42-C642-4CC5-BA2C-B60815F09066}"/>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38" name="Aristate">
            <a:extLst xmlns:a="http://schemas.openxmlformats.org/drawingml/2006/main">
              <a:ext uri="{FF2B5EF4-FFF2-40B4-BE49-F238E27FC236}">
                <a16:creationId xmlns:a16="http://schemas.microsoft.com/office/drawing/2014/main" id="{B33183FE-00BE-4888-AF3F-AE5BD01EEF5A}"/>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Aristate</a:t>
            </a:r>
          </a:p>
        </p:txBody>
      </p:sp>
      <p:sp>
        <p:nvSpPr>
          <p:cNvPr id="39" name="23">
            <a:extLst xmlns:a="http://schemas.openxmlformats.org/drawingml/2006/main">
              <a:ext uri="{FF2B5EF4-FFF2-40B4-BE49-F238E27FC236}">
                <a16:creationId xmlns:a16="http://schemas.microsoft.com/office/drawing/2014/main" id="{4BD2BD23-3C42-4BE1-B82B-EFFF51BB9031}"/>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40" name="Aristulate">
            <a:extLst xmlns:a="http://schemas.openxmlformats.org/drawingml/2006/main">
              <a:ext uri="{FF2B5EF4-FFF2-40B4-BE49-F238E27FC236}">
                <a16:creationId xmlns:a16="http://schemas.microsoft.com/office/drawing/2014/main" id="{92ACE8CC-82BC-4EE4-8CEB-D86E2EB019A2}"/>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Aristulate</a:t>
            </a:r>
          </a:p>
        </p:txBody>
      </p:sp>
      <p:sp>
        <p:nvSpPr>
          <p:cNvPr id="41" name="23">
            <a:extLst xmlns:a="http://schemas.openxmlformats.org/drawingml/2006/main">
              <a:ext uri="{FF2B5EF4-FFF2-40B4-BE49-F238E27FC236}">
                <a16:creationId xmlns:a16="http://schemas.microsoft.com/office/drawing/2014/main" id="{669A0312-900B-49A5-B5AF-48560D620785}"/>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42" name="Ascending">
            <a:extLst xmlns:a="http://schemas.openxmlformats.org/drawingml/2006/main">
              <a:ext uri="{FF2B5EF4-FFF2-40B4-BE49-F238E27FC236}">
                <a16:creationId xmlns:a16="http://schemas.microsoft.com/office/drawing/2014/main" id="{085528CF-DE4D-4677-A1CA-BD044313927C}"/>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Ascending</a:t>
            </a:r>
          </a:p>
        </p:txBody>
      </p:sp>
      <p:sp>
        <p:nvSpPr>
          <p:cNvPr id="43" name="10">
            <a:extLst xmlns:a="http://schemas.openxmlformats.org/drawingml/2006/main">
              <a:ext uri="{FF2B5EF4-FFF2-40B4-BE49-F238E27FC236}">
                <a16:creationId xmlns:a16="http://schemas.microsoft.com/office/drawing/2014/main" id="{E74E6439-1A21-46A2-BF3E-997C0A405005}"/>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44" name="Attenuate">
            <a:extLst xmlns:a="http://schemas.openxmlformats.org/drawingml/2006/main">
              <a:ext uri="{FF2B5EF4-FFF2-40B4-BE49-F238E27FC236}">
                <a16:creationId xmlns:a16="http://schemas.microsoft.com/office/drawing/2014/main" id="{D9F788EF-2460-4D6C-9CEF-E4B3DFF1390F}"/>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Attenuate</a:t>
            </a:r>
          </a:p>
        </p:txBody>
      </p:sp>
      <p:sp>
        <p:nvSpPr>
          <p:cNvPr id="45" name="47">
            <a:extLst xmlns:a="http://schemas.openxmlformats.org/drawingml/2006/main">
              <a:ext uri="{FF2B5EF4-FFF2-40B4-BE49-F238E27FC236}">
                <a16:creationId xmlns:a16="http://schemas.microsoft.com/office/drawing/2014/main" id="{9B05052E-A0A2-4C21-8064-A4B8B2826B4B}"/>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46" name="Auricle">
            <a:extLst xmlns:a="http://schemas.openxmlformats.org/drawingml/2006/main">
              <a:ext uri="{FF2B5EF4-FFF2-40B4-BE49-F238E27FC236}">
                <a16:creationId xmlns:a16="http://schemas.microsoft.com/office/drawing/2014/main" id="{4EF42465-2CFF-4B42-A80D-0A78057D0139}"/>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Auricle</a:t>
            </a:r>
          </a:p>
        </p:txBody>
      </p:sp>
      <p:sp>
        <p:nvSpPr>
          <p:cNvPr id="47" name="5">
            <a:extLst xmlns:a="http://schemas.openxmlformats.org/drawingml/2006/main">
              <a:ext uri="{FF2B5EF4-FFF2-40B4-BE49-F238E27FC236}">
                <a16:creationId xmlns:a16="http://schemas.microsoft.com/office/drawing/2014/main" id="{83004F13-E321-4DBB-8FE2-65EE8A991664}"/>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a:t>
            </a:r>
          </a:p>
        </p:txBody>
      </p:sp>
      <p:sp>
        <p:nvSpPr>
          <p:cNvPr id="48" name="Awn">
            <a:extLst xmlns:a="http://schemas.openxmlformats.org/drawingml/2006/main">
              <a:ext uri="{FF2B5EF4-FFF2-40B4-BE49-F238E27FC236}">
                <a16:creationId xmlns:a16="http://schemas.microsoft.com/office/drawing/2014/main" id="{66108F56-629F-4D1D-B785-58060F975691}"/>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Awn</a:t>
            </a:r>
          </a:p>
        </p:txBody>
      </p:sp>
      <p:sp>
        <p:nvSpPr>
          <p:cNvPr id="49" name="23">
            <a:extLst xmlns:a="http://schemas.openxmlformats.org/drawingml/2006/main">
              <a:ext uri="{FF2B5EF4-FFF2-40B4-BE49-F238E27FC236}">
                <a16:creationId xmlns:a16="http://schemas.microsoft.com/office/drawing/2014/main" id="{61C4CCDF-6EE0-41A5-9BA3-09A5890DCA33}"/>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50" name="Awn column">
            <a:extLst xmlns:a="http://schemas.openxmlformats.org/drawingml/2006/main">
              <a:ext uri="{FF2B5EF4-FFF2-40B4-BE49-F238E27FC236}">
                <a16:creationId xmlns:a16="http://schemas.microsoft.com/office/drawing/2014/main" id="{65CAA7DC-9FC4-412C-98AB-045CE07FC4D1}"/>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Awn column</a:t>
            </a:r>
          </a:p>
        </p:txBody>
      </p:sp>
      <p:sp>
        <p:nvSpPr>
          <p:cNvPr id="51" name="24">
            <a:extLst xmlns:a="http://schemas.openxmlformats.org/drawingml/2006/main">
              <a:ext uri="{FF2B5EF4-FFF2-40B4-BE49-F238E27FC236}">
                <a16:creationId xmlns:a16="http://schemas.microsoft.com/office/drawing/2014/main" id="{15E9B3A2-1D13-4FCC-99AF-C536B2ADD941}"/>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24</a:t>
            </a:r>
          </a:p>
        </p:txBody>
      </p:sp>
      <p:sp>
        <p:nvSpPr>
          <p:cNvPr id="52" name="Axil">
            <a:extLst xmlns:a="http://schemas.openxmlformats.org/drawingml/2006/main">
              <a:ext uri="{FF2B5EF4-FFF2-40B4-BE49-F238E27FC236}">
                <a16:creationId xmlns:a16="http://schemas.microsoft.com/office/drawing/2014/main" id="{71A213B3-C46F-416A-A164-5D7C296D4258}"/>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Axil</a:t>
            </a:r>
          </a:p>
        </p:txBody>
      </p:sp>
      <p:sp>
        <p:nvSpPr>
          <p:cNvPr id="53" name="9">
            <a:extLst xmlns:a="http://schemas.openxmlformats.org/drawingml/2006/main">
              <a:ext uri="{FF2B5EF4-FFF2-40B4-BE49-F238E27FC236}">
                <a16:creationId xmlns:a16="http://schemas.microsoft.com/office/drawing/2014/main" id="{7279949A-B7AF-4008-B6AC-6875603E5582}"/>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54" name="Axillary">
            <a:extLst xmlns:a="http://schemas.openxmlformats.org/drawingml/2006/main">
              <a:ext uri="{FF2B5EF4-FFF2-40B4-BE49-F238E27FC236}">
                <a16:creationId xmlns:a16="http://schemas.microsoft.com/office/drawing/2014/main" id="{09ADE660-6DF8-4B05-8EAC-B73707B45AB7}"/>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Axillary</a:t>
            </a:r>
          </a:p>
        </p:txBody>
      </p:sp>
      <p:sp>
        <p:nvSpPr>
          <p:cNvPr id="55" name="9">
            <a:extLst xmlns:a="http://schemas.openxmlformats.org/drawingml/2006/main">
              <a:ext uri="{FF2B5EF4-FFF2-40B4-BE49-F238E27FC236}">
                <a16:creationId xmlns:a16="http://schemas.microsoft.com/office/drawing/2014/main" id="{FABFA3F5-00F0-44DF-BCB9-25E09166D9CC}"/>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56" name="Barbellate">
            <a:extLst xmlns:a="http://schemas.openxmlformats.org/drawingml/2006/main">
              <a:ext uri="{FF2B5EF4-FFF2-40B4-BE49-F238E27FC236}">
                <a16:creationId xmlns:a16="http://schemas.microsoft.com/office/drawing/2014/main" id="{7C1FE986-A22F-41F2-8D89-E7009997CAAF}"/>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Barbellate</a:t>
            </a:r>
          </a:p>
        </p:txBody>
      </p:sp>
      <p:sp>
        <p:nvSpPr>
          <p:cNvPr id="57" name="53">
            <a:extLst xmlns:a="http://schemas.openxmlformats.org/drawingml/2006/main">
              <a:ext uri="{FF2B5EF4-FFF2-40B4-BE49-F238E27FC236}">
                <a16:creationId xmlns:a16="http://schemas.microsoft.com/office/drawing/2014/main" id="{64273BB7-9B9E-4259-8AB5-7077268F9A72}"/>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53</a:t>
            </a:r>
          </a:p>
        </p:txBody>
      </p:sp>
      <p:sp>
        <p:nvSpPr>
          <p:cNvPr id="58" name="Barren / neuter">
            <a:extLst xmlns:a="http://schemas.openxmlformats.org/drawingml/2006/main">
              <a:ext uri="{FF2B5EF4-FFF2-40B4-BE49-F238E27FC236}">
                <a16:creationId xmlns:a16="http://schemas.microsoft.com/office/drawing/2014/main" id="{75448D22-3503-44EC-85C2-F3BD41D728E7}"/>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Barren / neuter</a:t>
            </a:r>
          </a:p>
        </p:txBody>
      </p:sp>
      <p:sp>
        <p:nvSpPr>
          <p:cNvPr id="59" name="30">
            <a:extLst xmlns:a="http://schemas.openxmlformats.org/drawingml/2006/main">
              <a:ext uri="{FF2B5EF4-FFF2-40B4-BE49-F238E27FC236}">
                <a16:creationId xmlns:a16="http://schemas.microsoft.com/office/drawing/2014/main" id="{42A3F46E-29DE-4212-8CC7-CFA7D8EBD5E6}"/>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60" name="Basal">
            <a:extLst xmlns:a="http://schemas.openxmlformats.org/drawingml/2006/main">
              <a:ext uri="{FF2B5EF4-FFF2-40B4-BE49-F238E27FC236}">
                <a16:creationId xmlns:a16="http://schemas.microsoft.com/office/drawing/2014/main" id="{32DEA660-73B7-4ACB-AA06-EAC8F9877E66}"/>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Basal</a:t>
            </a:r>
          </a:p>
        </p:txBody>
      </p:sp>
      <p:sp>
        <p:nvSpPr>
          <p:cNvPr id="61" name="8">
            <a:extLst xmlns:a="http://schemas.openxmlformats.org/drawingml/2006/main">
              <a:ext uri="{FF2B5EF4-FFF2-40B4-BE49-F238E27FC236}">
                <a16:creationId xmlns:a16="http://schemas.microsoft.com/office/drawing/2014/main" id="{DD282509-9202-4E59-AD01-DD301139321A}"/>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62" name="Beak / rostrum">
            <a:extLst xmlns:a="http://schemas.openxmlformats.org/drawingml/2006/main">
              <a:ext uri="{FF2B5EF4-FFF2-40B4-BE49-F238E27FC236}">
                <a16:creationId xmlns:a16="http://schemas.microsoft.com/office/drawing/2014/main" id="{2906278F-59D5-41E3-9A5A-680FFB59E7D3}"/>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Beak / rostrum</a:t>
            </a:r>
          </a:p>
        </p:txBody>
      </p:sp>
      <p:sp>
        <p:nvSpPr>
          <p:cNvPr id="63" name="32">
            <a:extLst xmlns:a="http://schemas.openxmlformats.org/drawingml/2006/main">
              <a:ext uri="{FF2B5EF4-FFF2-40B4-BE49-F238E27FC236}">
                <a16:creationId xmlns:a16="http://schemas.microsoft.com/office/drawing/2014/main" id="{9D3F87ED-5707-4066-970A-BE1C2AAD9C73}"/>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64" name="Bidentate">
            <a:extLst xmlns:a="http://schemas.openxmlformats.org/drawingml/2006/main">
              <a:ext uri="{FF2B5EF4-FFF2-40B4-BE49-F238E27FC236}">
                <a16:creationId xmlns:a16="http://schemas.microsoft.com/office/drawing/2014/main" id="{700568D3-9B60-4E74-936C-99FB9BD1C4B1}"/>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Bidentate</a:t>
            </a:r>
          </a:p>
        </p:txBody>
      </p:sp>
      <p:sp>
        <p:nvSpPr>
          <p:cNvPr id="65" name="32">
            <a:extLst xmlns:a="http://schemas.openxmlformats.org/drawingml/2006/main">
              <a:ext uri="{FF2B5EF4-FFF2-40B4-BE49-F238E27FC236}">
                <a16:creationId xmlns:a16="http://schemas.microsoft.com/office/drawing/2014/main" id="{EA198988-A3DA-40C6-891F-5C8E768F3AC3}"/>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66" name="Bisexual / perfect">
            <a:extLst xmlns:a="http://schemas.openxmlformats.org/drawingml/2006/main">
              <a:ext uri="{FF2B5EF4-FFF2-40B4-BE49-F238E27FC236}">
                <a16:creationId xmlns:a16="http://schemas.microsoft.com/office/drawing/2014/main" id="{F6EB6B7B-E196-4889-8414-0686C6C30116}"/>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Bisexual / perfect</a:t>
            </a:r>
          </a:p>
        </p:txBody>
      </p:sp>
      <p:sp>
        <p:nvSpPr>
          <p:cNvPr id="67" name="29">
            <a:extLst xmlns:a="http://schemas.openxmlformats.org/drawingml/2006/main">
              <a:ext uri="{FF2B5EF4-FFF2-40B4-BE49-F238E27FC236}">
                <a16:creationId xmlns:a16="http://schemas.microsoft.com/office/drawing/2014/main" id="{5FF696F9-42A4-4753-BC12-032BF3A4EE85}"/>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68" name="Blade / lamina">
            <a:extLst xmlns:a="http://schemas.openxmlformats.org/drawingml/2006/main">
              <a:ext uri="{FF2B5EF4-FFF2-40B4-BE49-F238E27FC236}">
                <a16:creationId xmlns:a16="http://schemas.microsoft.com/office/drawing/2014/main" id="{991481B4-90DF-4F19-8184-3B9C9717D0E1}"/>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Blade / lamina</a:t>
            </a:r>
          </a:p>
        </p:txBody>
      </p:sp>
      <p:sp>
        <p:nvSpPr>
          <p:cNvPr id="69" name="5">
            <a:extLst xmlns:a="http://schemas.openxmlformats.org/drawingml/2006/main">
              <a:ext uri="{FF2B5EF4-FFF2-40B4-BE49-F238E27FC236}">
                <a16:creationId xmlns:a16="http://schemas.microsoft.com/office/drawing/2014/main" id="{338B0E94-7076-45E4-A560-8F9A072AA798}"/>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a:t>
            </a:r>
          </a:p>
        </p:txBody>
      </p:sp>
      <p:sp>
        <p:nvSpPr>
          <p:cNvPr id="70" name="Bladeless sheath">
            <a:extLst xmlns:a="http://schemas.openxmlformats.org/drawingml/2006/main">
              <a:ext uri="{FF2B5EF4-FFF2-40B4-BE49-F238E27FC236}">
                <a16:creationId xmlns:a16="http://schemas.microsoft.com/office/drawing/2014/main" id="{E47A4ACE-6050-4EFF-89A6-BCAA0D28828C}"/>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Bladeless sheath</a:t>
            </a:r>
          </a:p>
        </p:txBody>
      </p:sp>
      <p:sp>
        <p:nvSpPr>
          <p:cNvPr id="71" name="15">
            <a:extLst xmlns:a="http://schemas.openxmlformats.org/drawingml/2006/main">
              <a:ext uri="{FF2B5EF4-FFF2-40B4-BE49-F238E27FC236}">
                <a16:creationId xmlns:a16="http://schemas.microsoft.com/office/drawing/2014/main" id="{54050018-345E-4404-B689-F1CF4115D8FF}"/>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72" name="Bract">
            <a:extLst xmlns:a="http://schemas.openxmlformats.org/drawingml/2006/main">
              <a:ext uri="{FF2B5EF4-FFF2-40B4-BE49-F238E27FC236}">
                <a16:creationId xmlns:a16="http://schemas.microsoft.com/office/drawing/2014/main" id="{2828F95F-5756-4121-B027-FB79508882CB}"/>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Bract</a:t>
            </a:r>
          </a:p>
        </p:txBody>
      </p:sp>
      <p:sp>
        <p:nvSpPr>
          <p:cNvPr id="73" name="16">
            <a:extLst xmlns:a="http://schemas.openxmlformats.org/drawingml/2006/main">
              <a:ext uri="{FF2B5EF4-FFF2-40B4-BE49-F238E27FC236}">
                <a16:creationId xmlns:a16="http://schemas.microsoft.com/office/drawing/2014/main" id="{6512243C-1933-45E1-9709-3664F4FFA454}"/>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16</a:t>
            </a:r>
          </a:p>
        </p:txBody>
      </p:sp>
      <p:sp>
        <p:nvSpPr>
          <p:cNvPr id="74" name="Bracteole">
            <a:extLst xmlns:a="http://schemas.openxmlformats.org/drawingml/2006/main">
              <a:ext uri="{FF2B5EF4-FFF2-40B4-BE49-F238E27FC236}">
                <a16:creationId xmlns:a16="http://schemas.microsoft.com/office/drawing/2014/main" id="{6FDBE0E7-627E-403E-941F-D8680EBB8DA0}"/>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Bracteole</a:t>
            </a:r>
          </a:p>
        </p:txBody>
      </p:sp>
      <p:sp>
        <p:nvSpPr>
          <p:cNvPr id="75" name="38">
            <a:extLst xmlns:a="http://schemas.openxmlformats.org/drawingml/2006/main">
              <a:ext uri="{FF2B5EF4-FFF2-40B4-BE49-F238E27FC236}">
                <a16:creationId xmlns:a16="http://schemas.microsoft.com/office/drawing/2014/main" id="{10284BC5-B962-4B8F-ADD5-935F89DE769A}"/>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38</a:t>
            </a:r>
          </a:p>
        </p:txBody>
      </p:sp>
    </p:spTree>
    <p:extLst>
      <p:ext uri="{BB962C8B-B14F-4D97-AF65-F5344CB8AC3E}">
        <p14:creationId xmlns:p14="http://schemas.microsoft.com/office/powerpoint/2010/main" val="2080145959"/>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95340522-CB7E-4C49-9267-00CE61C27B0E}"/>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95881BCA-6BE9-4337-AF75-462F541544B0}"/>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68">
            <a:extLst xmlns:a="http://schemas.openxmlformats.org/drawingml/2006/main">
              <a:ext uri="{FF2B5EF4-FFF2-40B4-BE49-F238E27FC236}">
                <a16:creationId xmlns:a16="http://schemas.microsoft.com/office/drawing/2014/main" id="{9520A588-1DAB-4549-95E4-7BCF3179AC13}"/>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68</a:t>
            </a:r>
          </a:p>
        </p:txBody>
      </p:sp>
      <p:sp>
        <p:nvSpPr>
          <p:cNvPr id="4" name="ca.">
            <a:extLst xmlns:a="http://schemas.openxmlformats.org/drawingml/2006/main">
              <a:ext uri="{FF2B5EF4-FFF2-40B4-BE49-F238E27FC236}">
                <a16:creationId xmlns:a16="http://schemas.microsoft.com/office/drawing/2014/main" id="{7BB4BD80-A29B-4C03-9FCD-2D5F87620C00}"/>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a:t>
            </a:r>
          </a:p>
        </p:txBody>
      </p:sp>
      <p:sp>
        <p:nvSpPr>
          <p:cNvPr id="5" name="59">
            <a:extLst xmlns:a="http://schemas.openxmlformats.org/drawingml/2006/main">
              <a:ext uri="{FF2B5EF4-FFF2-40B4-BE49-F238E27FC236}">
                <a16:creationId xmlns:a16="http://schemas.microsoft.com/office/drawing/2014/main" id="{6F67BBFC-2C14-4FBA-87D8-D29ED25DA1E7}"/>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6" name="Caducous">
            <a:extLst xmlns:a="http://schemas.openxmlformats.org/drawingml/2006/main">
              <a:ext uri="{FF2B5EF4-FFF2-40B4-BE49-F238E27FC236}">
                <a16:creationId xmlns:a16="http://schemas.microsoft.com/office/drawing/2014/main" id="{F4DED8A7-428A-4047-A268-AE9747350BA4}"/>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Caducous</a:t>
            </a:r>
          </a:p>
        </p:txBody>
      </p:sp>
      <p:sp>
        <p:nvSpPr>
          <p:cNvPr id="7" name="58">
            <a:extLst xmlns:a="http://schemas.openxmlformats.org/drawingml/2006/main">
              <a:ext uri="{FF2B5EF4-FFF2-40B4-BE49-F238E27FC236}">
                <a16:creationId xmlns:a16="http://schemas.microsoft.com/office/drawing/2014/main" id="{96C663F9-B268-4247-AF40-960CE94C5A71}"/>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8" name="Caespitose / cespitose">
            <a:extLst xmlns:a="http://schemas.openxmlformats.org/drawingml/2006/main">
              <a:ext uri="{FF2B5EF4-FFF2-40B4-BE49-F238E27FC236}">
                <a16:creationId xmlns:a16="http://schemas.microsoft.com/office/drawing/2014/main" id="{1401091F-DD38-474D-8401-16D0BB3C5958}"/>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Caespitose / cespitose</a:t>
            </a:r>
          </a:p>
        </p:txBody>
      </p:sp>
      <p:sp>
        <p:nvSpPr>
          <p:cNvPr id="9" name="7">
            <a:extLst xmlns:a="http://schemas.openxmlformats.org/drawingml/2006/main">
              <a:ext uri="{FF2B5EF4-FFF2-40B4-BE49-F238E27FC236}">
                <a16:creationId xmlns:a16="http://schemas.microsoft.com/office/drawing/2014/main" id="{75F0255F-0390-4755-A77E-FE622164DFEB}"/>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7</a:t>
            </a:r>
          </a:p>
        </p:txBody>
      </p:sp>
      <p:sp>
        <p:nvSpPr>
          <p:cNvPr id="10" name="Callus">
            <a:extLst xmlns:a="http://schemas.openxmlformats.org/drawingml/2006/main">
              <a:ext uri="{FF2B5EF4-FFF2-40B4-BE49-F238E27FC236}">
                <a16:creationId xmlns:a16="http://schemas.microsoft.com/office/drawing/2014/main" id="{4BE7CCD6-01B0-46DA-9038-349E9D2C1A7A}"/>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Callus</a:t>
            </a:r>
          </a:p>
        </p:txBody>
      </p:sp>
      <p:sp>
        <p:nvSpPr>
          <p:cNvPr id="11" name="24">
            <a:extLst xmlns:a="http://schemas.openxmlformats.org/drawingml/2006/main">
              <a:ext uri="{FF2B5EF4-FFF2-40B4-BE49-F238E27FC236}">
                <a16:creationId xmlns:a16="http://schemas.microsoft.com/office/drawing/2014/main" id="{83E36617-750B-4C87-B732-CF6FF61F24FF}"/>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24</a:t>
            </a:r>
          </a:p>
        </p:txBody>
      </p:sp>
      <p:sp>
        <p:nvSpPr>
          <p:cNvPr id="12" name="Canaliculate">
            <a:extLst xmlns:a="http://schemas.openxmlformats.org/drawingml/2006/main">
              <a:ext uri="{FF2B5EF4-FFF2-40B4-BE49-F238E27FC236}">
                <a16:creationId xmlns:a16="http://schemas.microsoft.com/office/drawing/2014/main" id="{14CEBB89-F37A-4097-9D28-406F97B5BBF3}"/>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Canaliculate</a:t>
            </a:r>
          </a:p>
        </p:txBody>
      </p:sp>
      <p:sp>
        <p:nvSpPr>
          <p:cNvPr id="13" name="14">
            <a:extLst xmlns:a="http://schemas.openxmlformats.org/drawingml/2006/main">
              <a:ext uri="{FF2B5EF4-FFF2-40B4-BE49-F238E27FC236}">
                <a16:creationId xmlns:a16="http://schemas.microsoft.com/office/drawing/2014/main" id="{06EE270E-A90B-4250-BAF8-DA5B50DB16EA}"/>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14</a:t>
            </a:r>
          </a:p>
        </p:txBody>
      </p:sp>
      <p:sp>
        <p:nvSpPr>
          <p:cNvPr id="14" name="Cancellate">
            <a:extLst xmlns:a="http://schemas.openxmlformats.org/drawingml/2006/main">
              <a:ext uri="{FF2B5EF4-FFF2-40B4-BE49-F238E27FC236}">
                <a16:creationId xmlns:a16="http://schemas.microsoft.com/office/drawing/2014/main" id="{2EF30DB6-B6CA-405A-98A6-B26F7AB4476F}"/>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Cancellate</a:t>
            </a:r>
          </a:p>
        </p:txBody>
      </p:sp>
      <p:sp>
        <p:nvSpPr>
          <p:cNvPr id="15" name="55">
            <a:extLst xmlns:a="http://schemas.openxmlformats.org/drawingml/2006/main">
              <a:ext uri="{FF2B5EF4-FFF2-40B4-BE49-F238E27FC236}">
                <a16:creationId xmlns:a16="http://schemas.microsoft.com/office/drawing/2014/main" id="{1388FF3D-AB6B-4074-AF8F-9DF825F6C4A1}"/>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16" name="Capillary">
            <a:extLst xmlns:a="http://schemas.openxmlformats.org/drawingml/2006/main">
              <a:ext uri="{FF2B5EF4-FFF2-40B4-BE49-F238E27FC236}">
                <a16:creationId xmlns:a16="http://schemas.microsoft.com/office/drawing/2014/main" id="{83DDA672-44AA-4524-8232-7E4B62251FE8}"/>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Capillary</a:t>
            </a:r>
          </a:p>
        </p:txBody>
      </p:sp>
      <p:sp>
        <p:nvSpPr>
          <p:cNvPr id="17" name="43">
            <a:extLst xmlns:a="http://schemas.openxmlformats.org/drawingml/2006/main">
              <a:ext uri="{FF2B5EF4-FFF2-40B4-BE49-F238E27FC236}">
                <a16:creationId xmlns:a16="http://schemas.microsoft.com/office/drawing/2014/main" id="{E0F5AF98-9188-4C8A-89B2-C4CB66BCA804}"/>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
        <p:nvSpPr>
          <p:cNvPr id="18" name="Capitate">
            <a:extLst xmlns:a="http://schemas.openxmlformats.org/drawingml/2006/main">
              <a:ext uri="{FF2B5EF4-FFF2-40B4-BE49-F238E27FC236}">
                <a16:creationId xmlns:a16="http://schemas.microsoft.com/office/drawing/2014/main" id="{3041AC98-F986-4C71-874B-7DFB8E2371B4}"/>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Capitate</a:t>
            </a:r>
          </a:p>
        </p:txBody>
      </p:sp>
      <p:sp>
        <p:nvSpPr>
          <p:cNvPr id="19" name="18">
            <a:extLst xmlns:a="http://schemas.openxmlformats.org/drawingml/2006/main">
              <a:ext uri="{FF2B5EF4-FFF2-40B4-BE49-F238E27FC236}">
                <a16:creationId xmlns:a16="http://schemas.microsoft.com/office/drawing/2014/main" id="{ED82522C-BB03-4381-99CB-D6C25D6EC631}"/>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20" name="Capsule">
            <a:extLst xmlns:a="http://schemas.openxmlformats.org/drawingml/2006/main">
              <a:ext uri="{FF2B5EF4-FFF2-40B4-BE49-F238E27FC236}">
                <a16:creationId xmlns:a16="http://schemas.microsoft.com/office/drawing/2014/main" id="{170999CD-6245-4E7F-9EA4-FA9C43A011C1}"/>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Capsule</a:t>
            </a:r>
          </a:p>
        </p:txBody>
      </p:sp>
      <p:sp>
        <p:nvSpPr>
          <p:cNvPr id="21" name="38">
            <a:extLst xmlns:a="http://schemas.openxmlformats.org/drawingml/2006/main">
              <a:ext uri="{FF2B5EF4-FFF2-40B4-BE49-F238E27FC236}">
                <a16:creationId xmlns:a16="http://schemas.microsoft.com/office/drawing/2014/main" id="{EBC05219-04BF-49A5-981E-59C4F3B3E0AE}"/>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38</a:t>
            </a:r>
          </a:p>
        </p:txBody>
      </p:sp>
      <p:sp>
        <p:nvSpPr>
          <p:cNvPr id="22" name="Caryopsis / grain">
            <a:extLst xmlns:a="http://schemas.openxmlformats.org/drawingml/2006/main">
              <a:ext uri="{FF2B5EF4-FFF2-40B4-BE49-F238E27FC236}">
                <a16:creationId xmlns:a16="http://schemas.microsoft.com/office/drawing/2014/main" id="{6B844059-1177-4C6D-961E-9D5B9D427AD9}"/>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Caryopsis / grain</a:t>
            </a:r>
          </a:p>
        </p:txBody>
      </p:sp>
      <p:sp>
        <p:nvSpPr>
          <p:cNvPr id="23" name="22">
            <a:extLst xmlns:a="http://schemas.openxmlformats.org/drawingml/2006/main">
              <a:ext uri="{FF2B5EF4-FFF2-40B4-BE49-F238E27FC236}">
                <a16:creationId xmlns:a16="http://schemas.microsoft.com/office/drawing/2014/main" id="{C8FA5BB2-9B35-4306-85E2-96CB829FE133}"/>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24" name="Cataphyll">
            <a:extLst xmlns:a="http://schemas.openxmlformats.org/drawingml/2006/main">
              <a:ext uri="{FF2B5EF4-FFF2-40B4-BE49-F238E27FC236}">
                <a16:creationId xmlns:a16="http://schemas.microsoft.com/office/drawing/2014/main" id="{AD130A8B-149F-4C10-8A19-0B063544BEB2}"/>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Cataphyll</a:t>
            </a:r>
          </a:p>
        </p:txBody>
      </p:sp>
      <p:sp>
        <p:nvSpPr>
          <p:cNvPr id="25" name="42">
            <a:extLst xmlns:a="http://schemas.openxmlformats.org/drawingml/2006/main">
              <a:ext uri="{FF2B5EF4-FFF2-40B4-BE49-F238E27FC236}">
                <a16:creationId xmlns:a16="http://schemas.microsoft.com/office/drawing/2014/main" id="{C9A905BD-DF82-4024-B41F-91DA5E2AED2C}"/>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42</a:t>
            </a:r>
          </a:p>
        </p:txBody>
      </p:sp>
      <p:sp>
        <p:nvSpPr>
          <p:cNvPr id="26" name="Cauline">
            <a:extLst xmlns:a="http://schemas.openxmlformats.org/drawingml/2006/main">
              <a:ext uri="{FF2B5EF4-FFF2-40B4-BE49-F238E27FC236}">
                <a16:creationId xmlns:a16="http://schemas.microsoft.com/office/drawing/2014/main" id="{0148C331-CDCA-4FD1-908A-63A4211846CF}"/>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Cauline</a:t>
            </a:r>
          </a:p>
        </p:txBody>
      </p:sp>
      <p:sp>
        <p:nvSpPr>
          <p:cNvPr id="27" name="8">
            <a:extLst xmlns:a="http://schemas.openxmlformats.org/drawingml/2006/main">
              <a:ext uri="{FF2B5EF4-FFF2-40B4-BE49-F238E27FC236}">
                <a16:creationId xmlns:a16="http://schemas.microsoft.com/office/drawing/2014/main" id="{2EEDD0CD-7874-4546-A041-215DD8C23CB1}"/>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28" name="Chartaceous">
            <a:extLst xmlns:a="http://schemas.openxmlformats.org/drawingml/2006/main">
              <a:ext uri="{FF2B5EF4-FFF2-40B4-BE49-F238E27FC236}">
                <a16:creationId xmlns:a16="http://schemas.microsoft.com/office/drawing/2014/main" id="{1AE4F059-D492-4256-9F51-C00C91E865DF}"/>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Chartaceous</a:t>
            </a:r>
          </a:p>
        </p:txBody>
      </p:sp>
      <p:sp>
        <p:nvSpPr>
          <p:cNvPr id="29" name="26">
            <a:extLst xmlns:a="http://schemas.openxmlformats.org/drawingml/2006/main">
              <a:ext uri="{FF2B5EF4-FFF2-40B4-BE49-F238E27FC236}">
                <a16:creationId xmlns:a16="http://schemas.microsoft.com/office/drawing/2014/main" id="{7AE4B586-B15F-4D90-8328-FBB660F79762}"/>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26</a:t>
            </a:r>
          </a:p>
        </p:txBody>
      </p:sp>
      <p:sp>
        <p:nvSpPr>
          <p:cNvPr id="30" name="Chasmogamous">
            <a:extLst xmlns:a="http://schemas.openxmlformats.org/drawingml/2006/main">
              <a:ext uri="{FF2B5EF4-FFF2-40B4-BE49-F238E27FC236}">
                <a16:creationId xmlns:a16="http://schemas.microsoft.com/office/drawing/2014/main" id="{BD9E73AB-FA7D-40CD-9915-4129CCAC432D}"/>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Chasmogamous</a:t>
            </a:r>
          </a:p>
        </p:txBody>
      </p:sp>
      <p:sp>
        <p:nvSpPr>
          <p:cNvPr id="31" name="30">
            <a:extLst xmlns:a="http://schemas.openxmlformats.org/drawingml/2006/main">
              <a:ext uri="{FF2B5EF4-FFF2-40B4-BE49-F238E27FC236}">
                <a16:creationId xmlns:a16="http://schemas.microsoft.com/office/drawing/2014/main" id="{8428589E-4133-4934-A388-87D08707477B}"/>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32" name="Ciliate">
            <a:extLst xmlns:a="http://schemas.openxmlformats.org/drawingml/2006/main">
              <a:ext uri="{FF2B5EF4-FFF2-40B4-BE49-F238E27FC236}">
                <a16:creationId xmlns:a16="http://schemas.microsoft.com/office/drawing/2014/main" id="{29ADA8AE-315A-4DFB-86C1-F8B191D1375D}"/>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Ciliate</a:t>
            </a:r>
          </a:p>
        </p:txBody>
      </p:sp>
      <p:sp>
        <p:nvSpPr>
          <p:cNvPr id="33" name="52">
            <a:extLst xmlns:a="http://schemas.openxmlformats.org/drawingml/2006/main">
              <a:ext uri="{FF2B5EF4-FFF2-40B4-BE49-F238E27FC236}">
                <a16:creationId xmlns:a16="http://schemas.microsoft.com/office/drawing/2014/main" id="{17AAC6A8-01A2-4412-BC14-A1F62372AE56}"/>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34" name="Ciliolate">
            <a:extLst xmlns:a="http://schemas.openxmlformats.org/drawingml/2006/main">
              <a:ext uri="{FF2B5EF4-FFF2-40B4-BE49-F238E27FC236}">
                <a16:creationId xmlns:a16="http://schemas.microsoft.com/office/drawing/2014/main" id="{09F1EBFC-AA79-46A5-B333-7247274E522F}"/>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Ciliolate</a:t>
            </a:r>
          </a:p>
        </p:txBody>
      </p:sp>
      <p:sp>
        <p:nvSpPr>
          <p:cNvPr id="35" name="52">
            <a:extLst xmlns:a="http://schemas.openxmlformats.org/drawingml/2006/main">
              <a:ext uri="{FF2B5EF4-FFF2-40B4-BE49-F238E27FC236}">
                <a16:creationId xmlns:a16="http://schemas.microsoft.com/office/drawing/2014/main" id="{50F9CF92-9681-45B7-A2BE-9AF77E0D5515}"/>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36" name="Cladoprophyll">
            <a:extLst xmlns:a="http://schemas.openxmlformats.org/drawingml/2006/main">
              <a:ext uri="{FF2B5EF4-FFF2-40B4-BE49-F238E27FC236}">
                <a16:creationId xmlns:a16="http://schemas.microsoft.com/office/drawing/2014/main" id="{130F6E27-DB7F-4E97-81DB-A7E3774E19A4}"/>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Cladoprophyll</a:t>
            </a:r>
          </a:p>
        </p:txBody>
      </p:sp>
      <p:sp>
        <p:nvSpPr>
          <p:cNvPr id="37" name="36">
            <a:extLst xmlns:a="http://schemas.openxmlformats.org/drawingml/2006/main">
              <a:ext uri="{FF2B5EF4-FFF2-40B4-BE49-F238E27FC236}">
                <a16:creationId xmlns:a16="http://schemas.microsoft.com/office/drawing/2014/main" id="{5E6AD499-FFB6-49D5-BEF1-E7A5A368AEFA}"/>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36</a:t>
            </a:r>
          </a:p>
        </p:txBody>
      </p:sp>
      <p:sp>
        <p:nvSpPr>
          <p:cNvPr id="38" name="Cleistogamous">
            <a:extLst xmlns:a="http://schemas.openxmlformats.org/drawingml/2006/main">
              <a:ext uri="{FF2B5EF4-FFF2-40B4-BE49-F238E27FC236}">
                <a16:creationId xmlns:a16="http://schemas.microsoft.com/office/drawing/2014/main" id="{1393F425-9C89-4086-8D4C-C572602CEA7E}"/>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Cleistogamous</a:t>
            </a:r>
          </a:p>
        </p:txBody>
      </p:sp>
      <p:sp>
        <p:nvSpPr>
          <p:cNvPr id="39" name="30">
            <a:extLst xmlns:a="http://schemas.openxmlformats.org/drawingml/2006/main">
              <a:ext uri="{FF2B5EF4-FFF2-40B4-BE49-F238E27FC236}">
                <a16:creationId xmlns:a16="http://schemas.microsoft.com/office/drawing/2014/main" id="{4F5E4E28-77F5-4243-9332-D35951129B2F}"/>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40" name="Closed sheath">
            <a:extLst xmlns:a="http://schemas.openxmlformats.org/drawingml/2006/main">
              <a:ext uri="{FF2B5EF4-FFF2-40B4-BE49-F238E27FC236}">
                <a16:creationId xmlns:a16="http://schemas.microsoft.com/office/drawing/2014/main" id="{F4A265D8-E4CB-482A-B1A0-EF762B24B686}"/>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Closed sheath</a:t>
            </a:r>
          </a:p>
        </p:txBody>
      </p:sp>
      <p:sp>
        <p:nvSpPr>
          <p:cNvPr id="41" name="15">
            <a:extLst xmlns:a="http://schemas.openxmlformats.org/drawingml/2006/main">
              <a:ext uri="{FF2B5EF4-FFF2-40B4-BE49-F238E27FC236}">
                <a16:creationId xmlns:a16="http://schemas.microsoft.com/office/drawing/2014/main" id="{79F2B00E-906C-413D-9049-CD8E8EB5947E}"/>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42" name="Collar">
            <a:extLst xmlns:a="http://schemas.openxmlformats.org/drawingml/2006/main">
              <a:ext uri="{FF2B5EF4-FFF2-40B4-BE49-F238E27FC236}">
                <a16:creationId xmlns:a16="http://schemas.microsoft.com/office/drawing/2014/main" id="{B7304923-F343-4A14-9D4C-50E4B3572C0D}"/>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Collar</a:t>
            </a:r>
          </a:p>
        </p:txBody>
      </p:sp>
      <p:sp>
        <p:nvSpPr>
          <p:cNvPr id="43" name="5">
            <a:extLst xmlns:a="http://schemas.openxmlformats.org/drawingml/2006/main">
              <a:ext uri="{FF2B5EF4-FFF2-40B4-BE49-F238E27FC236}">
                <a16:creationId xmlns:a16="http://schemas.microsoft.com/office/drawing/2014/main" id="{19ADDDF5-EA4F-420A-9CBC-3E2093A47042}"/>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a:t>
            </a:r>
          </a:p>
        </p:txBody>
      </p:sp>
      <p:sp>
        <p:nvSpPr>
          <p:cNvPr id="44" name="Compressed">
            <a:extLst xmlns:a="http://schemas.openxmlformats.org/drawingml/2006/main">
              <a:ext uri="{FF2B5EF4-FFF2-40B4-BE49-F238E27FC236}">
                <a16:creationId xmlns:a16="http://schemas.microsoft.com/office/drawing/2014/main" id="{CF514926-5225-48CA-B2C8-014166E5289A}"/>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Compressed</a:t>
            </a:r>
          </a:p>
        </p:txBody>
      </p:sp>
      <p:sp>
        <p:nvSpPr>
          <p:cNvPr id="45" name="12">
            <a:extLst xmlns:a="http://schemas.openxmlformats.org/drawingml/2006/main">
              <a:ext uri="{FF2B5EF4-FFF2-40B4-BE49-F238E27FC236}">
                <a16:creationId xmlns:a16="http://schemas.microsoft.com/office/drawing/2014/main" id="{B8F2C9A0-D652-4E3D-B079-400EA6ABD55F}"/>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12</a:t>
            </a:r>
          </a:p>
        </p:txBody>
      </p:sp>
      <p:sp>
        <p:nvSpPr>
          <p:cNvPr id="46" name="Conduplicate">
            <a:extLst xmlns:a="http://schemas.openxmlformats.org/drawingml/2006/main">
              <a:ext uri="{FF2B5EF4-FFF2-40B4-BE49-F238E27FC236}">
                <a16:creationId xmlns:a16="http://schemas.microsoft.com/office/drawing/2014/main" id="{989FA408-6C78-447C-866C-9A36E6DE7EE1}"/>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Conduplicate</a:t>
            </a:r>
          </a:p>
        </p:txBody>
      </p:sp>
      <p:sp>
        <p:nvSpPr>
          <p:cNvPr id="47" name="13">
            <a:extLst xmlns:a="http://schemas.openxmlformats.org/drawingml/2006/main">
              <a:ext uri="{FF2B5EF4-FFF2-40B4-BE49-F238E27FC236}">
                <a16:creationId xmlns:a16="http://schemas.microsoft.com/office/drawing/2014/main" id="{8E280DCE-5DBB-41E7-9A76-E939D7567604}"/>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13</a:t>
            </a:r>
          </a:p>
        </p:txBody>
      </p:sp>
      <p:sp>
        <p:nvSpPr>
          <p:cNvPr id="48" name="Congested">
            <a:extLst xmlns:a="http://schemas.openxmlformats.org/drawingml/2006/main">
              <a:ext uri="{FF2B5EF4-FFF2-40B4-BE49-F238E27FC236}">
                <a16:creationId xmlns:a16="http://schemas.microsoft.com/office/drawing/2014/main" id="{3FEB6382-F427-43DA-95FD-45F5C818CBD8}"/>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Congested</a:t>
            </a:r>
          </a:p>
        </p:txBody>
      </p:sp>
      <p:sp>
        <p:nvSpPr>
          <p:cNvPr id="49" name="19">
            <a:extLst xmlns:a="http://schemas.openxmlformats.org/drawingml/2006/main">
              <a:ext uri="{FF2B5EF4-FFF2-40B4-BE49-F238E27FC236}">
                <a16:creationId xmlns:a16="http://schemas.microsoft.com/office/drawing/2014/main" id="{920D83D3-AF01-4763-9AAB-BD19850662C7}"/>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50" name="Contracted panicle">
            <a:extLst xmlns:a="http://schemas.openxmlformats.org/drawingml/2006/main">
              <a:ext uri="{FF2B5EF4-FFF2-40B4-BE49-F238E27FC236}">
                <a16:creationId xmlns:a16="http://schemas.microsoft.com/office/drawing/2014/main" id="{68B3BF92-BB5A-46CD-9D72-A14821F1BC1E}"/>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Contracted panicle</a:t>
            </a:r>
          </a:p>
        </p:txBody>
      </p:sp>
      <p:sp>
        <p:nvSpPr>
          <p:cNvPr id="51" name="17">
            <a:extLst xmlns:a="http://schemas.openxmlformats.org/drawingml/2006/main">
              <a:ext uri="{FF2B5EF4-FFF2-40B4-BE49-F238E27FC236}">
                <a16:creationId xmlns:a16="http://schemas.microsoft.com/office/drawing/2014/main" id="{9E482152-1A89-4161-88A5-E2CE66AA6041}"/>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52" name="Contraligule">
            <a:extLst xmlns:a="http://schemas.openxmlformats.org/drawingml/2006/main">
              <a:ext uri="{FF2B5EF4-FFF2-40B4-BE49-F238E27FC236}">
                <a16:creationId xmlns:a16="http://schemas.microsoft.com/office/drawing/2014/main" id="{9D23B4C9-0404-4616-B17A-7912644577F8}"/>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Contraligule</a:t>
            </a:r>
          </a:p>
        </p:txBody>
      </p:sp>
      <p:sp>
        <p:nvSpPr>
          <p:cNvPr id="53" name="36">
            <a:extLst xmlns:a="http://schemas.openxmlformats.org/drawingml/2006/main">
              <a:ext uri="{FF2B5EF4-FFF2-40B4-BE49-F238E27FC236}">
                <a16:creationId xmlns:a16="http://schemas.microsoft.com/office/drawing/2014/main" id="{F4F4BC60-D2C8-4B03-BA03-BB785133B388}"/>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36</a:t>
            </a:r>
          </a:p>
        </p:txBody>
      </p:sp>
      <p:sp>
        <p:nvSpPr>
          <p:cNvPr id="54" name="Convolute">
            <a:extLst xmlns:a="http://schemas.openxmlformats.org/drawingml/2006/main">
              <a:ext uri="{FF2B5EF4-FFF2-40B4-BE49-F238E27FC236}">
                <a16:creationId xmlns:a16="http://schemas.microsoft.com/office/drawing/2014/main" id="{6DA1E3E0-AD2A-4711-8010-71452BF5EF1A}"/>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Convolute</a:t>
            </a:r>
          </a:p>
        </p:txBody>
      </p:sp>
      <p:sp>
        <p:nvSpPr>
          <p:cNvPr id="55" name="13">
            <a:extLst xmlns:a="http://schemas.openxmlformats.org/drawingml/2006/main">
              <a:ext uri="{FF2B5EF4-FFF2-40B4-BE49-F238E27FC236}">
                <a16:creationId xmlns:a16="http://schemas.microsoft.com/office/drawing/2014/main" id="{F5951143-427B-4B5A-B969-B3A3E217C04E}"/>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13</a:t>
            </a:r>
          </a:p>
        </p:txBody>
      </p:sp>
      <p:sp>
        <p:nvSpPr>
          <p:cNvPr id="56" name="Coriaceous">
            <a:extLst xmlns:a="http://schemas.openxmlformats.org/drawingml/2006/main">
              <a:ext uri="{FF2B5EF4-FFF2-40B4-BE49-F238E27FC236}">
                <a16:creationId xmlns:a16="http://schemas.microsoft.com/office/drawing/2014/main" id="{F8F7FFF8-FBDB-4E12-BD15-B123A983D73C}"/>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Coriaceous</a:t>
            </a:r>
          </a:p>
        </p:txBody>
      </p:sp>
      <p:sp>
        <p:nvSpPr>
          <p:cNvPr id="57" name="26">
            <a:extLst xmlns:a="http://schemas.openxmlformats.org/drawingml/2006/main">
              <a:ext uri="{FF2B5EF4-FFF2-40B4-BE49-F238E27FC236}">
                <a16:creationId xmlns:a16="http://schemas.microsoft.com/office/drawing/2014/main" id="{78DE2046-3B48-4113-82BF-F30E82CE6A46}"/>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26</a:t>
            </a:r>
          </a:p>
        </p:txBody>
      </p:sp>
      <p:sp>
        <p:nvSpPr>
          <p:cNvPr id="58" name="Couplet">
            <a:extLst xmlns:a="http://schemas.openxmlformats.org/drawingml/2006/main">
              <a:ext uri="{FF2B5EF4-FFF2-40B4-BE49-F238E27FC236}">
                <a16:creationId xmlns:a16="http://schemas.microsoft.com/office/drawing/2014/main" id="{3526EECB-3172-42BB-94FA-06DCF7E0E2EF}"/>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Couplet</a:t>
            </a:r>
          </a:p>
        </p:txBody>
      </p:sp>
      <p:sp>
        <p:nvSpPr>
          <p:cNvPr id="59" name="60">
            <a:extLst xmlns:a="http://schemas.openxmlformats.org/drawingml/2006/main">
              <a:ext uri="{FF2B5EF4-FFF2-40B4-BE49-F238E27FC236}">
                <a16:creationId xmlns:a16="http://schemas.microsoft.com/office/drawing/2014/main" id="{198F8877-D9C0-4AA7-991E-995A30D6C38D}"/>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60</a:t>
            </a:r>
          </a:p>
        </p:txBody>
      </p:sp>
      <p:sp>
        <p:nvSpPr>
          <p:cNvPr id="60" name="Crown">
            <a:extLst xmlns:a="http://schemas.openxmlformats.org/drawingml/2006/main">
              <a:ext uri="{FF2B5EF4-FFF2-40B4-BE49-F238E27FC236}">
                <a16:creationId xmlns:a16="http://schemas.microsoft.com/office/drawing/2014/main" id="{AD00D9EA-F15F-4E04-BFE8-92E00A922CC5}"/>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Crown</a:t>
            </a:r>
          </a:p>
        </p:txBody>
      </p:sp>
      <p:sp>
        <p:nvSpPr>
          <p:cNvPr id="61" name="4">
            <a:extLst xmlns:a="http://schemas.openxmlformats.org/drawingml/2006/main">
              <a:ext uri="{FF2B5EF4-FFF2-40B4-BE49-F238E27FC236}">
                <a16:creationId xmlns:a16="http://schemas.microsoft.com/office/drawing/2014/main" id="{6546AECE-1D52-4054-AC28-1018AE3591E2}"/>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62" name="Culm">
            <a:extLst xmlns:a="http://schemas.openxmlformats.org/drawingml/2006/main">
              <a:ext uri="{FF2B5EF4-FFF2-40B4-BE49-F238E27FC236}">
                <a16:creationId xmlns:a16="http://schemas.microsoft.com/office/drawing/2014/main" id="{41DDE99E-7E50-43F2-9EE4-E34C379F28FA}"/>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Culm</a:t>
            </a:r>
          </a:p>
        </p:txBody>
      </p:sp>
      <p:sp>
        <p:nvSpPr>
          <p:cNvPr id="63" name="4">
            <a:extLst xmlns:a="http://schemas.openxmlformats.org/drawingml/2006/main">
              <a:ext uri="{FF2B5EF4-FFF2-40B4-BE49-F238E27FC236}">
                <a16:creationId xmlns:a16="http://schemas.microsoft.com/office/drawing/2014/main" id="{C7224351-F07F-41A4-AB80-F5A7627609E5}"/>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64" name="Cupula">
            <a:extLst xmlns:a="http://schemas.openxmlformats.org/drawingml/2006/main">
              <a:ext uri="{FF2B5EF4-FFF2-40B4-BE49-F238E27FC236}">
                <a16:creationId xmlns:a16="http://schemas.microsoft.com/office/drawing/2014/main" id="{04DD4409-E6CF-40FE-B234-2ACD8D4ACF8A}"/>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Cupula</a:t>
            </a:r>
          </a:p>
        </p:txBody>
      </p:sp>
      <p:sp>
        <p:nvSpPr>
          <p:cNvPr id="65" name="37">
            <a:extLst xmlns:a="http://schemas.openxmlformats.org/drawingml/2006/main">
              <a:ext uri="{FF2B5EF4-FFF2-40B4-BE49-F238E27FC236}">
                <a16:creationId xmlns:a16="http://schemas.microsoft.com/office/drawing/2014/main" id="{C6BBECAC-1771-4D43-8FFA-040C95111C18}"/>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37</a:t>
            </a:r>
          </a:p>
        </p:txBody>
      </p:sp>
      <p:sp>
        <p:nvSpPr>
          <p:cNvPr id="66" name="Cuspidate">
            <a:extLst xmlns:a="http://schemas.openxmlformats.org/drawingml/2006/main">
              <a:ext uri="{FF2B5EF4-FFF2-40B4-BE49-F238E27FC236}">
                <a16:creationId xmlns:a16="http://schemas.microsoft.com/office/drawing/2014/main" id="{E87B9581-8E8C-4EE2-9379-3161B72E1CF1}"/>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Cuspidate</a:t>
            </a:r>
          </a:p>
        </p:txBody>
      </p:sp>
      <p:sp>
        <p:nvSpPr>
          <p:cNvPr id="67" name="46">
            <a:extLst xmlns:a="http://schemas.openxmlformats.org/drawingml/2006/main">
              <a:ext uri="{FF2B5EF4-FFF2-40B4-BE49-F238E27FC236}">
                <a16:creationId xmlns:a16="http://schemas.microsoft.com/office/drawing/2014/main" id="{E1E349DD-2D9C-4A13-BBBE-6744B4B1DBE0}"/>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46</a:t>
            </a:r>
          </a:p>
        </p:txBody>
      </p:sp>
      <p:sp>
        <p:nvSpPr>
          <p:cNvPr id="68" name="Cyperaceae">
            <a:extLst xmlns:a="http://schemas.openxmlformats.org/drawingml/2006/main">
              <a:ext uri="{FF2B5EF4-FFF2-40B4-BE49-F238E27FC236}">
                <a16:creationId xmlns:a16="http://schemas.microsoft.com/office/drawing/2014/main" id="{72FA999A-D5B4-4F58-BA95-1095EC193E1B}"/>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Cyperaceae</a:t>
            </a:r>
          </a:p>
        </p:txBody>
      </p:sp>
      <p:sp>
        <p:nvSpPr>
          <p:cNvPr id="69" name="3">
            <a:extLst xmlns:a="http://schemas.openxmlformats.org/drawingml/2006/main">
              <a:ext uri="{FF2B5EF4-FFF2-40B4-BE49-F238E27FC236}">
                <a16:creationId xmlns:a16="http://schemas.microsoft.com/office/drawing/2014/main" id="{49BB5CFC-BFD1-49AE-8834-1FDB5EF19FC9}"/>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a:t>
            </a:r>
          </a:p>
        </p:txBody>
      </p:sp>
      <p:sp>
        <p:nvSpPr>
          <p:cNvPr id="70" name="Deciduous">
            <a:extLst xmlns:a="http://schemas.openxmlformats.org/drawingml/2006/main">
              <a:ext uri="{FF2B5EF4-FFF2-40B4-BE49-F238E27FC236}">
                <a16:creationId xmlns:a16="http://schemas.microsoft.com/office/drawing/2014/main" id="{5497473C-CEEE-4425-A488-43532D20EC26}"/>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Deciduous</a:t>
            </a:r>
          </a:p>
        </p:txBody>
      </p:sp>
      <p:sp>
        <p:nvSpPr>
          <p:cNvPr id="71" name="58">
            <a:extLst xmlns:a="http://schemas.openxmlformats.org/drawingml/2006/main">
              <a:ext uri="{FF2B5EF4-FFF2-40B4-BE49-F238E27FC236}">
                <a16:creationId xmlns:a16="http://schemas.microsoft.com/office/drawing/2014/main" id="{117EB0F4-45F0-4AEB-A272-855FB7B42DCF}"/>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72" name="Decumbent">
            <a:extLst xmlns:a="http://schemas.openxmlformats.org/drawingml/2006/main">
              <a:ext uri="{FF2B5EF4-FFF2-40B4-BE49-F238E27FC236}">
                <a16:creationId xmlns:a16="http://schemas.microsoft.com/office/drawing/2014/main" id="{E74797A5-BEF4-42D8-8E3C-68C47539DC18}"/>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Decumbent</a:t>
            </a:r>
          </a:p>
        </p:txBody>
      </p:sp>
      <p:sp>
        <p:nvSpPr>
          <p:cNvPr id="73" name="11">
            <a:extLst xmlns:a="http://schemas.openxmlformats.org/drawingml/2006/main">
              <a:ext uri="{FF2B5EF4-FFF2-40B4-BE49-F238E27FC236}">
                <a16:creationId xmlns:a16="http://schemas.microsoft.com/office/drawing/2014/main" id="{D7CC41A9-295B-4DDF-BB61-4DBA2D77620F}"/>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74" name="Dehiscent">
            <a:extLst xmlns:a="http://schemas.openxmlformats.org/drawingml/2006/main">
              <a:ext uri="{FF2B5EF4-FFF2-40B4-BE49-F238E27FC236}">
                <a16:creationId xmlns:a16="http://schemas.microsoft.com/office/drawing/2014/main" id="{45A0B0B2-C64E-4111-86B8-AB42F97D4529}"/>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Dehiscent</a:t>
            </a:r>
          </a:p>
        </p:txBody>
      </p:sp>
      <p:sp>
        <p:nvSpPr>
          <p:cNvPr id="75" name="39">
            <a:extLst xmlns:a="http://schemas.openxmlformats.org/drawingml/2006/main">
              <a:ext uri="{FF2B5EF4-FFF2-40B4-BE49-F238E27FC236}">
                <a16:creationId xmlns:a16="http://schemas.microsoft.com/office/drawing/2014/main" id="{747DCF56-BE77-4EEC-8283-76A6D727029D}"/>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39</a:t>
            </a:r>
          </a:p>
        </p:txBody>
      </p:sp>
    </p:spTree>
    <p:extLst>
      <p:ext uri="{BB962C8B-B14F-4D97-AF65-F5344CB8AC3E}">
        <p14:creationId xmlns:p14="http://schemas.microsoft.com/office/powerpoint/2010/main" val="887038039"/>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4E45E380-AE7E-436D-ADCB-CCB171191FC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C1DEA913-601E-42BE-B200-422A88796B79}"/>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69">
            <a:extLst xmlns:a="http://schemas.openxmlformats.org/drawingml/2006/main">
              <a:ext uri="{FF2B5EF4-FFF2-40B4-BE49-F238E27FC236}">
                <a16:creationId xmlns:a16="http://schemas.microsoft.com/office/drawing/2014/main" id="{4557CB63-C97E-47AB-8F3D-C705FFCFE619}"/>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69</a:t>
            </a:r>
          </a:p>
        </p:txBody>
      </p:sp>
      <p:sp>
        <p:nvSpPr>
          <p:cNvPr id="4" name="Digitate">
            <a:extLst xmlns:a="http://schemas.openxmlformats.org/drawingml/2006/main">
              <a:ext uri="{FF2B5EF4-FFF2-40B4-BE49-F238E27FC236}">
                <a16:creationId xmlns:a16="http://schemas.microsoft.com/office/drawing/2014/main" id="{0F64CF21-836D-46F5-BC07-9ECCF35869B0}"/>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Digitate</a:t>
            </a:r>
          </a:p>
        </p:txBody>
      </p:sp>
      <p:sp>
        <p:nvSpPr>
          <p:cNvPr id="5" name="18">
            <a:extLst xmlns:a="http://schemas.openxmlformats.org/drawingml/2006/main">
              <a:ext uri="{FF2B5EF4-FFF2-40B4-BE49-F238E27FC236}">
                <a16:creationId xmlns:a16="http://schemas.microsoft.com/office/drawing/2014/main" id="{E98BA9EB-622F-4D33-9A89-1B397F553329}"/>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6" name="Dioecious">
            <a:extLst xmlns:a="http://schemas.openxmlformats.org/drawingml/2006/main">
              <a:ext uri="{FF2B5EF4-FFF2-40B4-BE49-F238E27FC236}">
                <a16:creationId xmlns:a16="http://schemas.microsoft.com/office/drawing/2014/main" id="{1D959D3D-4B79-4ADC-B880-07016004A773}"/>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Dioecious</a:t>
            </a:r>
          </a:p>
        </p:txBody>
      </p:sp>
      <p:sp>
        <p:nvSpPr>
          <p:cNvPr id="7" name="29">
            <a:extLst xmlns:a="http://schemas.openxmlformats.org/drawingml/2006/main">
              <a:ext uri="{FF2B5EF4-FFF2-40B4-BE49-F238E27FC236}">
                <a16:creationId xmlns:a16="http://schemas.microsoft.com/office/drawing/2014/main" id="{10315AA0-D8AD-4F16-A0BC-2529E7805FD4}"/>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8" name="Disarticulating above the glumes">
            <a:extLst xmlns:a="http://schemas.openxmlformats.org/drawingml/2006/main">
              <a:ext uri="{FF2B5EF4-FFF2-40B4-BE49-F238E27FC236}">
                <a16:creationId xmlns:a16="http://schemas.microsoft.com/office/drawing/2014/main" id="{0A722EA2-E1A0-41D7-A0D5-69AAC659462B}"/>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Disarticulating above the glumes</a:t>
            </a:r>
          </a:p>
        </p:txBody>
      </p:sp>
      <p:sp>
        <p:nvSpPr>
          <p:cNvPr id="9" name="25">
            <a:extLst xmlns:a="http://schemas.openxmlformats.org/drawingml/2006/main">
              <a:ext uri="{FF2B5EF4-FFF2-40B4-BE49-F238E27FC236}">
                <a16:creationId xmlns:a16="http://schemas.microsoft.com/office/drawing/2014/main" id="{8ABDB207-3CA5-4A7D-9E70-B01641C2D654}"/>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25</a:t>
            </a:r>
          </a:p>
        </p:txBody>
      </p:sp>
      <p:sp>
        <p:nvSpPr>
          <p:cNvPr id="10" name="Disarticulating below the glumes">
            <a:extLst xmlns:a="http://schemas.openxmlformats.org/drawingml/2006/main">
              <a:ext uri="{FF2B5EF4-FFF2-40B4-BE49-F238E27FC236}">
                <a16:creationId xmlns:a16="http://schemas.microsoft.com/office/drawing/2014/main" id="{A7AB4EA4-6607-4803-AAC2-D7BBB6EEAFA5}"/>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Disarticulating below the glumes</a:t>
            </a:r>
          </a:p>
        </p:txBody>
      </p:sp>
      <p:sp>
        <p:nvSpPr>
          <p:cNvPr id="11" name="25">
            <a:extLst xmlns:a="http://schemas.openxmlformats.org/drawingml/2006/main">
              <a:ext uri="{FF2B5EF4-FFF2-40B4-BE49-F238E27FC236}">
                <a16:creationId xmlns:a16="http://schemas.microsoft.com/office/drawing/2014/main" id="{4F7773DE-7E2B-4B48-B58B-F819E20C395A}"/>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25</a:t>
            </a:r>
          </a:p>
        </p:txBody>
      </p:sp>
      <p:sp>
        <p:nvSpPr>
          <p:cNvPr id="12" name="Disarticulating between florets">
            <a:extLst xmlns:a="http://schemas.openxmlformats.org/drawingml/2006/main">
              <a:ext uri="{FF2B5EF4-FFF2-40B4-BE49-F238E27FC236}">
                <a16:creationId xmlns:a16="http://schemas.microsoft.com/office/drawing/2014/main" id="{9F28FF3A-60AB-40BD-81DB-192AF96D9737}"/>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Disarticulating between florets</a:t>
            </a:r>
          </a:p>
        </p:txBody>
      </p:sp>
      <p:sp>
        <p:nvSpPr>
          <p:cNvPr id="13" name="25">
            <a:extLst xmlns:a="http://schemas.openxmlformats.org/drawingml/2006/main">
              <a:ext uri="{FF2B5EF4-FFF2-40B4-BE49-F238E27FC236}">
                <a16:creationId xmlns:a16="http://schemas.microsoft.com/office/drawing/2014/main" id="{02552E07-D3EE-46BC-87C8-07D7C90B31B3}"/>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25</a:t>
            </a:r>
          </a:p>
        </p:txBody>
      </p:sp>
      <p:sp>
        <p:nvSpPr>
          <p:cNvPr id="14" name="Disarticulation">
            <a:extLst xmlns:a="http://schemas.openxmlformats.org/drawingml/2006/main">
              <a:ext uri="{FF2B5EF4-FFF2-40B4-BE49-F238E27FC236}">
                <a16:creationId xmlns:a16="http://schemas.microsoft.com/office/drawing/2014/main" id="{FB6C2C88-8808-4FBB-BF50-6F26B9FDFF46}"/>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Disarticulation</a:t>
            </a:r>
          </a:p>
        </p:txBody>
      </p:sp>
      <p:sp>
        <p:nvSpPr>
          <p:cNvPr id="15" name="25">
            <a:extLst xmlns:a="http://schemas.openxmlformats.org/drawingml/2006/main">
              <a:ext uri="{FF2B5EF4-FFF2-40B4-BE49-F238E27FC236}">
                <a16:creationId xmlns:a16="http://schemas.microsoft.com/office/drawing/2014/main" id="{E8F17BBF-E267-4DCF-BE84-F8E9AB1F9594}"/>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25</a:t>
            </a:r>
          </a:p>
        </p:txBody>
      </p:sp>
      <p:sp>
        <p:nvSpPr>
          <p:cNvPr id="16" name="Distal">
            <a:extLst xmlns:a="http://schemas.openxmlformats.org/drawingml/2006/main">
              <a:ext uri="{FF2B5EF4-FFF2-40B4-BE49-F238E27FC236}">
                <a16:creationId xmlns:a16="http://schemas.microsoft.com/office/drawing/2014/main" id="{68B6C87E-FC4D-4517-A45F-63013E4E7D6E}"/>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Distal</a:t>
            </a:r>
          </a:p>
        </p:txBody>
      </p:sp>
      <p:sp>
        <p:nvSpPr>
          <p:cNvPr id="17" name="8">
            <a:extLst xmlns:a="http://schemas.openxmlformats.org/drawingml/2006/main">
              <a:ext uri="{FF2B5EF4-FFF2-40B4-BE49-F238E27FC236}">
                <a16:creationId xmlns:a16="http://schemas.microsoft.com/office/drawing/2014/main" id="{B41BB6FD-3116-474B-9A81-8F50F5518743}"/>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18" name="Distichous / two-ranked">
            <a:extLst xmlns:a="http://schemas.openxmlformats.org/drawingml/2006/main">
              <a:ext uri="{FF2B5EF4-FFF2-40B4-BE49-F238E27FC236}">
                <a16:creationId xmlns:a16="http://schemas.microsoft.com/office/drawing/2014/main" id="{B2857E36-EA5A-47C4-9B98-9B262036BD13}"/>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Distichous / two-ranked</a:t>
            </a:r>
          </a:p>
        </p:txBody>
      </p:sp>
      <p:sp>
        <p:nvSpPr>
          <p:cNvPr id="19" name="11">
            <a:extLst xmlns:a="http://schemas.openxmlformats.org/drawingml/2006/main">
              <a:ext uri="{FF2B5EF4-FFF2-40B4-BE49-F238E27FC236}">
                <a16:creationId xmlns:a16="http://schemas.microsoft.com/office/drawing/2014/main" id="{D918012F-88DC-4D14-94F4-83F2473E2245}"/>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20" name="Dorsal awn">
            <a:extLst xmlns:a="http://schemas.openxmlformats.org/drawingml/2006/main">
              <a:ext uri="{FF2B5EF4-FFF2-40B4-BE49-F238E27FC236}">
                <a16:creationId xmlns:a16="http://schemas.microsoft.com/office/drawing/2014/main" id="{7DEE7C76-561D-45A0-B7B0-D3A8B9C868C4}"/>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Dorsal awn</a:t>
            </a:r>
          </a:p>
        </p:txBody>
      </p:sp>
      <p:sp>
        <p:nvSpPr>
          <p:cNvPr id="21" name="23">
            <a:extLst xmlns:a="http://schemas.openxmlformats.org/drawingml/2006/main">
              <a:ext uri="{FF2B5EF4-FFF2-40B4-BE49-F238E27FC236}">
                <a16:creationId xmlns:a16="http://schemas.microsoft.com/office/drawing/2014/main" id="{A9CDE396-75B5-4507-A177-570B83D4AD9B}"/>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22" name="Dorsally compressed">
            <a:extLst xmlns:a="http://schemas.openxmlformats.org/drawingml/2006/main">
              <a:ext uri="{FF2B5EF4-FFF2-40B4-BE49-F238E27FC236}">
                <a16:creationId xmlns:a16="http://schemas.microsoft.com/office/drawing/2014/main" id="{4228C9EC-19E1-427F-9A73-9C9A5F3B276A}"/>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Dorsally compressed</a:t>
            </a:r>
          </a:p>
        </p:txBody>
      </p:sp>
      <p:sp>
        <p:nvSpPr>
          <p:cNvPr id="23" name="26">
            <a:extLst xmlns:a="http://schemas.openxmlformats.org/drawingml/2006/main">
              <a:ext uri="{FF2B5EF4-FFF2-40B4-BE49-F238E27FC236}">
                <a16:creationId xmlns:a16="http://schemas.microsoft.com/office/drawing/2014/main" id="{51F5625F-61E5-4394-BC37-B4566CEC7C51}"/>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26</a:t>
            </a:r>
          </a:p>
        </p:txBody>
      </p:sp>
      <p:sp>
        <p:nvSpPr>
          <p:cNvPr id="24" name="Eligulate">
            <a:extLst xmlns:a="http://schemas.openxmlformats.org/drawingml/2006/main">
              <a:ext uri="{FF2B5EF4-FFF2-40B4-BE49-F238E27FC236}">
                <a16:creationId xmlns:a16="http://schemas.microsoft.com/office/drawing/2014/main" id="{785CFD0E-7B3D-4B1A-9EA6-9DB3BCCE5262}"/>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Eligulate</a:t>
            </a:r>
          </a:p>
        </p:txBody>
      </p:sp>
      <p:sp>
        <p:nvSpPr>
          <p:cNvPr id="25" name="15">
            <a:extLst xmlns:a="http://schemas.openxmlformats.org/drawingml/2006/main">
              <a:ext uri="{FF2B5EF4-FFF2-40B4-BE49-F238E27FC236}">
                <a16:creationId xmlns:a16="http://schemas.microsoft.com/office/drawing/2014/main" id="{B76524F9-5246-4A8A-BDEC-04D02F039BFB}"/>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26" name="Elliptic">
            <a:extLst xmlns:a="http://schemas.openxmlformats.org/drawingml/2006/main">
              <a:ext uri="{FF2B5EF4-FFF2-40B4-BE49-F238E27FC236}">
                <a16:creationId xmlns:a16="http://schemas.microsoft.com/office/drawing/2014/main" id="{0AAF4E59-A7A2-4B6F-9677-5D7BF1E03008}"/>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Elliptic</a:t>
            </a:r>
          </a:p>
        </p:txBody>
      </p:sp>
      <p:sp>
        <p:nvSpPr>
          <p:cNvPr id="27" name="44">
            <a:extLst xmlns:a="http://schemas.openxmlformats.org/drawingml/2006/main">
              <a:ext uri="{FF2B5EF4-FFF2-40B4-BE49-F238E27FC236}">
                <a16:creationId xmlns:a16="http://schemas.microsoft.com/office/drawing/2014/main" id="{25C28657-2D39-4C18-8B80-F678F17C7168}"/>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28" name="Emarginate">
            <a:extLst xmlns:a="http://schemas.openxmlformats.org/drawingml/2006/main">
              <a:ext uri="{FF2B5EF4-FFF2-40B4-BE49-F238E27FC236}">
                <a16:creationId xmlns:a16="http://schemas.microsoft.com/office/drawing/2014/main" id="{679001C5-FABB-4856-B578-C38B5C76EF58}"/>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Emarginate</a:t>
            </a:r>
          </a:p>
        </p:txBody>
      </p:sp>
      <p:sp>
        <p:nvSpPr>
          <p:cNvPr id="29" name="47">
            <a:extLst xmlns:a="http://schemas.openxmlformats.org/drawingml/2006/main">
              <a:ext uri="{FF2B5EF4-FFF2-40B4-BE49-F238E27FC236}">
                <a16:creationId xmlns:a16="http://schemas.microsoft.com/office/drawing/2014/main" id="{D69D1146-02A8-409A-911C-8282A3366B92}"/>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30" name="Enervate / nerveless">
            <a:extLst xmlns:a="http://schemas.openxmlformats.org/drawingml/2006/main">
              <a:ext uri="{FF2B5EF4-FFF2-40B4-BE49-F238E27FC236}">
                <a16:creationId xmlns:a16="http://schemas.microsoft.com/office/drawing/2014/main" id="{9E4EC8F5-D931-4F41-A4C7-88F6839A294E}"/>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Enervate / nerveless</a:t>
            </a:r>
          </a:p>
        </p:txBody>
      </p:sp>
      <p:sp>
        <p:nvSpPr>
          <p:cNvPr id="31" name="58">
            <a:extLst xmlns:a="http://schemas.openxmlformats.org/drawingml/2006/main">
              <a:ext uri="{FF2B5EF4-FFF2-40B4-BE49-F238E27FC236}">
                <a16:creationId xmlns:a16="http://schemas.microsoft.com/office/drawing/2014/main" id="{3A76BEE4-36BE-4134-BC64-57B3B2562346}"/>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32" name="Ensiform">
            <a:extLst xmlns:a="http://schemas.openxmlformats.org/drawingml/2006/main">
              <a:ext uri="{FF2B5EF4-FFF2-40B4-BE49-F238E27FC236}">
                <a16:creationId xmlns:a16="http://schemas.microsoft.com/office/drawing/2014/main" id="{5291874F-0003-41F2-A777-D4536E70620F}"/>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Ensiform</a:t>
            </a:r>
          </a:p>
        </p:txBody>
      </p:sp>
      <p:sp>
        <p:nvSpPr>
          <p:cNvPr id="33" name="43">
            <a:extLst xmlns:a="http://schemas.openxmlformats.org/drawingml/2006/main">
              <a:ext uri="{FF2B5EF4-FFF2-40B4-BE49-F238E27FC236}">
                <a16:creationId xmlns:a16="http://schemas.microsoft.com/office/drawing/2014/main" id="{A453B4DC-970D-4B8D-8E30-3666E9A1F4F3}"/>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
        <p:nvSpPr>
          <p:cNvPr id="34" name="Entire">
            <a:extLst xmlns:a="http://schemas.openxmlformats.org/drawingml/2006/main">
              <a:ext uri="{FF2B5EF4-FFF2-40B4-BE49-F238E27FC236}">
                <a16:creationId xmlns:a16="http://schemas.microsoft.com/office/drawing/2014/main" id="{09ADCD8D-10D4-4A15-A6F5-A2B5DBA07E67}"/>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Entire</a:t>
            </a:r>
          </a:p>
        </p:txBody>
      </p:sp>
      <p:sp>
        <p:nvSpPr>
          <p:cNvPr id="35" name="57">
            <a:extLst xmlns:a="http://schemas.openxmlformats.org/drawingml/2006/main">
              <a:ext uri="{FF2B5EF4-FFF2-40B4-BE49-F238E27FC236}">
                <a16:creationId xmlns:a16="http://schemas.microsoft.com/office/drawing/2014/main" id="{F58D555C-2C0B-48F7-AA01-378066BEFD8F}"/>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57</a:t>
            </a:r>
          </a:p>
        </p:txBody>
      </p:sp>
      <p:sp>
        <p:nvSpPr>
          <p:cNvPr id="36" name="Equalling">
            <a:extLst xmlns:a="http://schemas.openxmlformats.org/drawingml/2006/main">
              <a:ext uri="{FF2B5EF4-FFF2-40B4-BE49-F238E27FC236}">
                <a16:creationId xmlns:a16="http://schemas.microsoft.com/office/drawing/2014/main" id="{784DE9C6-84D6-4872-B122-CE2050761B29}"/>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Equalling</a:t>
            </a:r>
          </a:p>
        </p:txBody>
      </p:sp>
      <p:sp>
        <p:nvSpPr>
          <p:cNvPr id="37" name="59">
            <a:extLst xmlns:a="http://schemas.openxmlformats.org/drawingml/2006/main">
              <a:ext uri="{FF2B5EF4-FFF2-40B4-BE49-F238E27FC236}">
                <a16:creationId xmlns:a16="http://schemas.microsoft.com/office/drawing/2014/main" id="{8B0FBAB9-FB19-4ECD-83A0-DA1DD5E51D1A}"/>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38" name="Exceeding">
            <a:extLst xmlns:a="http://schemas.openxmlformats.org/drawingml/2006/main">
              <a:ext uri="{FF2B5EF4-FFF2-40B4-BE49-F238E27FC236}">
                <a16:creationId xmlns:a16="http://schemas.microsoft.com/office/drawing/2014/main" id="{9A9EF32D-7CB2-4322-9A00-81B245E2EC38}"/>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Exceeding</a:t>
            </a:r>
          </a:p>
        </p:txBody>
      </p:sp>
      <p:sp>
        <p:nvSpPr>
          <p:cNvPr id="39" name="59">
            <a:extLst xmlns:a="http://schemas.openxmlformats.org/drawingml/2006/main">
              <a:ext uri="{FF2B5EF4-FFF2-40B4-BE49-F238E27FC236}">
                <a16:creationId xmlns:a16="http://schemas.microsoft.com/office/drawing/2014/main" id="{FAC73BB3-11EB-487B-AA9B-067AE7EB08ED}"/>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40" name="Exserted">
            <a:extLst xmlns:a="http://schemas.openxmlformats.org/drawingml/2006/main">
              <a:ext uri="{FF2B5EF4-FFF2-40B4-BE49-F238E27FC236}">
                <a16:creationId xmlns:a16="http://schemas.microsoft.com/office/drawing/2014/main" id="{8F0F944D-AD34-48D8-A55B-87DA8D1301F8}"/>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Exserted</a:t>
            </a:r>
          </a:p>
        </p:txBody>
      </p:sp>
      <p:sp>
        <p:nvSpPr>
          <p:cNvPr id="41" name="11">
            <a:extLst xmlns:a="http://schemas.openxmlformats.org/drawingml/2006/main">
              <a:ext uri="{FF2B5EF4-FFF2-40B4-BE49-F238E27FC236}">
                <a16:creationId xmlns:a16="http://schemas.microsoft.com/office/drawing/2014/main" id="{B2D8746A-E291-444E-BBCC-B1A4BF0217DE}"/>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42" name="Fascicle">
            <a:extLst xmlns:a="http://schemas.openxmlformats.org/drawingml/2006/main">
              <a:ext uri="{FF2B5EF4-FFF2-40B4-BE49-F238E27FC236}">
                <a16:creationId xmlns:a16="http://schemas.microsoft.com/office/drawing/2014/main" id="{84A379A3-0F65-4C7E-A9C6-289A79FC27E3}"/>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Fascicle</a:t>
            </a:r>
          </a:p>
        </p:txBody>
      </p:sp>
      <p:sp>
        <p:nvSpPr>
          <p:cNvPr id="43" name="18">
            <a:extLst xmlns:a="http://schemas.openxmlformats.org/drawingml/2006/main">
              <a:ext uri="{FF2B5EF4-FFF2-40B4-BE49-F238E27FC236}">
                <a16:creationId xmlns:a16="http://schemas.microsoft.com/office/drawing/2014/main" id="{D674B264-CA2D-4D56-BB56-E985CFDA431B}"/>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44" name="Fertile floret">
            <a:extLst xmlns:a="http://schemas.openxmlformats.org/drawingml/2006/main">
              <a:ext uri="{FF2B5EF4-FFF2-40B4-BE49-F238E27FC236}">
                <a16:creationId xmlns:a16="http://schemas.microsoft.com/office/drawing/2014/main" id="{890B1901-B6F1-4A97-B82E-73F5C5BB5F86}"/>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Fertile floret</a:t>
            </a:r>
          </a:p>
        </p:txBody>
      </p:sp>
      <p:sp>
        <p:nvSpPr>
          <p:cNvPr id="45" name="30">
            <a:extLst xmlns:a="http://schemas.openxmlformats.org/drawingml/2006/main">
              <a:ext uri="{FF2B5EF4-FFF2-40B4-BE49-F238E27FC236}">
                <a16:creationId xmlns:a16="http://schemas.microsoft.com/office/drawing/2014/main" id="{D87BCFFC-19C4-47C4-B61E-A85AC4CC636A}"/>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46" name="Fibrous roots">
            <a:extLst xmlns:a="http://schemas.openxmlformats.org/drawingml/2006/main">
              <a:ext uri="{FF2B5EF4-FFF2-40B4-BE49-F238E27FC236}">
                <a16:creationId xmlns:a16="http://schemas.microsoft.com/office/drawing/2014/main" id="{CBE88C76-8090-4A72-8A43-F0BA0DCA9D1F}"/>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Fibrous roots</a:t>
            </a:r>
          </a:p>
        </p:txBody>
      </p:sp>
      <p:sp>
        <p:nvSpPr>
          <p:cNvPr id="47" name="6">
            <a:extLst xmlns:a="http://schemas.openxmlformats.org/drawingml/2006/main">
              <a:ext uri="{FF2B5EF4-FFF2-40B4-BE49-F238E27FC236}">
                <a16:creationId xmlns:a16="http://schemas.microsoft.com/office/drawing/2014/main" id="{73998785-779F-4D64-A3B6-BF5E8EB29EEB}"/>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a:t>
            </a:r>
          </a:p>
        </p:txBody>
      </p:sp>
      <p:sp>
        <p:nvSpPr>
          <p:cNvPr id="48" name="Filament">
            <a:extLst xmlns:a="http://schemas.openxmlformats.org/drawingml/2006/main">
              <a:ext uri="{FF2B5EF4-FFF2-40B4-BE49-F238E27FC236}">
                <a16:creationId xmlns:a16="http://schemas.microsoft.com/office/drawing/2014/main" id="{0CF5A6E8-34C0-44E6-9664-A93D6103B5D2}"/>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Filament</a:t>
            </a:r>
          </a:p>
        </p:txBody>
      </p:sp>
      <p:sp>
        <p:nvSpPr>
          <p:cNvPr id="49" name="28">
            <a:extLst xmlns:a="http://schemas.openxmlformats.org/drawingml/2006/main">
              <a:ext uri="{FF2B5EF4-FFF2-40B4-BE49-F238E27FC236}">
                <a16:creationId xmlns:a16="http://schemas.microsoft.com/office/drawing/2014/main" id="{FAC9FC0B-F019-46A6-949A-445C06BF04C9}"/>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50" name="Filiform">
            <a:extLst xmlns:a="http://schemas.openxmlformats.org/drawingml/2006/main">
              <a:ext uri="{FF2B5EF4-FFF2-40B4-BE49-F238E27FC236}">
                <a16:creationId xmlns:a16="http://schemas.microsoft.com/office/drawing/2014/main" id="{A293B041-DA04-43A9-A2D1-FBAA3552C9F3}"/>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Filiform</a:t>
            </a:r>
          </a:p>
        </p:txBody>
      </p:sp>
      <p:sp>
        <p:nvSpPr>
          <p:cNvPr id="51" name="43">
            <a:extLst xmlns:a="http://schemas.openxmlformats.org/drawingml/2006/main">
              <a:ext uri="{FF2B5EF4-FFF2-40B4-BE49-F238E27FC236}">
                <a16:creationId xmlns:a16="http://schemas.microsoft.com/office/drawing/2014/main" id="{4ECEFF4F-6AD6-4841-AB78-C75CEDC4A1D2}"/>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
        <p:nvSpPr>
          <p:cNvPr id="52" name="Fistulose">
            <a:extLst xmlns:a="http://schemas.openxmlformats.org/drawingml/2006/main">
              <a:ext uri="{FF2B5EF4-FFF2-40B4-BE49-F238E27FC236}">
                <a16:creationId xmlns:a16="http://schemas.microsoft.com/office/drawing/2014/main" id="{C8BCD86F-BF03-408E-89F1-5613BEBE5758}"/>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Fistulose</a:t>
            </a:r>
          </a:p>
        </p:txBody>
      </p:sp>
      <p:sp>
        <p:nvSpPr>
          <p:cNvPr id="53" name="14">
            <a:extLst xmlns:a="http://schemas.openxmlformats.org/drawingml/2006/main">
              <a:ext uri="{FF2B5EF4-FFF2-40B4-BE49-F238E27FC236}">
                <a16:creationId xmlns:a16="http://schemas.microsoft.com/office/drawing/2014/main" id="{A76986AA-550E-4D2A-8919-BD9C9F06DD51}"/>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14</a:t>
            </a:r>
          </a:p>
        </p:txBody>
      </p:sp>
      <p:sp>
        <p:nvSpPr>
          <p:cNvPr id="54" name="Floral scale">
            <a:extLst xmlns:a="http://schemas.openxmlformats.org/drawingml/2006/main">
              <a:ext uri="{FF2B5EF4-FFF2-40B4-BE49-F238E27FC236}">
                <a16:creationId xmlns:a16="http://schemas.microsoft.com/office/drawing/2014/main" id="{D0E2D7AD-00B4-41B9-A990-1176027ECE18}"/>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Floral scale</a:t>
            </a:r>
          </a:p>
        </p:txBody>
      </p:sp>
      <p:sp>
        <p:nvSpPr>
          <p:cNvPr id="55" name="31">
            <a:extLst xmlns:a="http://schemas.openxmlformats.org/drawingml/2006/main">
              <a:ext uri="{FF2B5EF4-FFF2-40B4-BE49-F238E27FC236}">
                <a16:creationId xmlns:a16="http://schemas.microsoft.com/office/drawing/2014/main" id="{CAB60B8C-52C6-4354-83A5-CF8434B081B0}"/>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31</a:t>
            </a:r>
          </a:p>
        </p:txBody>
      </p:sp>
      <p:sp>
        <p:nvSpPr>
          <p:cNvPr id="56" name="Floret">
            <a:extLst xmlns:a="http://schemas.openxmlformats.org/drawingml/2006/main">
              <a:ext uri="{FF2B5EF4-FFF2-40B4-BE49-F238E27FC236}">
                <a16:creationId xmlns:a16="http://schemas.microsoft.com/office/drawing/2014/main" id="{B201F8AC-429C-4B81-AD8F-0B1E34C939FE}"/>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Floret</a:t>
            </a:r>
          </a:p>
        </p:txBody>
      </p:sp>
      <p:sp>
        <p:nvSpPr>
          <p:cNvPr id="57" name="20">
            <a:extLst xmlns:a="http://schemas.openxmlformats.org/drawingml/2006/main">
              <a:ext uri="{FF2B5EF4-FFF2-40B4-BE49-F238E27FC236}">
                <a16:creationId xmlns:a16="http://schemas.microsoft.com/office/drawing/2014/main" id="{5AAE7505-EDBD-4C81-A67A-4D81C34D1D21}"/>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20</a:t>
            </a:r>
          </a:p>
        </p:txBody>
      </p:sp>
      <p:sp>
        <p:nvSpPr>
          <p:cNvPr id="58" name="Fusiform">
            <a:extLst xmlns:a="http://schemas.openxmlformats.org/drawingml/2006/main">
              <a:ext uri="{FF2B5EF4-FFF2-40B4-BE49-F238E27FC236}">
                <a16:creationId xmlns:a16="http://schemas.microsoft.com/office/drawing/2014/main" id="{88AE5A7E-E8BA-48FE-9A99-6B3F41ABA2F6}"/>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Fusiform</a:t>
            </a:r>
          </a:p>
        </p:txBody>
      </p:sp>
      <p:sp>
        <p:nvSpPr>
          <p:cNvPr id="59" name="45">
            <a:extLst xmlns:a="http://schemas.openxmlformats.org/drawingml/2006/main">
              <a:ext uri="{FF2B5EF4-FFF2-40B4-BE49-F238E27FC236}">
                <a16:creationId xmlns:a16="http://schemas.microsoft.com/office/drawing/2014/main" id="{D8A95836-F853-4401-A502-99DFF40C8CD1}"/>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45</a:t>
            </a:r>
          </a:p>
        </p:txBody>
      </p:sp>
      <p:sp>
        <p:nvSpPr>
          <p:cNvPr id="60" name="Geniculate">
            <a:extLst xmlns:a="http://schemas.openxmlformats.org/drawingml/2006/main">
              <a:ext uri="{FF2B5EF4-FFF2-40B4-BE49-F238E27FC236}">
                <a16:creationId xmlns:a16="http://schemas.microsoft.com/office/drawing/2014/main" id="{2C0B92C9-7CBC-49CE-B2FE-A9EF283CBD7B}"/>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Geniculate</a:t>
            </a:r>
          </a:p>
        </p:txBody>
      </p:sp>
      <p:sp>
        <p:nvSpPr>
          <p:cNvPr id="61" name="24">
            <a:extLst xmlns:a="http://schemas.openxmlformats.org/drawingml/2006/main">
              <a:ext uri="{FF2B5EF4-FFF2-40B4-BE49-F238E27FC236}">
                <a16:creationId xmlns:a16="http://schemas.microsoft.com/office/drawing/2014/main" id="{0240ECA9-0561-4FE2-A673-5DF0CC019584}"/>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24</a:t>
            </a:r>
          </a:p>
        </p:txBody>
      </p:sp>
      <p:sp>
        <p:nvSpPr>
          <p:cNvPr id="62" name="Gibbous">
            <a:extLst xmlns:a="http://schemas.openxmlformats.org/drawingml/2006/main">
              <a:ext uri="{FF2B5EF4-FFF2-40B4-BE49-F238E27FC236}">
                <a16:creationId xmlns:a16="http://schemas.microsoft.com/office/drawing/2014/main" id="{74F5FF54-CCC9-405A-B3D4-EA66A4C00669}"/>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Gibbous</a:t>
            </a:r>
          </a:p>
        </p:txBody>
      </p:sp>
      <p:sp>
        <p:nvSpPr>
          <p:cNvPr id="63" name="45">
            <a:extLst xmlns:a="http://schemas.openxmlformats.org/drawingml/2006/main">
              <a:ext uri="{FF2B5EF4-FFF2-40B4-BE49-F238E27FC236}">
                <a16:creationId xmlns:a16="http://schemas.microsoft.com/office/drawing/2014/main" id="{34253F21-4AF1-4DA4-92CF-605BFB4AA9C4}"/>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45</a:t>
            </a:r>
          </a:p>
        </p:txBody>
      </p:sp>
      <p:sp>
        <p:nvSpPr>
          <p:cNvPr id="64" name="Glabrescent">
            <a:extLst xmlns:a="http://schemas.openxmlformats.org/drawingml/2006/main">
              <a:ext uri="{FF2B5EF4-FFF2-40B4-BE49-F238E27FC236}">
                <a16:creationId xmlns:a16="http://schemas.microsoft.com/office/drawing/2014/main" id="{4032B171-D986-44A3-A2C4-0634852354FD}"/>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Glabrescent</a:t>
            </a:r>
          </a:p>
        </p:txBody>
      </p:sp>
      <p:sp>
        <p:nvSpPr>
          <p:cNvPr id="65" name="48">
            <a:extLst xmlns:a="http://schemas.openxmlformats.org/drawingml/2006/main">
              <a:ext uri="{FF2B5EF4-FFF2-40B4-BE49-F238E27FC236}">
                <a16:creationId xmlns:a16="http://schemas.microsoft.com/office/drawing/2014/main" id="{24F42EB9-8248-4D4B-A494-048D466A84B6}"/>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
        <p:nvSpPr>
          <p:cNvPr id="66" name="Glabrous">
            <a:extLst xmlns:a="http://schemas.openxmlformats.org/drawingml/2006/main">
              <a:ext uri="{FF2B5EF4-FFF2-40B4-BE49-F238E27FC236}">
                <a16:creationId xmlns:a16="http://schemas.microsoft.com/office/drawing/2014/main" id="{AA98668D-53AF-428C-AD86-A1E50C5B1E6E}"/>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Glabrous</a:t>
            </a:r>
          </a:p>
        </p:txBody>
      </p:sp>
      <p:sp>
        <p:nvSpPr>
          <p:cNvPr id="67" name="48">
            <a:extLst xmlns:a="http://schemas.openxmlformats.org/drawingml/2006/main">
              <a:ext uri="{FF2B5EF4-FFF2-40B4-BE49-F238E27FC236}">
                <a16:creationId xmlns:a16="http://schemas.microsoft.com/office/drawing/2014/main" id="{22FC69BE-D85A-4B56-8BB7-48369D3712C4}"/>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
        <p:nvSpPr>
          <p:cNvPr id="68" name="Glaucous">
            <a:extLst xmlns:a="http://schemas.openxmlformats.org/drawingml/2006/main">
              <a:ext uri="{FF2B5EF4-FFF2-40B4-BE49-F238E27FC236}">
                <a16:creationId xmlns:a16="http://schemas.microsoft.com/office/drawing/2014/main" id="{7B413760-1501-450E-A1F2-FBE249E52D5F}"/>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Glaucous</a:t>
            </a:r>
          </a:p>
        </p:txBody>
      </p:sp>
      <p:sp>
        <p:nvSpPr>
          <p:cNvPr id="69" name="54">
            <a:extLst xmlns:a="http://schemas.openxmlformats.org/drawingml/2006/main">
              <a:ext uri="{FF2B5EF4-FFF2-40B4-BE49-F238E27FC236}">
                <a16:creationId xmlns:a16="http://schemas.microsoft.com/office/drawing/2014/main" id="{8844E137-4A74-4BC1-8B51-4A05950843BE}"/>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54</a:t>
            </a:r>
          </a:p>
        </p:txBody>
      </p:sp>
      <p:sp>
        <p:nvSpPr>
          <p:cNvPr id="70" name="Glomerule">
            <a:extLst xmlns:a="http://schemas.openxmlformats.org/drawingml/2006/main">
              <a:ext uri="{FF2B5EF4-FFF2-40B4-BE49-F238E27FC236}">
                <a16:creationId xmlns:a16="http://schemas.microsoft.com/office/drawing/2014/main" id="{DE553CAC-D072-4BF0-8856-94456E3C4AC6}"/>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Glomerule</a:t>
            </a:r>
          </a:p>
        </p:txBody>
      </p:sp>
      <p:sp>
        <p:nvSpPr>
          <p:cNvPr id="71" name="18">
            <a:extLst xmlns:a="http://schemas.openxmlformats.org/drawingml/2006/main">
              <a:ext uri="{FF2B5EF4-FFF2-40B4-BE49-F238E27FC236}">
                <a16:creationId xmlns:a16="http://schemas.microsoft.com/office/drawing/2014/main" id="{99399FC8-2AF1-49DC-B9D7-F67B70969015}"/>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72" name="Glumes">
            <a:extLst xmlns:a="http://schemas.openxmlformats.org/drawingml/2006/main">
              <a:ext uri="{FF2B5EF4-FFF2-40B4-BE49-F238E27FC236}">
                <a16:creationId xmlns:a16="http://schemas.microsoft.com/office/drawing/2014/main" id="{9B77452C-835E-4705-AB84-3565F7B5A738}"/>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Glumes</a:t>
            </a:r>
          </a:p>
        </p:txBody>
      </p:sp>
      <p:sp>
        <p:nvSpPr>
          <p:cNvPr id="73" name="20">
            <a:extLst xmlns:a="http://schemas.openxmlformats.org/drawingml/2006/main">
              <a:ext uri="{FF2B5EF4-FFF2-40B4-BE49-F238E27FC236}">
                <a16:creationId xmlns:a16="http://schemas.microsoft.com/office/drawing/2014/main" id="{5314F8AD-B6CF-4A52-88D4-ECC7089CD4CF}"/>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20</a:t>
            </a:r>
          </a:p>
        </p:txBody>
      </p:sp>
      <p:sp>
        <p:nvSpPr>
          <p:cNvPr id="74" name="Graminoid">
            <a:extLst xmlns:a="http://schemas.openxmlformats.org/drawingml/2006/main">
              <a:ext uri="{FF2B5EF4-FFF2-40B4-BE49-F238E27FC236}">
                <a16:creationId xmlns:a16="http://schemas.microsoft.com/office/drawing/2014/main" id="{2FCB112F-F6DA-4DD9-99D5-01D1F2352525}"/>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Graminoid</a:t>
            </a:r>
          </a:p>
        </p:txBody>
      </p:sp>
      <p:sp>
        <p:nvSpPr>
          <p:cNvPr id="75" name="3">
            <a:extLst xmlns:a="http://schemas.openxmlformats.org/drawingml/2006/main">
              <a:ext uri="{FF2B5EF4-FFF2-40B4-BE49-F238E27FC236}">
                <a16:creationId xmlns:a16="http://schemas.microsoft.com/office/drawing/2014/main" id="{5E678190-B685-489D-A512-703E85F3D3EB}"/>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a:t>
            </a:r>
          </a:p>
        </p:txBody>
      </p:sp>
    </p:spTree>
    <p:extLst>
      <p:ext uri="{BB962C8B-B14F-4D97-AF65-F5344CB8AC3E}">
        <p14:creationId xmlns:p14="http://schemas.microsoft.com/office/powerpoint/2010/main" val="2044421484"/>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B8BA8247-22B2-4B9A-B145-5311583BD7B1}"/>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82F67884-B749-457F-9379-4B86AE4E0F1B}"/>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70">
            <a:extLst xmlns:a="http://schemas.openxmlformats.org/drawingml/2006/main">
              <a:ext uri="{FF2B5EF4-FFF2-40B4-BE49-F238E27FC236}">
                <a16:creationId xmlns:a16="http://schemas.microsoft.com/office/drawing/2014/main" id="{BC9E6463-1B1C-4B1B-81B1-40A55FC602E8}"/>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70</a:t>
            </a:r>
          </a:p>
        </p:txBody>
      </p:sp>
      <p:sp>
        <p:nvSpPr>
          <p:cNvPr id="4" name="Gynecandrous">
            <a:extLst xmlns:a="http://schemas.openxmlformats.org/drawingml/2006/main">
              <a:ext uri="{FF2B5EF4-FFF2-40B4-BE49-F238E27FC236}">
                <a16:creationId xmlns:a16="http://schemas.microsoft.com/office/drawing/2014/main" id="{10495505-9273-4E37-AE2D-1D9E8C06156C}"/>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Gynecandrous</a:t>
            </a:r>
          </a:p>
        </p:txBody>
      </p:sp>
      <p:sp>
        <p:nvSpPr>
          <p:cNvPr id="5" name="35">
            <a:extLst xmlns:a="http://schemas.openxmlformats.org/drawingml/2006/main">
              <a:ext uri="{FF2B5EF4-FFF2-40B4-BE49-F238E27FC236}">
                <a16:creationId xmlns:a16="http://schemas.microsoft.com/office/drawing/2014/main" id="{3607D68D-B09F-466B-8CBA-365972316481}"/>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35</a:t>
            </a:r>
          </a:p>
        </p:txBody>
      </p:sp>
      <p:sp>
        <p:nvSpPr>
          <p:cNvPr id="6" name="Head / capitulum">
            <a:extLst xmlns:a="http://schemas.openxmlformats.org/drawingml/2006/main">
              <a:ext uri="{FF2B5EF4-FFF2-40B4-BE49-F238E27FC236}">
                <a16:creationId xmlns:a16="http://schemas.microsoft.com/office/drawing/2014/main" id="{968A44DA-410C-4C65-8790-10BD63A1FABA}"/>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Head / capitulum</a:t>
            </a:r>
          </a:p>
        </p:txBody>
      </p:sp>
      <p:sp>
        <p:nvSpPr>
          <p:cNvPr id="7" name="18">
            <a:extLst xmlns:a="http://schemas.openxmlformats.org/drawingml/2006/main">
              <a:ext uri="{FF2B5EF4-FFF2-40B4-BE49-F238E27FC236}">
                <a16:creationId xmlns:a16="http://schemas.microsoft.com/office/drawing/2014/main" id="{0D229D8A-C5D3-4120-A176-782E1597B280}"/>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8" name="Heterogamous pair">
            <a:extLst xmlns:a="http://schemas.openxmlformats.org/drawingml/2006/main">
              <a:ext uri="{FF2B5EF4-FFF2-40B4-BE49-F238E27FC236}">
                <a16:creationId xmlns:a16="http://schemas.microsoft.com/office/drawing/2014/main" id="{7AFB9854-5F33-4A24-AD3B-C99AE9955004}"/>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Heterogamous pair</a:t>
            </a:r>
          </a:p>
        </p:txBody>
      </p:sp>
      <p:sp>
        <p:nvSpPr>
          <p:cNvPr id="9" name="27">
            <a:extLst xmlns:a="http://schemas.openxmlformats.org/drawingml/2006/main">
              <a:ext uri="{FF2B5EF4-FFF2-40B4-BE49-F238E27FC236}">
                <a16:creationId xmlns:a16="http://schemas.microsoft.com/office/drawing/2014/main" id="{C336F12E-80B2-42C7-992A-F7361F54CCDB}"/>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10" name="Hilum">
            <a:extLst xmlns:a="http://schemas.openxmlformats.org/drawingml/2006/main">
              <a:ext uri="{FF2B5EF4-FFF2-40B4-BE49-F238E27FC236}">
                <a16:creationId xmlns:a16="http://schemas.microsoft.com/office/drawing/2014/main" id="{889EE989-91CE-4A7C-97A8-AE8CBB77CADE}"/>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Hilum</a:t>
            </a:r>
          </a:p>
        </p:txBody>
      </p:sp>
      <p:sp>
        <p:nvSpPr>
          <p:cNvPr id="11" name="22">
            <a:extLst xmlns:a="http://schemas.openxmlformats.org/drawingml/2006/main">
              <a:ext uri="{FF2B5EF4-FFF2-40B4-BE49-F238E27FC236}">
                <a16:creationId xmlns:a16="http://schemas.microsoft.com/office/drawing/2014/main" id="{BE721E03-7953-493E-96D9-5C5D757B6292}"/>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12" name="Hirsute">
            <a:extLst xmlns:a="http://schemas.openxmlformats.org/drawingml/2006/main">
              <a:ext uri="{FF2B5EF4-FFF2-40B4-BE49-F238E27FC236}">
                <a16:creationId xmlns:a16="http://schemas.microsoft.com/office/drawing/2014/main" id="{60138E16-9EE4-4F0F-B234-D5B075BB685F}"/>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Hirsute</a:t>
            </a:r>
          </a:p>
        </p:txBody>
      </p:sp>
      <p:sp>
        <p:nvSpPr>
          <p:cNvPr id="13" name="49">
            <a:extLst xmlns:a="http://schemas.openxmlformats.org/drawingml/2006/main">
              <a:ext uri="{FF2B5EF4-FFF2-40B4-BE49-F238E27FC236}">
                <a16:creationId xmlns:a16="http://schemas.microsoft.com/office/drawing/2014/main" id="{AE630A0F-82F0-40F6-97F7-999FDAB0087D}"/>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49</a:t>
            </a:r>
          </a:p>
        </p:txBody>
      </p:sp>
      <p:sp>
        <p:nvSpPr>
          <p:cNvPr id="14" name="Hispid">
            <a:extLst xmlns:a="http://schemas.openxmlformats.org/drawingml/2006/main">
              <a:ext uri="{FF2B5EF4-FFF2-40B4-BE49-F238E27FC236}">
                <a16:creationId xmlns:a16="http://schemas.microsoft.com/office/drawing/2014/main" id="{600529FE-4020-40FF-BC08-A651D994D161}"/>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Hispid</a:t>
            </a:r>
          </a:p>
        </p:txBody>
      </p:sp>
      <p:sp>
        <p:nvSpPr>
          <p:cNvPr id="15" name="49">
            <a:extLst xmlns:a="http://schemas.openxmlformats.org/drawingml/2006/main">
              <a:ext uri="{FF2B5EF4-FFF2-40B4-BE49-F238E27FC236}">
                <a16:creationId xmlns:a16="http://schemas.microsoft.com/office/drawing/2014/main" id="{2F0484C9-CA8B-4A8D-AEE3-40A8496490ED}"/>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49</a:t>
            </a:r>
          </a:p>
        </p:txBody>
      </p:sp>
      <p:sp>
        <p:nvSpPr>
          <p:cNvPr id="16" name="Homogamous pair">
            <a:extLst xmlns:a="http://schemas.openxmlformats.org/drawingml/2006/main">
              <a:ext uri="{FF2B5EF4-FFF2-40B4-BE49-F238E27FC236}">
                <a16:creationId xmlns:a16="http://schemas.microsoft.com/office/drawing/2014/main" id="{8452273F-6DAA-44F1-A040-08D4123E7685}"/>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Homogamous pair</a:t>
            </a:r>
          </a:p>
        </p:txBody>
      </p:sp>
      <p:sp>
        <p:nvSpPr>
          <p:cNvPr id="17" name="27">
            <a:extLst xmlns:a="http://schemas.openxmlformats.org/drawingml/2006/main">
              <a:ext uri="{FF2B5EF4-FFF2-40B4-BE49-F238E27FC236}">
                <a16:creationId xmlns:a16="http://schemas.microsoft.com/office/drawing/2014/main" id="{F7181EB9-8612-4326-97A0-8F6A10CA5A07}"/>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18" name="Hyaline">
            <a:extLst xmlns:a="http://schemas.openxmlformats.org/drawingml/2006/main">
              <a:ext uri="{FF2B5EF4-FFF2-40B4-BE49-F238E27FC236}">
                <a16:creationId xmlns:a16="http://schemas.microsoft.com/office/drawing/2014/main" id="{29AB858B-2DB9-406B-AA3E-F801FF66938E}"/>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Hyaline</a:t>
            </a:r>
          </a:p>
        </p:txBody>
      </p:sp>
      <p:sp>
        <p:nvSpPr>
          <p:cNvPr id="19" name="56">
            <a:extLst xmlns:a="http://schemas.openxmlformats.org/drawingml/2006/main">
              <a:ext uri="{FF2B5EF4-FFF2-40B4-BE49-F238E27FC236}">
                <a16:creationId xmlns:a16="http://schemas.microsoft.com/office/drawing/2014/main" id="{2520758B-CB5E-4591-B041-00FC6ACD78A2}"/>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56</a:t>
            </a:r>
          </a:p>
        </p:txBody>
      </p:sp>
      <p:sp>
        <p:nvSpPr>
          <p:cNvPr id="20" name="Hypogynium">
            <a:extLst xmlns:a="http://schemas.openxmlformats.org/drawingml/2006/main">
              <a:ext uri="{FF2B5EF4-FFF2-40B4-BE49-F238E27FC236}">
                <a16:creationId xmlns:a16="http://schemas.microsoft.com/office/drawing/2014/main" id="{18A37F26-DFB0-48F3-A4C7-B31AB24BFBDB}"/>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Hypogynium</a:t>
            </a:r>
          </a:p>
        </p:txBody>
      </p:sp>
      <p:sp>
        <p:nvSpPr>
          <p:cNvPr id="21" name="37">
            <a:extLst xmlns:a="http://schemas.openxmlformats.org/drawingml/2006/main">
              <a:ext uri="{FF2B5EF4-FFF2-40B4-BE49-F238E27FC236}">
                <a16:creationId xmlns:a16="http://schemas.microsoft.com/office/drawing/2014/main" id="{9C207794-664B-4446-A40F-697416147E64}"/>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37</a:t>
            </a:r>
          </a:p>
        </p:txBody>
      </p:sp>
      <p:sp>
        <p:nvSpPr>
          <p:cNvPr id="22" name="Imbricate">
            <a:extLst xmlns:a="http://schemas.openxmlformats.org/drawingml/2006/main">
              <a:ext uri="{FF2B5EF4-FFF2-40B4-BE49-F238E27FC236}">
                <a16:creationId xmlns:a16="http://schemas.microsoft.com/office/drawing/2014/main" id="{C06E3631-EE7D-436A-9215-89D073BE5A44}"/>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Imbricate</a:t>
            </a:r>
          </a:p>
        </p:txBody>
      </p:sp>
      <p:sp>
        <p:nvSpPr>
          <p:cNvPr id="23" name="11">
            <a:extLst xmlns:a="http://schemas.openxmlformats.org/drawingml/2006/main">
              <a:ext uri="{FF2B5EF4-FFF2-40B4-BE49-F238E27FC236}">
                <a16:creationId xmlns:a16="http://schemas.microsoft.com/office/drawing/2014/main" id="{CFCBA592-3752-4B87-8676-C3611E1FC6A9}"/>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24" name="Included">
            <a:extLst xmlns:a="http://schemas.openxmlformats.org/drawingml/2006/main">
              <a:ext uri="{FF2B5EF4-FFF2-40B4-BE49-F238E27FC236}">
                <a16:creationId xmlns:a16="http://schemas.microsoft.com/office/drawing/2014/main" id="{B2ADCC20-86AB-4B45-802C-D9F493A14CCC}"/>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Included</a:t>
            </a:r>
          </a:p>
        </p:txBody>
      </p:sp>
      <p:sp>
        <p:nvSpPr>
          <p:cNvPr id="25" name="11">
            <a:extLst xmlns:a="http://schemas.openxmlformats.org/drawingml/2006/main">
              <a:ext uri="{FF2B5EF4-FFF2-40B4-BE49-F238E27FC236}">
                <a16:creationId xmlns:a16="http://schemas.microsoft.com/office/drawing/2014/main" id="{EDC7C88C-46E0-4DD5-9BF5-4ED956F9DED7}"/>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26" name="Indehiscent">
            <a:extLst xmlns:a="http://schemas.openxmlformats.org/drawingml/2006/main">
              <a:ext uri="{FF2B5EF4-FFF2-40B4-BE49-F238E27FC236}">
                <a16:creationId xmlns:a16="http://schemas.microsoft.com/office/drawing/2014/main" id="{26FE594A-5053-476C-A8E3-733F848BE613}"/>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Indehiscent</a:t>
            </a:r>
          </a:p>
        </p:txBody>
      </p:sp>
      <p:sp>
        <p:nvSpPr>
          <p:cNvPr id="27" name="39">
            <a:extLst xmlns:a="http://schemas.openxmlformats.org/drawingml/2006/main">
              <a:ext uri="{FF2B5EF4-FFF2-40B4-BE49-F238E27FC236}">
                <a16:creationId xmlns:a16="http://schemas.microsoft.com/office/drawing/2014/main" id="{DDD0C810-C031-470C-8B4D-B62D0BB53205}"/>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39</a:t>
            </a:r>
          </a:p>
        </p:txBody>
      </p:sp>
      <p:sp>
        <p:nvSpPr>
          <p:cNvPr id="28" name="Indurate">
            <a:extLst xmlns:a="http://schemas.openxmlformats.org/drawingml/2006/main">
              <a:ext uri="{FF2B5EF4-FFF2-40B4-BE49-F238E27FC236}">
                <a16:creationId xmlns:a16="http://schemas.microsoft.com/office/drawing/2014/main" id="{2032C54B-0B18-4612-9971-B30E5C7286F9}"/>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Indurate</a:t>
            </a:r>
          </a:p>
        </p:txBody>
      </p:sp>
      <p:sp>
        <p:nvSpPr>
          <p:cNvPr id="29" name="26">
            <a:extLst xmlns:a="http://schemas.openxmlformats.org/drawingml/2006/main">
              <a:ext uri="{FF2B5EF4-FFF2-40B4-BE49-F238E27FC236}">
                <a16:creationId xmlns:a16="http://schemas.microsoft.com/office/drawing/2014/main" id="{8E5FB981-52A0-4BDF-8327-5971C0C42ADE}"/>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26</a:t>
            </a:r>
          </a:p>
        </p:txBody>
      </p:sp>
      <p:sp>
        <p:nvSpPr>
          <p:cNvPr id="30" name="Inflated">
            <a:extLst xmlns:a="http://schemas.openxmlformats.org/drawingml/2006/main">
              <a:ext uri="{FF2B5EF4-FFF2-40B4-BE49-F238E27FC236}">
                <a16:creationId xmlns:a16="http://schemas.microsoft.com/office/drawing/2014/main" id="{BE4BEA73-E304-408D-9849-585D9A7A96E8}"/>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Inflated</a:t>
            </a:r>
          </a:p>
        </p:txBody>
      </p:sp>
      <p:sp>
        <p:nvSpPr>
          <p:cNvPr id="31" name="33">
            <a:extLst xmlns:a="http://schemas.openxmlformats.org/drawingml/2006/main">
              <a:ext uri="{FF2B5EF4-FFF2-40B4-BE49-F238E27FC236}">
                <a16:creationId xmlns:a16="http://schemas.microsoft.com/office/drawing/2014/main" id="{1C9527C5-D707-4D7D-8C94-2BCF3AD8CDC2}"/>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33</a:t>
            </a:r>
          </a:p>
        </p:txBody>
      </p:sp>
      <p:sp>
        <p:nvSpPr>
          <p:cNvPr id="32" name="Inflorescence">
            <a:extLst xmlns:a="http://schemas.openxmlformats.org/drawingml/2006/main">
              <a:ext uri="{FF2B5EF4-FFF2-40B4-BE49-F238E27FC236}">
                <a16:creationId xmlns:a16="http://schemas.microsoft.com/office/drawing/2014/main" id="{A6A000E1-E842-4C8A-B313-D32941BE5756}"/>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Inflorescence</a:t>
            </a:r>
          </a:p>
        </p:txBody>
      </p:sp>
      <p:sp>
        <p:nvSpPr>
          <p:cNvPr id="33" name="16">
            <a:extLst xmlns:a="http://schemas.openxmlformats.org/drawingml/2006/main">
              <a:ext uri="{FF2B5EF4-FFF2-40B4-BE49-F238E27FC236}">
                <a16:creationId xmlns:a16="http://schemas.microsoft.com/office/drawing/2014/main" id="{F8501ADF-7CA2-4C2A-8BCA-F270BF8C2EDA}"/>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16</a:t>
            </a:r>
          </a:p>
        </p:txBody>
      </p:sp>
      <p:sp>
        <p:nvSpPr>
          <p:cNvPr id="34" name="Innovation">
            <a:extLst xmlns:a="http://schemas.openxmlformats.org/drawingml/2006/main">
              <a:ext uri="{FF2B5EF4-FFF2-40B4-BE49-F238E27FC236}">
                <a16:creationId xmlns:a16="http://schemas.microsoft.com/office/drawing/2014/main" id="{D0317146-F8BD-4241-A4C8-049B8AF6DC65}"/>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Innovation</a:t>
            </a:r>
          </a:p>
        </p:txBody>
      </p:sp>
      <p:sp>
        <p:nvSpPr>
          <p:cNvPr id="35" name="4">
            <a:extLst xmlns:a="http://schemas.openxmlformats.org/drawingml/2006/main">
              <a:ext uri="{FF2B5EF4-FFF2-40B4-BE49-F238E27FC236}">
                <a16:creationId xmlns:a16="http://schemas.microsoft.com/office/drawing/2014/main" id="{25CCE2F6-5A05-4C4F-8B0D-EE46502E4C88}"/>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36" name="Internode">
            <a:extLst xmlns:a="http://schemas.openxmlformats.org/drawingml/2006/main">
              <a:ext uri="{FF2B5EF4-FFF2-40B4-BE49-F238E27FC236}">
                <a16:creationId xmlns:a16="http://schemas.microsoft.com/office/drawing/2014/main" id="{43C9209B-48AB-4150-B234-306C3A856AD0}"/>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Internode</a:t>
            </a:r>
          </a:p>
        </p:txBody>
      </p:sp>
      <p:sp>
        <p:nvSpPr>
          <p:cNvPr id="37" name="4">
            <a:extLst xmlns:a="http://schemas.openxmlformats.org/drawingml/2006/main">
              <a:ext uri="{FF2B5EF4-FFF2-40B4-BE49-F238E27FC236}">
                <a16:creationId xmlns:a16="http://schemas.microsoft.com/office/drawing/2014/main" id="{3EDB14E0-EF29-4374-9985-7AF6F3DC67BE}"/>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38" name="Interrupted">
            <a:extLst xmlns:a="http://schemas.openxmlformats.org/drawingml/2006/main">
              <a:ext uri="{FF2B5EF4-FFF2-40B4-BE49-F238E27FC236}">
                <a16:creationId xmlns:a16="http://schemas.microsoft.com/office/drawing/2014/main" id="{0587B5A4-0451-4AF1-BE7E-178FE061B31C}"/>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Interrupted</a:t>
            </a:r>
          </a:p>
        </p:txBody>
      </p:sp>
      <p:sp>
        <p:nvSpPr>
          <p:cNvPr id="39" name="19">
            <a:extLst xmlns:a="http://schemas.openxmlformats.org/drawingml/2006/main">
              <a:ext uri="{FF2B5EF4-FFF2-40B4-BE49-F238E27FC236}">
                <a16:creationId xmlns:a16="http://schemas.microsoft.com/office/drawing/2014/main" id="{8416E47F-28C4-4312-9A34-0929B7697BC6}"/>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40" name="Involucral bract">
            <a:extLst xmlns:a="http://schemas.openxmlformats.org/drawingml/2006/main">
              <a:ext uri="{FF2B5EF4-FFF2-40B4-BE49-F238E27FC236}">
                <a16:creationId xmlns:a16="http://schemas.microsoft.com/office/drawing/2014/main" id="{C5B4D338-EE09-4357-AD8A-C146DB6E6FF3}"/>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Involucral bract</a:t>
            </a:r>
          </a:p>
        </p:txBody>
      </p:sp>
      <p:sp>
        <p:nvSpPr>
          <p:cNvPr id="41" name="19">
            <a:extLst xmlns:a="http://schemas.openxmlformats.org/drawingml/2006/main">
              <a:ext uri="{FF2B5EF4-FFF2-40B4-BE49-F238E27FC236}">
                <a16:creationId xmlns:a16="http://schemas.microsoft.com/office/drawing/2014/main" id="{A54F6FE0-9A63-4F0C-95C9-1F86E73884AA}"/>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42" name="Involucre">
            <a:extLst xmlns:a="http://schemas.openxmlformats.org/drawingml/2006/main">
              <a:ext uri="{FF2B5EF4-FFF2-40B4-BE49-F238E27FC236}">
                <a16:creationId xmlns:a16="http://schemas.microsoft.com/office/drawing/2014/main" id="{73677631-AD9F-4C7B-AEAC-A0659A17E0CA}"/>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Involucre</a:t>
            </a:r>
          </a:p>
        </p:txBody>
      </p:sp>
      <p:sp>
        <p:nvSpPr>
          <p:cNvPr id="43" name="19">
            <a:extLst xmlns:a="http://schemas.openxmlformats.org/drawingml/2006/main">
              <a:ext uri="{FF2B5EF4-FFF2-40B4-BE49-F238E27FC236}">
                <a16:creationId xmlns:a16="http://schemas.microsoft.com/office/drawing/2014/main" id="{3F13B444-4492-49CA-933E-BA3EC08D859C}"/>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44" name="Involute">
            <a:extLst xmlns:a="http://schemas.openxmlformats.org/drawingml/2006/main">
              <a:ext uri="{FF2B5EF4-FFF2-40B4-BE49-F238E27FC236}">
                <a16:creationId xmlns:a16="http://schemas.microsoft.com/office/drawing/2014/main" id="{65ABB0BB-5CB9-4C92-8983-A0EF0EA8BEA2}"/>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Involute</a:t>
            </a:r>
          </a:p>
        </p:txBody>
      </p:sp>
      <p:sp>
        <p:nvSpPr>
          <p:cNvPr id="45" name="13">
            <a:extLst xmlns:a="http://schemas.openxmlformats.org/drawingml/2006/main">
              <a:ext uri="{FF2B5EF4-FFF2-40B4-BE49-F238E27FC236}">
                <a16:creationId xmlns:a16="http://schemas.microsoft.com/office/drawing/2014/main" id="{A675CFB3-A266-4001-BDA6-5E85B2BF6D67}"/>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13</a:t>
            </a:r>
          </a:p>
        </p:txBody>
      </p:sp>
      <p:sp>
        <p:nvSpPr>
          <p:cNvPr id="46" name="Juncaceae">
            <a:extLst xmlns:a="http://schemas.openxmlformats.org/drawingml/2006/main">
              <a:ext uri="{FF2B5EF4-FFF2-40B4-BE49-F238E27FC236}">
                <a16:creationId xmlns:a16="http://schemas.microsoft.com/office/drawing/2014/main" id="{307AEBC6-45FA-4429-ACD0-0933F46322F7}"/>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Juncaceae</a:t>
            </a:r>
          </a:p>
        </p:txBody>
      </p:sp>
      <p:sp>
        <p:nvSpPr>
          <p:cNvPr id="47" name="3">
            <a:extLst xmlns:a="http://schemas.openxmlformats.org/drawingml/2006/main">
              <a:ext uri="{FF2B5EF4-FFF2-40B4-BE49-F238E27FC236}">
                <a16:creationId xmlns:a16="http://schemas.microsoft.com/office/drawing/2014/main" id="{88F23E23-F17F-4C41-9387-D15D7F9F11D0}"/>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a:t>
            </a:r>
          </a:p>
        </p:txBody>
      </p:sp>
      <p:sp>
        <p:nvSpPr>
          <p:cNvPr id="48" name="Keeled / carinate">
            <a:extLst xmlns:a="http://schemas.openxmlformats.org/drawingml/2006/main">
              <a:ext uri="{FF2B5EF4-FFF2-40B4-BE49-F238E27FC236}">
                <a16:creationId xmlns:a16="http://schemas.microsoft.com/office/drawing/2014/main" id="{B0DC8AD3-806D-45DA-A256-514BBC6D9C7D}"/>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Keeled / carinate</a:t>
            </a:r>
          </a:p>
        </p:txBody>
      </p:sp>
      <p:sp>
        <p:nvSpPr>
          <p:cNvPr id="49" name="14">
            <a:extLst xmlns:a="http://schemas.openxmlformats.org/drawingml/2006/main">
              <a:ext uri="{FF2B5EF4-FFF2-40B4-BE49-F238E27FC236}">
                <a16:creationId xmlns:a16="http://schemas.microsoft.com/office/drawing/2014/main" id="{253FB15D-748D-4F27-97F3-C0C21D916DDE}"/>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14</a:t>
            </a:r>
          </a:p>
        </p:txBody>
      </p:sp>
      <p:sp>
        <p:nvSpPr>
          <p:cNvPr id="50" name="Lacerate">
            <a:extLst xmlns:a="http://schemas.openxmlformats.org/drawingml/2006/main">
              <a:ext uri="{FF2B5EF4-FFF2-40B4-BE49-F238E27FC236}">
                <a16:creationId xmlns:a16="http://schemas.microsoft.com/office/drawing/2014/main" id="{700D882D-5DC9-457F-9A46-CB8F8F3ABF6D}"/>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Lacerate</a:t>
            </a:r>
          </a:p>
        </p:txBody>
      </p:sp>
      <p:sp>
        <p:nvSpPr>
          <p:cNvPr id="51" name="57">
            <a:extLst xmlns:a="http://schemas.openxmlformats.org/drawingml/2006/main">
              <a:ext uri="{FF2B5EF4-FFF2-40B4-BE49-F238E27FC236}">
                <a16:creationId xmlns:a16="http://schemas.microsoft.com/office/drawing/2014/main" id="{E322C598-4D07-4EC6-8DD6-C6B288AF7786}"/>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57</a:t>
            </a:r>
          </a:p>
        </p:txBody>
      </p:sp>
      <p:sp>
        <p:nvSpPr>
          <p:cNvPr id="52" name="Lanate">
            <a:extLst xmlns:a="http://schemas.openxmlformats.org/drawingml/2006/main">
              <a:ext uri="{FF2B5EF4-FFF2-40B4-BE49-F238E27FC236}">
                <a16:creationId xmlns:a16="http://schemas.microsoft.com/office/drawing/2014/main" id="{961C2D87-2411-43CC-AFAF-EF3B7951A2AA}"/>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Lanate</a:t>
            </a:r>
          </a:p>
        </p:txBody>
      </p:sp>
      <p:sp>
        <p:nvSpPr>
          <p:cNvPr id="53" name="51">
            <a:extLst xmlns:a="http://schemas.openxmlformats.org/drawingml/2006/main">
              <a:ext uri="{FF2B5EF4-FFF2-40B4-BE49-F238E27FC236}">
                <a16:creationId xmlns:a16="http://schemas.microsoft.com/office/drawing/2014/main" id="{3AB96FFC-AD79-4173-BE7B-C5B9FDDF7EB0}"/>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51</a:t>
            </a:r>
          </a:p>
        </p:txBody>
      </p:sp>
      <p:sp>
        <p:nvSpPr>
          <p:cNvPr id="54" name="Lanceolate">
            <a:extLst xmlns:a="http://schemas.openxmlformats.org/drawingml/2006/main">
              <a:ext uri="{FF2B5EF4-FFF2-40B4-BE49-F238E27FC236}">
                <a16:creationId xmlns:a16="http://schemas.microsoft.com/office/drawing/2014/main" id="{0FCAF09C-D48B-4F36-9FEA-DBCDEC1387E6}"/>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Lanceolate</a:t>
            </a:r>
          </a:p>
        </p:txBody>
      </p:sp>
      <p:sp>
        <p:nvSpPr>
          <p:cNvPr id="55" name="44">
            <a:extLst xmlns:a="http://schemas.openxmlformats.org/drawingml/2006/main">
              <a:ext uri="{FF2B5EF4-FFF2-40B4-BE49-F238E27FC236}">
                <a16:creationId xmlns:a16="http://schemas.microsoft.com/office/drawing/2014/main" id="{9A358417-672E-4662-A18D-AFBD8FF5AB59}"/>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56" name="Lateral">
            <a:extLst xmlns:a="http://schemas.openxmlformats.org/drawingml/2006/main">
              <a:ext uri="{FF2B5EF4-FFF2-40B4-BE49-F238E27FC236}">
                <a16:creationId xmlns:a16="http://schemas.microsoft.com/office/drawing/2014/main" id="{56DD7A23-CC3C-4AE6-A2A7-4ECA327EE5B5}"/>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Lateral</a:t>
            </a:r>
          </a:p>
        </p:txBody>
      </p:sp>
      <p:sp>
        <p:nvSpPr>
          <p:cNvPr id="57" name="8">
            <a:extLst xmlns:a="http://schemas.openxmlformats.org/drawingml/2006/main">
              <a:ext uri="{FF2B5EF4-FFF2-40B4-BE49-F238E27FC236}">
                <a16:creationId xmlns:a16="http://schemas.microsoft.com/office/drawing/2014/main" id="{DEC16DDB-FCD5-49B0-AC52-ACA948593E51}"/>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58" name="Laterally compressed">
            <a:extLst xmlns:a="http://schemas.openxmlformats.org/drawingml/2006/main">
              <a:ext uri="{FF2B5EF4-FFF2-40B4-BE49-F238E27FC236}">
                <a16:creationId xmlns:a16="http://schemas.microsoft.com/office/drawing/2014/main" id="{BBF549BD-279B-497F-8688-C5FD1577B57B}"/>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Laterally compressed</a:t>
            </a:r>
          </a:p>
        </p:txBody>
      </p:sp>
      <p:sp>
        <p:nvSpPr>
          <p:cNvPr id="59" name="26">
            <a:extLst xmlns:a="http://schemas.openxmlformats.org/drawingml/2006/main">
              <a:ext uri="{FF2B5EF4-FFF2-40B4-BE49-F238E27FC236}">
                <a16:creationId xmlns:a16="http://schemas.microsoft.com/office/drawing/2014/main" id="{37E67820-5865-40D7-9FDB-CA697DC5D633}"/>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26</a:t>
            </a:r>
          </a:p>
        </p:txBody>
      </p:sp>
      <p:sp>
        <p:nvSpPr>
          <p:cNvPr id="60" name="Lead">
            <a:extLst xmlns:a="http://schemas.openxmlformats.org/drawingml/2006/main">
              <a:ext uri="{FF2B5EF4-FFF2-40B4-BE49-F238E27FC236}">
                <a16:creationId xmlns:a16="http://schemas.microsoft.com/office/drawing/2014/main" id="{9F63650D-0A82-4581-84C5-20BB208B7813}"/>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Lead</a:t>
            </a:r>
          </a:p>
        </p:txBody>
      </p:sp>
      <p:sp>
        <p:nvSpPr>
          <p:cNvPr id="61" name="60">
            <a:extLst xmlns:a="http://schemas.openxmlformats.org/drawingml/2006/main">
              <a:ext uri="{FF2B5EF4-FFF2-40B4-BE49-F238E27FC236}">
                <a16:creationId xmlns:a16="http://schemas.microsoft.com/office/drawing/2014/main" id="{6634B163-DFC0-49F2-901C-1BE99E19DDB0}"/>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60</a:t>
            </a:r>
          </a:p>
        </p:txBody>
      </p:sp>
      <p:sp>
        <p:nvSpPr>
          <p:cNvPr id="62" name="Lemma">
            <a:extLst xmlns:a="http://schemas.openxmlformats.org/drawingml/2006/main">
              <a:ext uri="{FF2B5EF4-FFF2-40B4-BE49-F238E27FC236}">
                <a16:creationId xmlns:a16="http://schemas.microsoft.com/office/drawing/2014/main" id="{172F6A46-E6E3-4A63-9AA7-6F135134763E}"/>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Lemma</a:t>
            </a:r>
          </a:p>
        </p:txBody>
      </p:sp>
      <p:sp>
        <p:nvSpPr>
          <p:cNvPr id="63" name="21">
            <a:extLst xmlns:a="http://schemas.openxmlformats.org/drawingml/2006/main">
              <a:ext uri="{FF2B5EF4-FFF2-40B4-BE49-F238E27FC236}">
                <a16:creationId xmlns:a16="http://schemas.microsoft.com/office/drawing/2014/main" id="{204BA140-1F82-4248-89A4-7E806BE40E9B}"/>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21</a:t>
            </a:r>
          </a:p>
        </p:txBody>
      </p:sp>
      <p:sp>
        <p:nvSpPr>
          <p:cNvPr id="64" name="Lenticular">
            <a:extLst xmlns:a="http://schemas.openxmlformats.org/drawingml/2006/main">
              <a:ext uri="{FF2B5EF4-FFF2-40B4-BE49-F238E27FC236}">
                <a16:creationId xmlns:a16="http://schemas.microsoft.com/office/drawing/2014/main" id="{C012F464-D4D3-4256-AF75-4B303495E7F5}"/>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Lenticular</a:t>
            </a:r>
          </a:p>
        </p:txBody>
      </p:sp>
      <p:sp>
        <p:nvSpPr>
          <p:cNvPr id="65" name="34">
            <a:extLst xmlns:a="http://schemas.openxmlformats.org/drawingml/2006/main">
              <a:ext uri="{FF2B5EF4-FFF2-40B4-BE49-F238E27FC236}">
                <a16:creationId xmlns:a16="http://schemas.microsoft.com/office/drawing/2014/main" id="{DC1A825E-FCC6-4574-9DBA-CB455D038AAC}"/>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34</a:t>
            </a:r>
          </a:p>
        </p:txBody>
      </p:sp>
      <p:sp>
        <p:nvSpPr>
          <p:cNvPr id="66" name="Ligulate">
            <a:extLst xmlns:a="http://schemas.openxmlformats.org/drawingml/2006/main">
              <a:ext uri="{FF2B5EF4-FFF2-40B4-BE49-F238E27FC236}">
                <a16:creationId xmlns:a16="http://schemas.microsoft.com/office/drawing/2014/main" id="{6D68DEC0-0AC0-4E37-B819-572BA816247B}"/>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Ligulate</a:t>
            </a:r>
          </a:p>
        </p:txBody>
      </p:sp>
      <p:sp>
        <p:nvSpPr>
          <p:cNvPr id="67" name="15">
            <a:extLst xmlns:a="http://schemas.openxmlformats.org/drawingml/2006/main">
              <a:ext uri="{FF2B5EF4-FFF2-40B4-BE49-F238E27FC236}">
                <a16:creationId xmlns:a16="http://schemas.microsoft.com/office/drawing/2014/main" id="{5EDAF623-89C3-4083-82D6-0A9D509BDD7A}"/>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68" name="Ligule">
            <a:extLst xmlns:a="http://schemas.openxmlformats.org/drawingml/2006/main">
              <a:ext uri="{FF2B5EF4-FFF2-40B4-BE49-F238E27FC236}">
                <a16:creationId xmlns:a16="http://schemas.microsoft.com/office/drawing/2014/main" id="{6F50D8F3-BB3D-4CAA-8238-B50FC0B7A392}"/>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Ligule</a:t>
            </a:r>
          </a:p>
        </p:txBody>
      </p:sp>
      <p:sp>
        <p:nvSpPr>
          <p:cNvPr id="69" name="5">
            <a:extLst xmlns:a="http://schemas.openxmlformats.org/drawingml/2006/main">
              <a:ext uri="{FF2B5EF4-FFF2-40B4-BE49-F238E27FC236}">
                <a16:creationId xmlns:a16="http://schemas.microsoft.com/office/drawing/2014/main" id="{43AFBA08-E557-4F25-832B-C43A272B6CC5}"/>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a:t>
            </a:r>
          </a:p>
        </p:txBody>
      </p:sp>
      <p:sp>
        <p:nvSpPr>
          <p:cNvPr id="70" name="Linear">
            <a:extLst xmlns:a="http://schemas.openxmlformats.org/drawingml/2006/main">
              <a:ext uri="{FF2B5EF4-FFF2-40B4-BE49-F238E27FC236}">
                <a16:creationId xmlns:a16="http://schemas.microsoft.com/office/drawing/2014/main" id="{0466D924-26F8-4321-BD8F-DAEBE1771570}"/>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Linear</a:t>
            </a:r>
          </a:p>
        </p:txBody>
      </p:sp>
      <p:sp>
        <p:nvSpPr>
          <p:cNvPr id="71" name="43">
            <a:extLst xmlns:a="http://schemas.openxmlformats.org/drawingml/2006/main">
              <a:ext uri="{FF2B5EF4-FFF2-40B4-BE49-F238E27FC236}">
                <a16:creationId xmlns:a16="http://schemas.microsoft.com/office/drawing/2014/main" id="{B85D3510-8B52-4AE5-962A-828EA346B055}"/>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
        <p:nvSpPr>
          <p:cNvPr id="72" name="Locule">
            <a:extLst xmlns:a="http://schemas.openxmlformats.org/drawingml/2006/main">
              <a:ext uri="{FF2B5EF4-FFF2-40B4-BE49-F238E27FC236}">
                <a16:creationId xmlns:a16="http://schemas.microsoft.com/office/drawing/2014/main" id="{753B6596-AAEA-426E-8DDC-C911E0597A10}"/>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Locule</a:t>
            </a:r>
          </a:p>
        </p:txBody>
      </p:sp>
      <p:sp>
        <p:nvSpPr>
          <p:cNvPr id="73" name="40">
            <a:extLst xmlns:a="http://schemas.openxmlformats.org/drawingml/2006/main">
              <a:ext uri="{FF2B5EF4-FFF2-40B4-BE49-F238E27FC236}">
                <a16:creationId xmlns:a16="http://schemas.microsoft.com/office/drawing/2014/main" id="{D5D3BD78-897B-4885-AC38-CC4422C13B3C}"/>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40</a:t>
            </a:r>
          </a:p>
        </p:txBody>
      </p:sp>
      <p:sp>
        <p:nvSpPr>
          <p:cNvPr id="74" name="Lodicules">
            <a:extLst xmlns:a="http://schemas.openxmlformats.org/drawingml/2006/main">
              <a:ext uri="{FF2B5EF4-FFF2-40B4-BE49-F238E27FC236}">
                <a16:creationId xmlns:a16="http://schemas.microsoft.com/office/drawing/2014/main" id="{6303ACB5-6E68-4A8A-8218-AFBDFD2D2A22}"/>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Lodicules</a:t>
            </a:r>
          </a:p>
        </p:txBody>
      </p:sp>
      <p:sp>
        <p:nvSpPr>
          <p:cNvPr id="75" name="22">
            <a:extLst xmlns:a="http://schemas.openxmlformats.org/drawingml/2006/main">
              <a:ext uri="{FF2B5EF4-FFF2-40B4-BE49-F238E27FC236}">
                <a16:creationId xmlns:a16="http://schemas.microsoft.com/office/drawing/2014/main" id="{84E72164-E0EF-4F63-B532-EA6C00015C96}"/>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Tree>
    <p:extLst>
      <p:ext uri="{BB962C8B-B14F-4D97-AF65-F5344CB8AC3E}">
        <p14:creationId xmlns:p14="http://schemas.microsoft.com/office/powerpoint/2010/main" val="773342149"/>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49EFD9AB-4010-4D5F-8F04-4266EEC8E4F2}"/>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99191B9D-99E8-4C8D-8969-B8743E84127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71">
            <a:extLst xmlns:a="http://schemas.openxmlformats.org/drawingml/2006/main">
              <a:ext uri="{FF2B5EF4-FFF2-40B4-BE49-F238E27FC236}">
                <a16:creationId xmlns:a16="http://schemas.microsoft.com/office/drawing/2014/main" id="{2859156E-19E2-47C6-B96D-919D3D415E1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71</a:t>
            </a:r>
          </a:p>
        </p:txBody>
      </p:sp>
      <p:sp>
        <p:nvSpPr>
          <p:cNvPr id="4" name="Lower / first glume">
            <a:extLst xmlns:a="http://schemas.openxmlformats.org/drawingml/2006/main">
              <a:ext uri="{FF2B5EF4-FFF2-40B4-BE49-F238E27FC236}">
                <a16:creationId xmlns:a16="http://schemas.microsoft.com/office/drawing/2014/main" id="{E7BD2223-0B76-421E-8334-113D3B8885BA}"/>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Lower / first glume</a:t>
            </a:r>
          </a:p>
        </p:txBody>
      </p:sp>
      <p:sp>
        <p:nvSpPr>
          <p:cNvPr id="5" name="20">
            <a:extLst xmlns:a="http://schemas.openxmlformats.org/drawingml/2006/main">
              <a:ext uri="{FF2B5EF4-FFF2-40B4-BE49-F238E27FC236}">
                <a16:creationId xmlns:a16="http://schemas.microsoft.com/office/drawing/2014/main" id="{E74BDE87-4453-4C04-97BF-35EBDD124D44}"/>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20</a:t>
            </a:r>
          </a:p>
        </p:txBody>
      </p:sp>
      <p:sp>
        <p:nvSpPr>
          <p:cNvPr id="6" name="Lower floret">
            <a:extLst xmlns:a="http://schemas.openxmlformats.org/drawingml/2006/main">
              <a:ext uri="{FF2B5EF4-FFF2-40B4-BE49-F238E27FC236}">
                <a16:creationId xmlns:a16="http://schemas.microsoft.com/office/drawing/2014/main" id="{4D3B5999-5AED-464E-B8B5-A09C6BF6F963}"/>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Lower floret</a:t>
            </a:r>
          </a:p>
        </p:txBody>
      </p:sp>
      <p:sp>
        <p:nvSpPr>
          <p:cNvPr id="7" name="22">
            <a:extLst xmlns:a="http://schemas.openxmlformats.org/drawingml/2006/main">
              <a:ext uri="{FF2B5EF4-FFF2-40B4-BE49-F238E27FC236}">
                <a16:creationId xmlns:a16="http://schemas.microsoft.com/office/drawing/2014/main" id="{6A80A1FA-5016-4F83-80BB-6CEED6424A06}"/>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8" name="Membranous">
            <a:extLst xmlns:a="http://schemas.openxmlformats.org/drawingml/2006/main">
              <a:ext uri="{FF2B5EF4-FFF2-40B4-BE49-F238E27FC236}">
                <a16:creationId xmlns:a16="http://schemas.microsoft.com/office/drawing/2014/main" id="{29A77595-F0CA-407B-80B6-EA610915778E}"/>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Membranous</a:t>
            </a:r>
          </a:p>
        </p:txBody>
      </p:sp>
      <p:sp>
        <p:nvSpPr>
          <p:cNvPr id="9" name="56">
            <a:extLst xmlns:a="http://schemas.openxmlformats.org/drawingml/2006/main">
              <a:ext uri="{FF2B5EF4-FFF2-40B4-BE49-F238E27FC236}">
                <a16:creationId xmlns:a16="http://schemas.microsoft.com/office/drawing/2014/main" id="{BC1B5BAF-D645-4F01-8FE7-BBCE4853491B}"/>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56</a:t>
            </a:r>
          </a:p>
        </p:txBody>
      </p:sp>
      <p:sp>
        <p:nvSpPr>
          <p:cNvPr id="10" name="Monoecious">
            <a:extLst xmlns:a="http://schemas.openxmlformats.org/drawingml/2006/main">
              <a:ext uri="{FF2B5EF4-FFF2-40B4-BE49-F238E27FC236}">
                <a16:creationId xmlns:a16="http://schemas.microsoft.com/office/drawing/2014/main" id="{6E8BFEEF-06AC-460A-A376-586BF49D371D}"/>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Monoecious</a:t>
            </a:r>
          </a:p>
        </p:txBody>
      </p:sp>
      <p:sp>
        <p:nvSpPr>
          <p:cNvPr id="11" name="29">
            <a:extLst xmlns:a="http://schemas.openxmlformats.org/drawingml/2006/main">
              <a:ext uri="{FF2B5EF4-FFF2-40B4-BE49-F238E27FC236}">
                <a16:creationId xmlns:a16="http://schemas.microsoft.com/office/drawing/2014/main" id="{ED84B778-3E62-44E5-991C-60E635E20E3D}"/>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12" name="Mucronate">
            <a:extLst xmlns:a="http://schemas.openxmlformats.org/drawingml/2006/main">
              <a:ext uri="{FF2B5EF4-FFF2-40B4-BE49-F238E27FC236}">
                <a16:creationId xmlns:a16="http://schemas.microsoft.com/office/drawing/2014/main" id="{15833492-B5CD-4C2A-ACE6-C6158CEC1145}"/>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Mucronate</a:t>
            </a:r>
          </a:p>
        </p:txBody>
      </p:sp>
      <p:sp>
        <p:nvSpPr>
          <p:cNvPr id="13" name="46">
            <a:extLst xmlns:a="http://schemas.openxmlformats.org/drawingml/2006/main">
              <a:ext uri="{FF2B5EF4-FFF2-40B4-BE49-F238E27FC236}">
                <a16:creationId xmlns:a16="http://schemas.microsoft.com/office/drawing/2014/main" id="{EAEFB32A-8DD7-46D7-AC77-C84837797DCD}"/>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46</a:t>
            </a:r>
          </a:p>
        </p:txBody>
      </p:sp>
      <p:sp>
        <p:nvSpPr>
          <p:cNvPr id="14" name="Muticous">
            <a:extLst xmlns:a="http://schemas.openxmlformats.org/drawingml/2006/main">
              <a:ext uri="{FF2B5EF4-FFF2-40B4-BE49-F238E27FC236}">
                <a16:creationId xmlns:a16="http://schemas.microsoft.com/office/drawing/2014/main" id="{C40503F8-4B38-490A-BA5E-F689CDD0434B}"/>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Muticous</a:t>
            </a:r>
          </a:p>
        </p:txBody>
      </p:sp>
      <p:sp>
        <p:nvSpPr>
          <p:cNvPr id="15" name="23">
            <a:extLst xmlns:a="http://schemas.openxmlformats.org/drawingml/2006/main">
              <a:ext uri="{FF2B5EF4-FFF2-40B4-BE49-F238E27FC236}">
                <a16:creationId xmlns:a16="http://schemas.microsoft.com/office/drawing/2014/main" id="{DFECC7BC-0C25-4B8A-8B07-A5B4471361D6}"/>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16" name="Nerve">
            <a:extLst xmlns:a="http://schemas.openxmlformats.org/drawingml/2006/main">
              <a:ext uri="{FF2B5EF4-FFF2-40B4-BE49-F238E27FC236}">
                <a16:creationId xmlns:a16="http://schemas.microsoft.com/office/drawing/2014/main" id="{E0C2DA74-73E7-4000-AD92-6D6014D19FCB}"/>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Nerve</a:t>
            </a:r>
          </a:p>
        </p:txBody>
      </p:sp>
      <p:sp>
        <p:nvSpPr>
          <p:cNvPr id="17" name="58">
            <a:extLst xmlns:a="http://schemas.openxmlformats.org/drawingml/2006/main">
              <a:ext uri="{FF2B5EF4-FFF2-40B4-BE49-F238E27FC236}">
                <a16:creationId xmlns:a16="http://schemas.microsoft.com/office/drawing/2014/main" id="{45A306DC-727B-4F31-9E3D-EE08D9C71F48}"/>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18" name="Node">
            <a:extLst xmlns:a="http://schemas.openxmlformats.org/drawingml/2006/main">
              <a:ext uri="{FF2B5EF4-FFF2-40B4-BE49-F238E27FC236}">
                <a16:creationId xmlns:a16="http://schemas.microsoft.com/office/drawing/2014/main" id="{814E275E-9CE9-4C22-9F10-477B79F2443A}"/>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Node</a:t>
            </a:r>
          </a:p>
        </p:txBody>
      </p:sp>
      <p:sp>
        <p:nvSpPr>
          <p:cNvPr id="19" name="4">
            <a:extLst xmlns:a="http://schemas.openxmlformats.org/drawingml/2006/main">
              <a:ext uri="{FF2B5EF4-FFF2-40B4-BE49-F238E27FC236}">
                <a16:creationId xmlns:a16="http://schemas.microsoft.com/office/drawing/2014/main" id="{D7FEB672-7D56-4378-8015-5A62A0F655B1}"/>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20" name="Nodulose-septate">
            <a:extLst xmlns:a="http://schemas.openxmlformats.org/drawingml/2006/main">
              <a:ext uri="{FF2B5EF4-FFF2-40B4-BE49-F238E27FC236}">
                <a16:creationId xmlns:a16="http://schemas.microsoft.com/office/drawing/2014/main" id="{41265177-0801-4F41-9710-806C7FB52EFC}"/>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Nodulose-septate</a:t>
            </a:r>
          </a:p>
        </p:txBody>
      </p:sp>
      <p:sp>
        <p:nvSpPr>
          <p:cNvPr id="21" name="41">
            <a:extLst xmlns:a="http://schemas.openxmlformats.org/drawingml/2006/main">
              <a:ext uri="{FF2B5EF4-FFF2-40B4-BE49-F238E27FC236}">
                <a16:creationId xmlns:a16="http://schemas.microsoft.com/office/drawing/2014/main" id="{3B2B7FF7-76AF-4217-BFE5-22B6D4AA4D38}"/>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41</a:t>
            </a:r>
          </a:p>
        </p:txBody>
      </p:sp>
      <p:sp>
        <p:nvSpPr>
          <p:cNvPr id="22" name="Nutlet">
            <a:extLst xmlns:a="http://schemas.openxmlformats.org/drawingml/2006/main">
              <a:ext uri="{FF2B5EF4-FFF2-40B4-BE49-F238E27FC236}">
                <a16:creationId xmlns:a16="http://schemas.microsoft.com/office/drawing/2014/main" id="{B4071600-3CE9-4FE0-9213-0A5EEAAE2177}"/>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Nutlet</a:t>
            </a:r>
          </a:p>
        </p:txBody>
      </p:sp>
      <p:sp>
        <p:nvSpPr>
          <p:cNvPr id="23" name="31">
            <a:extLst xmlns:a="http://schemas.openxmlformats.org/drawingml/2006/main">
              <a:ext uri="{FF2B5EF4-FFF2-40B4-BE49-F238E27FC236}">
                <a16:creationId xmlns:a16="http://schemas.microsoft.com/office/drawing/2014/main" id="{F4490DE4-441E-467F-8BBD-3E7C11770D54}"/>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31</a:t>
            </a:r>
          </a:p>
        </p:txBody>
      </p:sp>
      <p:sp>
        <p:nvSpPr>
          <p:cNvPr id="24" name="Oblanceolate">
            <a:extLst xmlns:a="http://schemas.openxmlformats.org/drawingml/2006/main">
              <a:ext uri="{FF2B5EF4-FFF2-40B4-BE49-F238E27FC236}">
                <a16:creationId xmlns:a16="http://schemas.microsoft.com/office/drawing/2014/main" id="{31EDCF73-9270-4A00-B22C-0E17CBC7AF22}"/>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Oblanceolate</a:t>
            </a:r>
          </a:p>
        </p:txBody>
      </p:sp>
      <p:sp>
        <p:nvSpPr>
          <p:cNvPr id="25" name="44">
            <a:extLst xmlns:a="http://schemas.openxmlformats.org/drawingml/2006/main">
              <a:ext uri="{FF2B5EF4-FFF2-40B4-BE49-F238E27FC236}">
                <a16:creationId xmlns:a16="http://schemas.microsoft.com/office/drawing/2014/main" id="{CA7668AB-270C-4D72-AC91-43CD2B9623AA}"/>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26" name="Oblong">
            <a:extLst xmlns:a="http://schemas.openxmlformats.org/drawingml/2006/main">
              <a:ext uri="{FF2B5EF4-FFF2-40B4-BE49-F238E27FC236}">
                <a16:creationId xmlns:a16="http://schemas.microsoft.com/office/drawing/2014/main" id="{8C946EB8-2EDA-4C7D-8CCF-181A1252D2BF}"/>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Oblong</a:t>
            </a:r>
          </a:p>
        </p:txBody>
      </p:sp>
      <p:sp>
        <p:nvSpPr>
          <p:cNvPr id="27" name="44">
            <a:extLst xmlns:a="http://schemas.openxmlformats.org/drawingml/2006/main">
              <a:ext uri="{FF2B5EF4-FFF2-40B4-BE49-F238E27FC236}">
                <a16:creationId xmlns:a16="http://schemas.microsoft.com/office/drawing/2014/main" id="{1D80C01B-058E-469F-92E2-4CCDB723C203}"/>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28" name="Obovate">
            <a:extLst xmlns:a="http://schemas.openxmlformats.org/drawingml/2006/main">
              <a:ext uri="{FF2B5EF4-FFF2-40B4-BE49-F238E27FC236}">
                <a16:creationId xmlns:a16="http://schemas.microsoft.com/office/drawing/2014/main" id="{8B433615-4D1B-4EAE-B84A-9D1D4C9BD0F8}"/>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Obovate</a:t>
            </a:r>
          </a:p>
        </p:txBody>
      </p:sp>
      <p:sp>
        <p:nvSpPr>
          <p:cNvPr id="29" name="44">
            <a:extLst xmlns:a="http://schemas.openxmlformats.org/drawingml/2006/main">
              <a:ext uri="{FF2B5EF4-FFF2-40B4-BE49-F238E27FC236}">
                <a16:creationId xmlns:a16="http://schemas.microsoft.com/office/drawing/2014/main" id="{2F0F8EC6-0CFC-4794-90DF-ABDF59B6D7D4}"/>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30" name="Obovoid">
            <a:extLst xmlns:a="http://schemas.openxmlformats.org/drawingml/2006/main">
              <a:ext uri="{FF2B5EF4-FFF2-40B4-BE49-F238E27FC236}">
                <a16:creationId xmlns:a16="http://schemas.microsoft.com/office/drawing/2014/main" id="{DE7B932E-2C08-44DA-AF31-B6EED5AEAA3D}"/>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Obovoid</a:t>
            </a:r>
          </a:p>
        </p:txBody>
      </p:sp>
      <p:sp>
        <p:nvSpPr>
          <p:cNvPr id="31" name="45">
            <a:extLst xmlns:a="http://schemas.openxmlformats.org/drawingml/2006/main">
              <a:ext uri="{FF2B5EF4-FFF2-40B4-BE49-F238E27FC236}">
                <a16:creationId xmlns:a16="http://schemas.microsoft.com/office/drawing/2014/main" id="{C9D6F606-2DDD-4F55-9FB0-74F512AABEB7}"/>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45</a:t>
            </a:r>
          </a:p>
        </p:txBody>
      </p:sp>
      <p:sp>
        <p:nvSpPr>
          <p:cNvPr id="32" name="Obtuse">
            <a:extLst xmlns:a="http://schemas.openxmlformats.org/drawingml/2006/main">
              <a:ext uri="{FF2B5EF4-FFF2-40B4-BE49-F238E27FC236}">
                <a16:creationId xmlns:a16="http://schemas.microsoft.com/office/drawing/2014/main" id="{A96795FA-4D77-40FD-A480-7390D4D88C34}"/>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Obtuse</a:t>
            </a:r>
          </a:p>
        </p:txBody>
      </p:sp>
      <p:sp>
        <p:nvSpPr>
          <p:cNvPr id="33" name="47">
            <a:extLst xmlns:a="http://schemas.openxmlformats.org/drawingml/2006/main">
              <a:ext uri="{FF2B5EF4-FFF2-40B4-BE49-F238E27FC236}">
                <a16:creationId xmlns:a16="http://schemas.microsoft.com/office/drawing/2014/main" id="{E824D6BC-3B76-425D-89CF-12EC5AAC3E6B}"/>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34" name="Open panicle">
            <a:extLst xmlns:a="http://schemas.openxmlformats.org/drawingml/2006/main">
              <a:ext uri="{FF2B5EF4-FFF2-40B4-BE49-F238E27FC236}">
                <a16:creationId xmlns:a16="http://schemas.microsoft.com/office/drawing/2014/main" id="{D875CC1F-4C29-4D35-BD29-9BC99C40C91C}"/>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Open panicle</a:t>
            </a:r>
          </a:p>
        </p:txBody>
      </p:sp>
      <p:sp>
        <p:nvSpPr>
          <p:cNvPr id="35" name="17">
            <a:extLst xmlns:a="http://schemas.openxmlformats.org/drawingml/2006/main">
              <a:ext uri="{FF2B5EF4-FFF2-40B4-BE49-F238E27FC236}">
                <a16:creationId xmlns:a16="http://schemas.microsoft.com/office/drawing/2014/main" id="{5AB58F67-6408-44EA-9719-03715E5CEBE2}"/>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36" name="Open sheath">
            <a:extLst xmlns:a="http://schemas.openxmlformats.org/drawingml/2006/main">
              <a:ext uri="{FF2B5EF4-FFF2-40B4-BE49-F238E27FC236}">
                <a16:creationId xmlns:a16="http://schemas.microsoft.com/office/drawing/2014/main" id="{697335C7-079E-48D7-AF9C-53E7781BA801}"/>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Open sheath</a:t>
            </a:r>
          </a:p>
        </p:txBody>
      </p:sp>
      <p:sp>
        <p:nvSpPr>
          <p:cNvPr id="37" name="15">
            <a:extLst xmlns:a="http://schemas.openxmlformats.org/drawingml/2006/main">
              <a:ext uri="{FF2B5EF4-FFF2-40B4-BE49-F238E27FC236}">
                <a16:creationId xmlns:a16="http://schemas.microsoft.com/office/drawing/2014/main" id="{B60720E1-03A8-48F3-BD82-4AF4AB131EFB}"/>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38" name="Orbicular">
            <a:extLst xmlns:a="http://schemas.openxmlformats.org/drawingml/2006/main">
              <a:ext uri="{FF2B5EF4-FFF2-40B4-BE49-F238E27FC236}">
                <a16:creationId xmlns:a16="http://schemas.microsoft.com/office/drawing/2014/main" id="{5D374F78-0395-4310-826D-DBAE598FBB76}"/>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Orbicular</a:t>
            </a:r>
          </a:p>
        </p:txBody>
      </p:sp>
      <p:sp>
        <p:nvSpPr>
          <p:cNvPr id="39" name="44">
            <a:extLst xmlns:a="http://schemas.openxmlformats.org/drawingml/2006/main">
              <a:ext uri="{FF2B5EF4-FFF2-40B4-BE49-F238E27FC236}">
                <a16:creationId xmlns:a16="http://schemas.microsoft.com/office/drawing/2014/main" id="{6BAFDCCF-DDE6-482A-B354-550F138DDE95}"/>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40" name="Outer / inner tepals">
            <a:extLst xmlns:a="http://schemas.openxmlformats.org/drawingml/2006/main">
              <a:ext uri="{FF2B5EF4-FFF2-40B4-BE49-F238E27FC236}">
                <a16:creationId xmlns:a16="http://schemas.microsoft.com/office/drawing/2014/main" id="{D1210F8C-AAF1-4957-864C-C5FCCBF9AC7A}"/>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Outer / inner tepals</a:t>
            </a:r>
          </a:p>
        </p:txBody>
      </p:sp>
      <p:sp>
        <p:nvSpPr>
          <p:cNvPr id="41" name="38">
            <a:extLst xmlns:a="http://schemas.openxmlformats.org/drawingml/2006/main">
              <a:ext uri="{FF2B5EF4-FFF2-40B4-BE49-F238E27FC236}">
                <a16:creationId xmlns:a16="http://schemas.microsoft.com/office/drawing/2014/main" id="{4AEAEDA5-507F-4086-A6DD-2A1F536691FC}"/>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38</a:t>
            </a:r>
          </a:p>
        </p:txBody>
      </p:sp>
      <p:sp>
        <p:nvSpPr>
          <p:cNvPr id="42" name="Ovary">
            <a:extLst xmlns:a="http://schemas.openxmlformats.org/drawingml/2006/main">
              <a:ext uri="{FF2B5EF4-FFF2-40B4-BE49-F238E27FC236}">
                <a16:creationId xmlns:a16="http://schemas.microsoft.com/office/drawing/2014/main" id="{5B8ACFDA-F8E7-484B-855E-6B5EB91A5930}"/>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Ovary</a:t>
            </a:r>
          </a:p>
        </p:txBody>
      </p:sp>
      <p:sp>
        <p:nvSpPr>
          <p:cNvPr id="43" name="28">
            <a:extLst xmlns:a="http://schemas.openxmlformats.org/drawingml/2006/main">
              <a:ext uri="{FF2B5EF4-FFF2-40B4-BE49-F238E27FC236}">
                <a16:creationId xmlns:a16="http://schemas.microsoft.com/office/drawing/2014/main" id="{2FB35B06-953A-4889-B4BA-C9612773A912}"/>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44" name="Ovate">
            <a:extLst xmlns:a="http://schemas.openxmlformats.org/drawingml/2006/main">
              <a:ext uri="{FF2B5EF4-FFF2-40B4-BE49-F238E27FC236}">
                <a16:creationId xmlns:a16="http://schemas.microsoft.com/office/drawing/2014/main" id="{0387AD09-69EE-4C44-9D48-D9F6E5C89EE2}"/>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Ovate</a:t>
            </a:r>
          </a:p>
        </p:txBody>
      </p:sp>
      <p:sp>
        <p:nvSpPr>
          <p:cNvPr id="45" name="44">
            <a:extLst xmlns:a="http://schemas.openxmlformats.org/drawingml/2006/main">
              <a:ext uri="{FF2B5EF4-FFF2-40B4-BE49-F238E27FC236}">
                <a16:creationId xmlns:a16="http://schemas.microsoft.com/office/drawing/2014/main" id="{17AFE896-4BB6-49E6-AA4E-22402B22C42B}"/>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44</a:t>
            </a:r>
          </a:p>
        </p:txBody>
      </p:sp>
      <p:sp>
        <p:nvSpPr>
          <p:cNvPr id="46" name="Ovoid">
            <a:extLst xmlns:a="http://schemas.openxmlformats.org/drawingml/2006/main">
              <a:ext uri="{FF2B5EF4-FFF2-40B4-BE49-F238E27FC236}">
                <a16:creationId xmlns:a16="http://schemas.microsoft.com/office/drawing/2014/main" id="{BC70A0B4-9FE7-491A-82F6-E76087C5CB8F}"/>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Ovoid</a:t>
            </a:r>
          </a:p>
        </p:txBody>
      </p:sp>
      <p:sp>
        <p:nvSpPr>
          <p:cNvPr id="47" name="45">
            <a:extLst xmlns:a="http://schemas.openxmlformats.org/drawingml/2006/main">
              <a:ext uri="{FF2B5EF4-FFF2-40B4-BE49-F238E27FC236}">
                <a16:creationId xmlns:a16="http://schemas.microsoft.com/office/drawing/2014/main" id="{F4E76010-2C7D-4A70-AC23-187D75EECAD2}"/>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45</a:t>
            </a:r>
          </a:p>
        </p:txBody>
      </p:sp>
      <p:sp>
        <p:nvSpPr>
          <p:cNvPr id="48" name="Palea">
            <a:extLst xmlns:a="http://schemas.openxmlformats.org/drawingml/2006/main">
              <a:ext uri="{FF2B5EF4-FFF2-40B4-BE49-F238E27FC236}">
                <a16:creationId xmlns:a16="http://schemas.microsoft.com/office/drawing/2014/main" id="{FD81CAD3-B232-49B4-9987-BAB0C9056D6C}"/>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Palea</a:t>
            </a:r>
          </a:p>
        </p:txBody>
      </p:sp>
      <p:sp>
        <p:nvSpPr>
          <p:cNvPr id="49" name="21">
            <a:extLst xmlns:a="http://schemas.openxmlformats.org/drawingml/2006/main">
              <a:ext uri="{FF2B5EF4-FFF2-40B4-BE49-F238E27FC236}">
                <a16:creationId xmlns:a16="http://schemas.microsoft.com/office/drawing/2014/main" id="{A471B2C9-6677-40C3-8BA0-4E461BFC3ADE}"/>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21</a:t>
            </a:r>
          </a:p>
        </p:txBody>
      </p:sp>
      <p:sp>
        <p:nvSpPr>
          <p:cNvPr id="50" name="Panicle">
            <a:extLst xmlns:a="http://schemas.openxmlformats.org/drawingml/2006/main">
              <a:ext uri="{FF2B5EF4-FFF2-40B4-BE49-F238E27FC236}">
                <a16:creationId xmlns:a16="http://schemas.microsoft.com/office/drawing/2014/main" id="{6DEDB110-034A-46E7-AF63-04003593A9F0}"/>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Panicle</a:t>
            </a:r>
          </a:p>
        </p:txBody>
      </p:sp>
      <p:sp>
        <p:nvSpPr>
          <p:cNvPr id="51" name="17">
            <a:extLst xmlns:a="http://schemas.openxmlformats.org/drawingml/2006/main">
              <a:ext uri="{FF2B5EF4-FFF2-40B4-BE49-F238E27FC236}">
                <a16:creationId xmlns:a16="http://schemas.microsoft.com/office/drawing/2014/main" id="{79B3F1F8-AFAB-43F4-AB63-76C1F5E82734}"/>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52" name="Papillose">
            <a:extLst xmlns:a="http://schemas.openxmlformats.org/drawingml/2006/main">
              <a:ext uri="{FF2B5EF4-FFF2-40B4-BE49-F238E27FC236}">
                <a16:creationId xmlns:a16="http://schemas.microsoft.com/office/drawing/2014/main" id="{0FF24193-559B-4E80-83F7-FFE0108A9E89}"/>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Papillose</a:t>
            </a:r>
          </a:p>
        </p:txBody>
      </p:sp>
      <p:sp>
        <p:nvSpPr>
          <p:cNvPr id="53" name="54">
            <a:extLst xmlns:a="http://schemas.openxmlformats.org/drawingml/2006/main">
              <a:ext uri="{FF2B5EF4-FFF2-40B4-BE49-F238E27FC236}">
                <a16:creationId xmlns:a16="http://schemas.microsoft.com/office/drawing/2014/main" id="{2D52C983-5376-49A8-A13F-6D03AF0695E7}"/>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54</a:t>
            </a:r>
          </a:p>
        </p:txBody>
      </p:sp>
      <p:sp>
        <p:nvSpPr>
          <p:cNvPr id="54" name="Pedicel">
            <a:extLst xmlns:a="http://schemas.openxmlformats.org/drawingml/2006/main">
              <a:ext uri="{FF2B5EF4-FFF2-40B4-BE49-F238E27FC236}">
                <a16:creationId xmlns:a16="http://schemas.microsoft.com/office/drawing/2014/main" id="{0A95EFB0-DED6-49EE-BE1A-6F9599AEA0A0}"/>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Pedicel</a:t>
            </a:r>
          </a:p>
        </p:txBody>
      </p:sp>
      <p:sp>
        <p:nvSpPr>
          <p:cNvPr id="55" name="16">
            <a:extLst xmlns:a="http://schemas.openxmlformats.org/drawingml/2006/main">
              <a:ext uri="{FF2B5EF4-FFF2-40B4-BE49-F238E27FC236}">
                <a16:creationId xmlns:a16="http://schemas.microsoft.com/office/drawing/2014/main" id="{9898D8D3-D029-41D9-91C9-0EAEBCFAED9A}"/>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16</a:t>
            </a:r>
          </a:p>
        </p:txBody>
      </p:sp>
      <p:sp>
        <p:nvSpPr>
          <p:cNvPr id="56" name="Pedicellate / pedicelled">
            <a:extLst xmlns:a="http://schemas.openxmlformats.org/drawingml/2006/main">
              <a:ext uri="{FF2B5EF4-FFF2-40B4-BE49-F238E27FC236}">
                <a16:creationId xmlns:a16="http://schemas.microsoft.com/office/drawing/2014/main" id="{1F4315BB-A5F4-4DE9-A2B3-FC777CCE2CEF}"/>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Pedicellate / pedicelled</a:t>
            </a:r>
          </a:p>
        </p:txBody>
      </p:sp>
      <p:sp>
        <p:nvSpPr>
          <p:cNvPr id="57" name="9">
            <a:extLst xmlns:a="http://schemas.openxmlformats.org/drawingml/2006/main">
              <a:ext uri="{FF2B5EF4-FFF2-40B4-BE49-F238E27FC236}">
                <a16:creationId xmlns:a16="http://schemas.microsoft.com/office/drawing/2014/main" id="{25CCF2B0-FBD5-493F-8046-F413AE62409E}"/>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58" name="Pedicellate spikelet">
            <a:extLst xmlns:a="http://schemas.openxmlformats.org/drawingml/2006/main">
              <a:ext uri="{FF2B5EF4-FFF2-40B4-BE49-F238E27FC236}">
                <a16:creationId xmlns:a16="http://schemas.microsoft.com/office/drawing/2014/main" id="{04F8A911-6961-4C11-A164-A1471EE72D20}"/>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Pedicellate spikelet</a:t>
            </a:r>
          </a:p>
        </p:txBody>
      </p:sp>
      <p:sp>
        <p:nvSpPr>
          <p:cNvPr id="59" name="27">
            <a:extLst xmlns:a="http://schemas.openxmlformats.org/drawingml/2006/main">
              <a:ext uri="{FF2B5EF4-FFF2-40B4-BE49-F238E27FC236}">
                <a16:creationId xmlns:a16="http://schemas.microsoft.com/office/drawing/2014/main" id="{1139715F-4B52-4496-A476-522D5C958F82}"/>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60" name="Peduncle">
            <a:extLst xmlns:a="http://schemas.openxmlformats.org/drawingml/2006/main">
              <a:ext uri="{FF2B5EF4-FFF2-40B4-BE49-F238E27FC236}">
                <a16:creationId xmlns:a16="http://schemas.microsoft.com/office/drawing/2014/main" id="{6D2AB6FC-665C-4954-9C85-FE1CC48CF710}"/>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Peduncle</a:t>
            </a:r>
          </a:p>
        </p:txBody>
      </p:sp>
      <p:sp>
        <p:nvSpPr>
          <p:cNvPr id="61" name="16">
            <a:extLst xmlns:a="http://schemas.openxmlformats.org/drawingml/2006/main">
              <a:ext uri="{FF2B5EF4-FFF2-40B4-BE49-F238E27FC236}">
                <a16:creationId xmlns:a16="http://schemas.microsoft.com/office/drawing/2014/main" id="{4EC84799-A811-48FB-B80E-D35D9D16A502}"/>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16</a:t>
            </a:r>
          </a:p>
        </p:txBody>
      </p:sp>
      <p:sp>
        <p:nvSpPr>
          <p:cNvPr id="62" name="Perennial">
            <a:extLst xmlns:a="http://schemas.openxmlformats.org/drawingml/2006/main">
              <a:ext uri="{FF2B5EF4-FFF2-40B4-BE49-F238E27FC236}">
                <a16:creationId xmlns:a16="http://schemas.microsoft.com/office/drawing/2014/main" id="{3367C421-19E2-48B8-BFE9-22E15882C1BF}"/>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Perennial</a:t>
            </a:r>
          </a:p>
        </p:txBody>
      </p:sp>
      <p:sp>
        <p:nvSpPr>
          <p:cNvPr id="63" name="7">
            <a:extLst xmlns:a="http://schemas.openxmlformats.org/drawingml/2006/main">
              <a:ext uri="{FF2B5EF4-FFF2-40B4-BE49-F238E27FC236}">
                <a16:creationId xmlns:a16="http://schemas.microsoft.com/office/drawing/2014/main" id="{A770E4A9-4694-4100-9B6C-E83927C13A80}"/>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7</a:t>
            </a:r>
          </a:p>
        </p:txBody>
      </p:sp>
      <p:sp>
        <p:nvSpPr>
          <p:cNvPr id="64" name="Perianth">
            <a:extLst xmlns:a="http://schemas.openxmlformats.org/drawingml/2006/main">
              <a:ext uri="{FF2B5EF4-FFF2-40B4-BE49-F238E27FC236}">
                <a16:creationId xmlns:a16="http://schemas.microsoft.com/office/drawing/2014/main" id="{DF8912CF-E71C-4AB7-B214-7840C6DB750E}"/>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Perianth</a:t>
            </a:r>
          </a:p>
        </p:txBody>
      </p:sp>
      <p:sp>
        <p:nvSpPr>
          <p:cNvPr id="65" name="38">
            <a:extLst xmlns:a="http://schemas.openxmlformats.org/drawingml/2006/main">
              <a:ext uri="{FF2B5EF4-FFF2-40B4-BE49-F238E27FC236}">
                <a16:creationId xmlns:a16="http://schemas.microsoft.com/office/drawing/2014/main" id="{71136788-D9DA-4547-8655-C54342ED3A75}"/>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38</a:t>
            </a:r>
          </a:p>
        </p:txBody>
      </p:sp>
      <p:sp>
        <p:nvSpPr>
          <p:cNvPr id="66" name="Perianth bristles">
            <a:extLst xmlns:a="http://schemas.openxmlformats.org/drawingml/2006/main">
              <a:ext uri="{FF2B5EF4-FFF2-40B4-BE49-F238E27FC236}">
                <a16:creationId xmlns:a16="http://schemas.microsoft.com/office/drawing/2014/main" id="{C71FC342-461B-4440-9928-7AE899C86945}"/>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Perianth bristles</a:t>
            </a:r>
          </a:p>
        </p:txBody>
      </p:sp>
      <p:sp>
        <p:nvSpPr>
          <p:cNvPr id="67" name="37">
            <a:extLst xmlns:a="http://schemas.openxmlformats.org/drawingml/2006/main">
              <a:ext uri="{FF2B5EF4-FFF2-40B4-BE49-F238E27FC236}">
                <a16:creationId xmlns:a16="http://schemas.microsoft.com/office/drawing/2014/main" id="{EC62417B-378E-4BF9-B906-A61FBA7E08BB}"/>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37</a:t>
            </a:r>
          </a:p>
        </p:txBody>
      </p:sp>
      <p:sp>
        <p:nvSpPr>
          <p:cNvPr id="68" name="Perigynium">
            <a:extLst xmlns:a="http://schemas.openxmlformats.org/drawingml/2006/main">
              <a:ext uri="{FF2B5EF4-FFF2-40B4-BE49-F238E27FC236}">
                <a16:creationId xmlns:a16="http://schemas.microsoft.com/office/drawing/2014/main" id="{C308935A-CA04-4BE3-8C83-F950419F148D}"/>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Perigynium</a:t>
            </a:r>
          </a:p>
        </p:txBody>
      </p:sp>
      <p:sp>
        <p:nvSpPr>
          <p:cNvPr id="69" name="32">
            <a:extLst xmlns:a="http://schemas.openxmlformats.org/drawingml/2006/main">
              <a:ext uri="{FF2B5EF4-FFF2-40B4-BE49-F238E27FC236}">
                <a16:creationId xmlns:a16="http://schemas.microsoft.com/office/drawing/2014/main" id="{89A7ECAA-B1E0-4805-864F-E56B8B4663A1}"/>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70" name="Perigynium body">
            <a:extLst xmlns:a="http://schemas.openxmlformats.org/drawingml/2006/main">
              <a:ext uri="{FF2B5EF4-FFF2-40B4-BE49-F238E27FC236}">
                <a16:creationId xmlns:a16="http://schemas.microsoft.com/office/drawing/2014/main" id="{1BBD6197-78CB-4D67-92E6-D363CDA6DA77}"/>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Perigynium body</a:t>
            </a:r>
          </a:p>
        </p:txBody>
      </p:sp>
      <p:sp>
        <p:nvSpPr>
          <p:cNvPr id="71" name="32">
            <a:extLst xmlns:a="http://schemas.openxmlformats.org/drawingml/2006/main">
              <a:ext uri="{FF2B5EF4-FFF2-40B4-BE49-F238E27FC236}">
                <a16:creationId xmlns:a16="http://schemas.microsoft.com/office/drawing/2014/main" id="{129BF07E-E41A-417B-99F0-FEB4CFD7BD27}"/>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72" name="Persistent">
            <a:extLst xmlns:a="http://schemas.openxmlformats.org/drawingml/2006/main">
              <a:ext uri="{FF2B5EF4-FFF2-40B4-BE49-F238E27FC236}">
                <a16:creationId xmlns:a16="http://schemas.microsoft.com/office/drawing/2014/main" id="{62B5F522-5CA7-435C-93D7-5DDC81DD1F2D}"/>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Persistent</a:t>
            </a:r>
          </a:p>
        </p:txBody>
      </p:sp>
      <p:sp>
        <p:nvSpPr>
          <p:cNvPr id="73" name="58">
            <a:extLst xmlns:a="http://schemas.openxmlformats.org/drawingml/2006/main">
              <a:ext uri="{FF2B5EF4-FFF2-40B4-BE49-F238E27FC236}">
                <a16:creationId xmlns:a16="http://schemas.microsoft.com/office/drawing/2014/main" id="{D1889725-10AF-4155-A424-71F440397871}"/>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58</a:t>
            </a:r>
          </a:p>
        </p:txBody>
      </p:sp>
      <p:sp>
        <p:nvSpPr>
          <p:cNvPr id="74" name="Pilose">
            <a:extLst xmlns:a="http://schemas.openxmlformats.org/drawingml/2006/main">
              <a:ext uri="{FF2B5EF4-FFF2-40B4-BE49-F238E27FC236}">
                <a16:creationId xmlns:a16="http://schemas.microsoft.com/office/drawing/2014/main" id="{D11D3924-B3B2-47C8-8998-B1AEC2055C72}"/>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Pilose</a:t>
            </a:r>
          </a:p>
        </p:txBody>
      </p:sp>
      <p:sp>
        <p:nvSpPr>
          <p:cNvPr id="75" name="48">
            <a:extLst xmlns:a="http://schemas.openxmlformats.org/drawingml/2006/main">
              <a:ext uri="{FF2B5EF4-FFF2-40B4-BE49-F238E27FC236}">
                <a16:creationId xmlns:a16="http://schemas.microsoft.com/office/drawing/2014/main" id="{93482D4B-B218-4AFE-8CDE-A427A9586D7D}"/>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Tree>
    <p:extLst>
      <p:ext uri="{BB962C8B-B14F-4D97-AF65-F5344CB8AC3E}">
        <p14:creationId xmlns:p14="http://schemas.microsoft.com/office/powerpoint/2010/main" val="84260261"/>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D3360648-E473-44D0-B276-5820DAF363ED}"/>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252C29B9-0EC3-4BE8-BC85-350B354646FC}"/>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72">
            <a:extLst xmlns:a="http://schemas.openxmlformats.org/drawingml/2006/main">
              <a:ext uri="{FF2B5EF4-FFF2-40B4-BE49-F238E27FC236}">
                <a16:creationId xmlns:a16="http://schemas.microsoft.com/office/drawing/2014/main" id="{D8D001F9-06E7-440E-8390-DB955F297C75}"/>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72</a:t>
            </a:r>
          </a:p>
        </p:txBody>
      </p:sp>
      <p:sp>
        <p:nvSpPr>
          <p:cNvPr id="4" name="Pistil">
            <a:extLst xmlns:a="http://schemas.openxmlformats.org/drawingml/2006/main">
              <a:ext uri="{FF2B5EF4-FFF2-40B4-BE49-F238E27FC236}">
                <a16:creationId xmlns:a16="http://schemas.microsoft.com/office/drawing/2014/main" id="{BED2AE91-32F8-418F-A6BA-6F5D9489F246}"/>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Pistil</a:t>
            </a:r>
          </a:p>
        </p:txBody>
      </p:sp>
      <p:sp>
        <p:nvSpPr>
          <p:cNvPr id="5" name="28">
            <a:extLst xmlns:a="http://schemas.openxmlformats.org/drawingml/2006/main">
              <a:ext uri="{FF2B5EF4-FFF2-40B4-BE49-F238E27FC236}">
                <a16:creationId xmlns:a16="http://schemas.microsoft.com/office/drawing/2014/main" id="{19FBB76C-610A-4287-8C79-FB8C3BD0F90D}"/>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6" name="Pistillate">
            <a:extLst xmlns:a="http://schemas.openxmlformats.org/drawingml/2006/main">
              <a:ext uri="{FF2B5EF4-FFF2-40B4-BE49-F238E27FC236}">
                <a16:creationId xmlns:a16="http://schemas.microsoft.com/office/drawing/2014/main" id="{E4D9016C-BFC5-4F96-AAA0-A5B9A2A0165C}"/>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Pistillate</a:t>
            </a:r>
          </a:p>
        </p:txBody>
      </p:sp>
      <p:sp>
        <p:nvSpPr>
          <p:cNvPr id="7" name="29">
            <a:extLst xmlns:a="http://schemas.openxmlformats.org/drawingml/2006/main">
              <a:ext uri="{FF2B5EF4-FFF2-40B4-BE49-F238E27FC236}">
                <a16:creationId xmlns:a16="http://schemas.microsoft.com/office/drawing/2014/main" id="{DC8A76B1-4B34-42AA-9136-8539E11124FC}"/>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8" name="Pistillate scale">
            <a:extLst xmlns:a="http://schemas.openxmlformats.org/drawingml/2006/main">
              <a:ext uri="{FF2B5EF4-FFF2-40B4-BE49-F238E27FC236}">
                <a16:creationId xmlns:a16="http://schemas.microsoft.com/office/drawing/2014/main" id="{28F31C0D-FA16-4563-97AD-B9BAEBE2C77B}"/>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Pistillate scale</a:t>
            </a:r>
          </a:p>
        </p:txBody>
      </p:sp>
      <p:sp>
        <p:nvSpPr>
          <p:cNvPr id="9" name="31">
            <a:extLst xmlns:a="http://schemas.openxmlformats.org/drawingml/2006/main">
              <a:ext uri="{FF2B5EF4-FFF2-40B4-BE49-F238E27FC236}">
                <a16:creationId xmlns:a16="http://schemas.microsoft.com/office/drawing/2014/main" id="{90C41F9F-F9B7-4D58-B5EC-BC6A6AB1AC87}"/>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31</a:t>
            </a:r>
          </a:p>
        </p:txBody>
      </p:sp>
      <p:sp>
        <p:nvSpPr>
          <p:cNvPr id="10" name="Pith">
            <a:extLst xmlns:a="http://schemas.openxmlformats.org/drawingml/2006/main">
              <a:ext uri="{FF2B5EF4-FFF2-40B4-BE49-F238E27FC236}">
                <a16:creationId xmlns:a16="http://schemas.microsoft.com/office/drawing/2014/main" id="{67D7FC3F-E8FB-4DBE-BC03-1A8FB4175797}"/>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Pith</a:t>
            </a:r>
          </a:p>
        </p:txBody>
      </p:sp>
      <p:sp>
        <p:nvSpPr>
          <p:cNvPr id="11" name="14">
            <a:extLst xmlns:a="http://schemas.openxmlformats.org/drawingml/2006/main">
              <a:ext uri="{FF2B5EF4-FFF2-40B4-BE49-F238E27FC236}">
                <a16:creationId xmlns:a16="http://schemas.microsoft.com/office/drawing/2014/main" id="{47D8CDE3-E10D-4103-9283-5C5269D41775}"/>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14</a:t>
            </a:r>
          </a:p>
        </p:txBody>
      </p:sp>
      <p:sp>
        <p:nvSpPr>
          <p:cNvPr id="12" name="Planoconvex">
            <a:extLst xmlns:a="http://schemas.openxmlformats.org/drawingml/2006/main">
              <a:ext uri="{FF2B5EF4-FFF2-40B4-BE49-F238E27FC236}">
                <a16:creationId xmlns:a16="http://schemas.microsoft.com/office/drawing/2014/main" id="{71C54E2B-C5A0-4E0C-90FA-FEB89976B75A}"/>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Planoconvex</a:t>
            </a:r>
          </a:p>
        </p:txBody>
      </p:sp>
      <p:sp>
        <p:nvSpPr>
          <p:cNvPr id="13" name="34">
            <a:extLst xmlns:a="http://schemas.openxmlformats.org/drawingml/2006/main">
              <a:ext uri="{FF2B5EF4-FFF2-40B4-BE49-F238E27FC236}">
                <a16:creationId xmlns:a16="http://schemas.microsoft.com/office/drawing/2014/main" id="{5C0C4F14-3545-4271-BB38-8CC3DF65698B}"/>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34</a:t>
            </a:r>
          </a:p>
        </p:txBody>
      </p:sp>
      <p:sp>
        <p:nvSpPr>
          <p:cNvPr id="14" name="Plicate">
            <a:extLst xmlns:a="http://schemas.openxmlformats.org/drawingml/2006/main">
              <a:ext uri="{FF2B5EF4-FFF2-40B4-BE49-F238E27FC236}">
                <a16:creationId xmlns:a16="http://schemas.microsoft.com/office/drawing/2014/main" id="{D9BD3CAA-9117-4ADB-A8EB-F191111B4D06}"/>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Plicate</a:t>
            </a:r>
          </a:p>
        </p:txBody>
      </p:sp>
      <p:sp>
        <p:nvSpPr>
          <p:cNvPr id="15" name="13">
            <a:extLst xmlns:a="http://schemas.openxmlformats.org/drawingml/2006/main">
              <a:ext uri="{FF2B5EF4-FFF2-40B4-BE49-F238E27FC236}">
                <a16:creationId xmlns:a16="http://schemas.microsoft.com/office/drawing/2014/main" id="{AD1EA78E-C19A-43DD-B273-1E69936644AC}"/>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13</a:t>
            </a:r>
          </a:p>
        </p:txBody>
      </p:sp>
      <p:sp>
        <p:nvSpPr>
          <p:cNvPr id="16" name="Plumose">
            <a:extLst xmlns:a="http://schemas.openxmlformats.org/drawingml/2006/main">
              <a:ext uri="{FF2B5EF4-FFF2-40B4-BE49-F238E27FC236}">
                <a16:creationId xmlns:a16="http://schemas.microsoft.com/office/drawing/2014/main" id="{506B69BB-585D-449B-B782-560354F7D98C}"/>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Plumose</a:t>
            </a:r>
          </a:p>
        </p:txBody>
      </p:sp>
      <p:sp>
        <p:nvSpPr>
          <p:cNvPr id="17" name="52">
            <a:extLst xmlns:a="http://schemas.openxmlformats.org/drawingml/2006/main">
              <a:ext uri="{FF2B5EF4-FFF2-40B4-BE49-F238E27FC236}">
                <a16:creationId xmlns:a16="http://schemas.microsoft.com/office/drawing/2014/main" id="{1BAE1C9D-5141-427F-B60B-6A4915D3111C}"/>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18" name="Poaceae">
            <a:extLst xmlns:a="http://schemas.openxmlformats.org/drawingml/2006/main">
              <a:ext uri="{FF2B5EF4-FFF2-40B4-BE49-F238E27FC236}">
                <a16:creationId xmlns:a16="http://schemas.microsoft.com/office/drawing/2014/main" id="{BE992C15-C0CB-41D6-9BF5-216FBD06F178}"/>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Poaceae</a:t>
            </a:r>
          </a:p>
        </p:txBody>
      </p:sp>
      <p:sp>
        <p:nvSpPr>
          <p:cNvPr id="19" name="3">
            <a:extLst xmlns:a="http://schemas.openxmlformats.org/drawingml/2006/main">
              <a:ext uri="{FF2B5EF4-FFF2-40B4-BE49-F238E27FC236}">
                <a16:creationId xmlns:a16="http://schemas.microsoft.com/office/drawing/2014/main" id="{DAA006E7-BB66-4EE3-94CF-A342B9500494}"/>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a:t>
            </a:r>
          </a:p>
        </p:txBody>
      </p:sp>
      <p:sp>
        <p:nvSpPr>
          <p:cNvPr id="20" name="Prophyll">
            <a:extLst xmlns:a="http://schemas.openxmlformats.org/drawingml/2006/main">
              <a:ext uri="{FF2B5EF4-FFF2-40B4-BE49-F238E27FC236}">
                <a16:creationId xmlns:a16="http://schemas.microsoft.com/office/drawing/2014/main" id="{69EFEC9D-894C-4968-89D6-C94A11537DFB}"/>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Prophyll</a:t>
            </a:r>
          </a:p>
        </p:txBody>
      </p:sp>
      <p:sp>
        <p:nvSpPr>
          <p:cNvPr id="21" name="36">
            <a:extLst xmlns:a="http://schemas.openxmlformats.org/drawingml/2006/main">
              <a:ext uri="{FF2B5EF4-FFF2-40B4-BE49-F238E27FC236}">
                <a16:creationId xmlns:a16="http://schemas.microsoft.com/office/drawing/2014/main" id="{96839E06-E25A-44B5-A843-13DE39875E07}"/>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36</a:t>
            </a:r>
          </a:p>
        </p:txBody>
      </p:sp>
      <p:sp>
        <p:nvSpPr>
          <p:cNvPr id="22" name="Prostrate">
            <a:extLst xmlns:a="http://schemas.openxmlformats.org/drawingml/2006/main">
              <a:ext uri="{FF2B5EF4-FFF2-40B4-BE49-F238E27FC236}">
                <a16:creationId xmlns:a16="http://schemas.microsoft.com/office/drawing/2014/main" id="{0577E250-635F-483C-941B-3CB419CD95C9}"/>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Prostrate</a:t>
            </a:r>
          </a:p>
        </p:txBody>
      </p:sp>
      <p:sp>
        <p:nvSpPr>
          <p:cNvPr id="23" name="11">
            <a:extLst xmlns:a="http://schemas.openxmlformats.org/drawingml/2006/main">
              <a:ext uri="{FF2B5EF4-FFF2-40B4-BE49-F238E27FC236}">
                <a16:creationId xmlns:a16="http://schemas.microsoft.com/office/drawing/2014/main" id="{D948A588-F81E-4414-942D-604AF917DFF2}"/>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24" name="Proximal">
            <a:extLst xmlns:a="http://schemas.openxmlformats.org/drawingml/2006/main">
              <a:ext uri="{FF2B5EF4-FFF2-40B4-BE49-F238E27FC236}">
                <a16:creationId xmlns:a16="http://schemas.microsoft.com/office/drawing/2014/main" id="{0F2CD1F0-1A2A-4D54-8F9A-50676CDFC419}"/>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Proximal</a:t>
            </a:r>
          </a:p>
        </p:txBody>
      </p:sp>
      <p:sp>
        <p:nvSpPr>
          <p:cNvPr id="25" name="8">
            <a:extLst xmlns:a="http://schemas.openxmlformats.org/drawingml/2006/main">
              <a:ext uri="{FF2B5EF4-FFF2-40B4-BE49-F238E27FC236}">
                <a16:creationId xmlns:a16="http://schemas.microsoft.com/office/drawing/2014/main" id="{0E9AA2CA-3CA3-4519-8198-F203CA858C4E}"/>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26" name="Pseudolateral inflorescence">
            <a:extLst xmlns:a="http://schemas.openxmlformats.org/drawingml/2006/main">
              <a:ext uri="{FF2B5EF4-FFF2-40B4-BE49-F238E27FC236}">
                <a16:creationId xmlns:a16="http://schemas.microsoft.com/office/drawing/2014/main" id="{B97D5AA8-D76C-4918-A755-4843CB47787B}"/>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Pseudolateral inflorescence</a:t>
            </a:r>
          </a:p>
        </p:txBody>
      </p:sp>
      <p:sp>
        <p:nvSpPr>
          <p:cNvPr id="27" name="42">
            <a:extLst xmlns:a="http://schemas.openxmlformats.org/drawingml/2006/main">
              <a:ext uri="{FF2B5EF4-FFF2-40B4-BE49-F238E27FC236}">
                <a16:creationId xmlns:a16="http://schemas.microsoft.com/office/drawing/2014/main" id="{3564B3CA-177E-4172-99D5-8C26385654EA}"/>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42</a:t>
            </a:r>
          </a:p>
        </p:txBody>
      </p:sp>
      <p:sp>
        <p:nvSpPr>
          <p:cNvPr id="28" name="Puberulent">
            <a:extLst xmlns:a="http://schemas.openxmlformats.org/drawingml/2006/main">
              <a:ext uri="{FF2B5EF4-FFF2-40B4-BE49-F238E27FC236}">
                <a16:creationId xmlns:a16="http://schemas.microsoft.com/office/drawing/2014/main" id="{4C7AD870-CC4C-483D-AD80-F77A7C6560AD}"/>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Puberulent</a:t>
            </a:r>
          </a:p>
        </p:txBody>
      </p:sp>
      <p:sp>
        <p:nvSpPr>
          <p:cNvPr id="29" name="48">
            <a:extLst xmlns:a="http://schemas.openxmlformats.org/drawingml/2006/main">
              <a:ext uri="{FF2B5EF4-FFF2-40B4-BE49-F238E27FC236}">
                <a16:creationId xmlns:a16="http://schemas.microsoft.com/office/drawing/2014/main" id="{03E888BB-D46C-4E3E-BAB9-4355D61E3C7F}"/>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
        <p:nvSpPr>
          <p:cNvPr id="30" name="Pubescent">
            <a:extLst xmlns:a="http://schemas.openxmlformats.org/drawingml/2006/main">
              <a:ext uri="{FF2B5EF4-FFF2-40B4-BE49-F238E27FC236}">
                <a16:creationId xmlns:a16="http://schemas.microsoft.com/office/drawing/2014/main" id="{FC5F7FA3-43AF-460D-9FD9-A9D2DC86E85F}"/>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Pubescent</a:t>
            </a:r>
          </a:p>
        </p:txBody>
      </p:sp>
      <p:sp>
        <p:nvSpPr>
          <p:cNvPr id="31" name="48">
            <a:extLst xmlns:a="http://schemas.openxmlformats.org/drawingml/2006/main">
              <a:ext uri="{FF2B5EF4-FFF2-40B4-BE49-F238E27FC236}">
                <a16:creationId xmlns:a16="http://schemas.microsoft.com/office/drawing/2014/main" id="{C3886343-E79C-459A-A4C0-855AF4809788}"/>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
        <p:nvSpPr>
          <p:cNvPr id="32" name="Punctate">
            <a:extLst xmlns:a="http://schemas.openxmlformats.org/drawingml/2006/main">
              <a:ext uri="{FF2B5EF4-FFF2-40B4-BE49-F238E27FC236}">
                <a16:creationId xmlns:a16="http://schemas.microsoft.com/office/drawing/2014/main" id="{FE4B529E-1CBD-4529-BC11-E82BD6B6FC0B}"/>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Punctate</a:t>
            </a:r>
          </a:p>
        </p:txBody>
      </p:sp>
      <p:sp>
        <p:nvSpPr>
          <p:cNvPr id="33" name="55">
            <a:extLst xmlns:a="http://schemas.openxmlformats.org/drawingml/2006/main">
              <a:ext uri="{FF2B5EF4-FFF2-40B4-BE49-F238E27FC236}">
                <a16:creationId xmlns:a16="http://schemas.microsoft.com/office/drawing/2014/main" id="{E646D9F5-0FE4-413D-8F6B-0E8921FE8C95}"/>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34" name="Raceme">
            <a:extLst xmlns:a="http://schemas.openxmlformats.org/drawingml/2006/main">
              <a:ext uri="{FF2B5EF4-FFF2-40B4-BE49-F238E27FC236}">
                <a16:creationId xmlns:a16="http://schemas.microsoft.com/office/drawing/2014/main" id="{9863E11E-54BC-4AC5-B4F0-CBF9897431EE}"/>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Raceme</a:t>
            </a:r>
          </a:p>
        </p:txBody>
      </p:sp>
      <p:sp>
        <p:nvSpPr>
          <p:cNvPr id="35" name="17">
            <a:extLst xmlns:a="http://schemas.openxmlformats.org/drawingml/2006/main">
              <a:ext uri="{FF2B5EF4-FFF2-40B4-BE49-F238E27FC236}">
                <a16:creationId xmlns:a16="http://schemas.microsoft.com/office/drawing/2014/main" id="{DFF6165C-F3D1-4F67-A083-0252FB7ED0F6}"/>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36" name="Rachilla">
            <a:extLst xmlns:a="http://schemas.openxmlformats.org/drawingml/2006/main">
              <a:ext uri="{FF2B5EF4-FFF2-40B4-BE49-F238E27FC236}">
                <a16:creationId xmlns:a16="http://schemas.microsoft.com/office/drawing/2014/main" id="{EE47F09F-B354-4F00-A5C7-2AB4F356B9AC}"/>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Rachilla</a:t>
            </a:r>
          </a:p>
        </p:txBody>
      </p:sp>
      <p:sp>
        <p:nvSpPr>
          <p:cNvPr id="37" name="22">
            <a:extLst xmlns:a="http://schemas.openxmlformats.org/drawingml/2006/main">
              <a:ext uri="{FF2B5EF4-FFF2-40B4-BE49-F238E27FC236}">
                <a16:creationId xmlns:a16="http://schemas.microsoft.com/office/drawing/2014/main" id="{9D220034-E099-47FA-A5AE-A2AE852A0C52}"/>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38" name="Rachilla extension">
            <a:extLst xmlns:a="http://schemas.openxmlformats.org/drawingml/2006/main">
              <a:ext uri="{FF2B5EF4-FFF2-40B4-BE49-F238E27FC236}">
                <a16:creationId xmlns:a16="http://schemas.microsoft.com/office/drawing/2014/main" id="{F4DD1DD0-0420-4507-B454-B16BBA0A6E19}"/>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Rachilla extension</a:t>
            </a:r>
          </a:p>
        </p:txBody>
      </p:sp>
      <p:sp>
        <p:nvSpPr>
          <p:cNvPr id="39" name="22">
            <a:extLst xmlns:a="http://schemas.openxmlformats.org/drawingml/2006/main">
              <a:ext uri="{FF2B5EF4-FFF2-40B4-BE49-F238E27FC236}">
                <a16:creationId xmlns:a16="http://schemas.microsoft.com/office/drawing/2014/main" id="{28EC57C3-5491-460A-A5C0-B14148A3B454}"/>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40" name="Rachis">
            <a:extLst xmlns:a="http://schemas.openxmlformats.org/drawingml/2006/main">
              <a:ext uri="{FF2B5EF4-FFF2-40B4-BE49-F238E27FC236}">
                <a16:creationId xmlns:a16="http://schemas.microsoft.com/office/drawing/2014/main" id="{D3191829-BA5C-43DB-AD76-6356D93236D3}"/>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Rachis</a:t>
            </a:r>
          </a:p>
        </p:txBody>
      </p:sp>
      <p:sp>
        <p:nvSpPr>
          <p:cNvPr id="41" name="16">
            <a:extLst xmlns:a="http://schemas.openxmlformats.org/drawingml/2006/main">
              <a:ext uri="{FF2B5EF4-FFF2-40B4-BE49-F238E27FC236}">
                <a16:creationId xmlns:a16="http://schemas.microsoft.com/office/drawing/2014/main" id="{C10E283A-DA45-470A-BDCC-F463BF4D2B35}"/>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16</a:t>
            </a:r>
          </a:p>
        </p:txBody>
      </p:sp>
      <p:sp>
        <p:nvSpPr>
          <p:cNvPr id="42" name="Rame">
            <a:extLst xmlns:a="http://schemas.openxmlformats.org/drawingml/2006/main">
              <a:ext uri="{FF2B5EF4-FFF2-40B4-BE49-F238E27FC236}">
                <a16:creationId xmlns:a16="http://schemas.microsoft.com/office/drawing/2014/main" id="{2EF7281A-7878-4555-9AD4-DB9E0C599C6B}"/>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Rame</a:t>
            </a:r>
          </a:p>
        </p:txBody>
      </p:sp>
      <p:sp>
        <p:nvSpPr>
          <p:cNvPr id="43" name="27">
            <a:extLst xmlns:a="http://schemas.openxmlformats.org/drawingml/2006/main">
              <a:ext uri="{FF2B5EF4-FFF2-40B4-BE49-F238E27FC236}">
                <a16:creationId xmlns:a16="http://schemas.microsoft.com/office/drawing/2014/main" id="{3A387583-85E5-4A17-8E04-DF76D801B4A9}"/>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44" name="Ray">
            <a:extLst xmlns:a="http://schemas.openxmlformats.org/drawingml/2006/main">
              <a:ext uri="{FF2B5EF4-FFF2-40B4-BE49-F238E27FC236}">
                <a16:creationId xmlns:a16="http://schemas.microsoft.com/office/drawing/2014/main" id="{C0D0865B-4C52-4863-A53C-B5B03013EC8A}"/>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Ray</a:t>
            </a:r>
          </a:p>
        </p:txBody>
      </p:sp>
      <p:sp>
        <p:nvSpPr>
          <p:cNvPr id="45" name="19">
            <a:extLst xmlns:a="http://schemas.openxmlformats.org/drawingml/2006/main">
              <a:ext uri="{FF2B5EF4-FFF2-40B4-BE49-F238E27FC236}">
                <a16:creationId xmlns:a16="http://schemas.microsoft.com/office/drawing/2014/main" id="{108BA649-BB8B-4AAB-BBFA-FFB4A5656FC1}"/>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46" name="Recurved">
            <a:extLst xmlns:a="http://schemas.openxmlformats.org/drawingml/2006/main">
              <a:ext uri="{FF2B5EF4-FFF2-40B4-BE49-F238E27FC236}">
                <a16:creationId xmlns:a16="http://schemas.microsoft.com/office/drawing/2014/main" id="{E8287215-FA07-4A5B-8D9A-CA3B41A6CB4D}"/>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Recurved</a:t>
            </a:r>
          </a:p>
        </p:txBody>
      </p:sp>
      <p:sp>
        <p:nvSpPr>
          <p:cNvPr id="47" name="10">
            <a:extLst xmlns:a="http://schemas.openxmlformats.org/drawingml/2006/main">
              <a:ext uri="{FF2B5EF4-FFF2-40B4-BE49-F238E27FC236}">
                <a16:creationId xmlns:a16="http://schemas.microsoft.com/office/drawing/2014/main" id="{251BF16A-F923-4CE9-AAF8-2085C44E258A}"/>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48" name="Reflexed">
            <a:extLst xmlns:a="http://schemas.openxmlformats.org/drawingml/2006/main">
              <a:ext uri="{FF2B5EF4-FFF2-40B4-BE49-F238E27FC236}">
                <a16:creationId xmlns:a16="http://schemas.microsoft.com/office/drawing/2014/main" id="{6BC36843-946F-4593-B58F-722D5FEC4528}"/>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Reflexed</a:t>
            </a:r>
          </a:p>
        </p:txBody>
      </p:sp>
      <p:sp>
        <p:nvSpPr>
          <p:cNvPr id="49" name="10">
            <a:extLst xmlns:a="http://schemas.openxmlformats.org/drawingml/2006/main">
              <a:ext uri="{FF2B5EF4-FFF2-40B4-BE49-F238E27FC236}">
                <a16:creationId xmlns:a16="http://schemas.microsoft.com/office/drawing/2014/main" id="{4B89B74A-91EB-4752-896E-36A50F33146C}"/>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50" name="Reticulate">
            <a:extLst xmlns:a="http://schemas.openxmlformats.org/drawingml/2006/main">
              <a:ext uri="{FF2B5EF4-FFF2-40B4-BE49-F238E27FC236}">
                <a16:creationId xmlns:a16="http://schemas.microsoft.com/office/drawing/2014/main" id="{8A88FA78-8619-487E-96CC-BCD858B81008}"/>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Reticulate</a:t>
            </a:r>
          </a:p>
        </p:txBody>
      </p:sp>
      <p:sp>
        <p:nvSpPr>
          <p:cNvPr id="51" name="55">
            <a:extLst xmlns:a="http://schemas.openxmlformats.org/drawingml/2006/main">
              <a:ext uri="{FF2B5EF4-FFF2-40B4-BE49-F238E27FC236}">
                <a16:creationId xmlns:a16="http://schemas.microsoft.com/office/drawing/2014/main" id="{99A356AB-7354-494B-A1CE-E2E8D4D3D4CA}"/>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52" name="Retrorse">
            <a:extLst xmlns:a="http://schemas.openxmlformats.org/drawingml/2006/main">
              <a:ext uri="{FF2B5EF4-FFF2-40B4-BE49-F238E27FC236}">
                <a16:creationId xmlns:a16="http://schemas.microsoft.com/office/drawing/2014/main" id="{C7F48335-DB15-4A1A-960E-DD3C4E9DD5B5}"/>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Retrorse</a:t>
            </a:r>
          </a:p>
        </p:txBody>
      </p:sp>
      <p:sp>
        <p:nvSpPr>
          <p:cNvPr id="53" name="53">
            <a:extLst xmlns:a="http://schemas.openxmlformats.org/drawingml/2006/main">
              <a:ext uri="{FF2B5EF4-FFF2-40B4-BE49-F238E27FC236}">
                <a16:creationId xmlns:a16="http://schemas.microsoft.com/office/drawing/2014/main" id="{695C6674-F318-4C96-B691-0E90FCDBFF23}"/>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53</a:t>
            </a:r>
          </a:p>
        </p:txBody>
      </p:sp>
      <p:sp>
        <p:nvSpPr>
          <p:cNvPr id="54" name="Revolute">
            <a:extLst xmlns:a="http://schemas.openxmlformats.org/drawingml/2006/main">
              <a:ext uri="{FF2B5EF4-FFF2-40B4-BE49-F238E27FC236}">
                <a16:creationId xmlns:a16="http://schemas.microsoft.com/office/drawing/2014/main" id="{BA4ED3BD-D717-4898-8EFD-3844009469EB}"/>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Revolute</a:t>
            </a:r>
          </a:p>
        </p:txBody>
      </p:sp>
      <p:sp>
        <p:nvSpPr>
          <p:cNvPr id="55" name="13">
            <a:extLst xmlns:a="http://schemas.openxmlformats.org/drawingml/2006/main">
              <a:ext uri="{FF2B5EF4-FFF2-40B4-BE49-F238E27FC236}">
                <a16:creationId xmlns:a16="http://schemas.microsoft.com/office/drawing/2014/main" id="{8DC69FF7-BE7A-4FF5-88F4-F6D8B9137761}"/>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13</a:t>
            </a:r>
          </a:p>
        </p:txBody>
      </p:sp>
      <p:sp>
        <p:nvSpPr>
          <p:cNvPr id="56" name="Rhizomatous">
            <a:extLst xmlns:a="http://schemas.openxmlformats.org/drawingml/2006/main">
              <a:ext uri="{FF2B5EF4-FFF2-40B4-BE49-F238E27FC236}">
                <a16:creationId xmlns:a16="http://schemas.microsoft.com/office/drawing/2014/main" id="{4A2E6F06-98D5-4724-84B0-E6F5D9C06F85}"/>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Rhizomatous</a:t>
            </a:r>
          </a:p>
        </p:txBody>
      </p:sp>
      <p:sp>
        <p:nvSpPr>
          <p:cNvPr id="57" name="6">
            <a:extLst xmlns:a="http://schemas.openxmlformats.org/drawingml/2006/main">
              <a:ext uri="{FF2B5EF4-FFF2-40B4-BE49-F238E27FC236}">
                <a16:creationId xmlns:a16="http://schemas.microsoft.com/office/drawing/2014/main" id="{7DBB1ECE-BD95-44B3-99AA-40B270A95F26}"/>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a:t>
            </a:r>
          </a:p>
        </p:txBody>
      </p:sp>
      <p:sp>
        <p:nvSpPr>
          <p:cNvPr id="58" name="Rhizome">
            <a:extLst xmlns:a="http://schemas.openxmlformats.org/drawingml/2006/main">
              <a:ext uri="{FF2B5EF4-FFF2-40B4-BE49-F238E27FC236}">
                <a16:creationId xmlns:a16="http://schemas.microsoft.com/office/drawing/2014/main" id="{54C7A514-E4A8-4DFE-AF0E-FED681D92041}"/>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Rhizome</a:t>
            </a:r>
          </a:p>
        </p:txBody>
      </p:sp>
      <p:sp>
        <p:nvSpPr>
          <p:cNvPr id="59" name="6">
            <a:extLst xmlns:a="http://schemas.openxmlformats.org/drawingml/2006/main">
              <a:ext uri="{FF2B5EF4-FFF2-40B4-BE49-F238E27FC236}">
                <a16:creationId xmlns:a16="http://schemas.microsoft.com/office/drawing/2014/main" id="{73B714D1-22C1-4AE7-8BE8-B0C069EE57BD}"/>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a:t>
            </a:r>
          </a:p>
        </p:txBody>
      </p:sp>
      <p:sp>
        <p:nvSpPr>
          <p:cNvPr id="60" name="Rostrate">
            <a:extLst xmlns:a="http://schemas.openxmlformats.org/drawingml/2006/main">
              <a:ext uri="{FF2B5EF4-FFF2-40B4-BE49-F238E27FC236}">
                <a16:creationId xmlns:a16="http://schemas.microsoft.com/office/drawing/2014/main" id="{54B7F615-F92A-4FFE-8EDC-B562EFBC746D}"/>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Rostrate</a:t>
            </a:r>
          </a:p>
        </p:txBody>
      </p:sp>
      <p:sp>
        <p:nvSpPr>
          <p:cNvPr id="61" name="32">
            <a:extLst xmlns:a="http://schemas.openxmlformats.org/drawingml/2006/main">
              <a:ext uri="{FF2B5EF4-FFF2-40B4-BE49-F238E27FC236}">
                <a16:creationId xmlns:a16="http://schemas.microsoft.com/office/drawing/2014/main" id="{0C0C7D3F-15FF-4A9C-8B54-6DD58635EADE}"/>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62" name="Rugose">
            <a:extLst xmlns:a="http://schemas.openxmlformats.org/drawingml/2006/main">
              <a:ext uri="{FF2B5EF4-FFF2-40B4-BE49-F238E27FC236}">
                <a16:creationId xmlns:a16="http://schemas.microsoft.com/office/drawing/2014/main" id="{C41BE31A-A2D1-4B32-B62D-A430486E2CEC}"/>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Rugose</a:t>
            </a:r>
          </a:p>
        </p:txBody>
      </p:sp>
      <p:sp>
        <p:nvSpPr>
          <p:cNvPr id="63" name="55">
            <a:extLst xmlns:a="http://schemas.openxmlformats.org/drawingml/2006/main">
              <a:ext uri="{FF2B5EF4-FFF2-40B4-BE49-F238E27FC236}">
                <a16:creationId xmlns:a16="http://schemas.microsoft.com/office/drawing/2014/main" id="{63D6F29A-0FE1-4BA9-A611-76F76B543F2C}"/>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64" name="Rugulose">
            <a:extLst xmlns:a="http://schemas.openxmlformats.org/drawingml/2006/main">
              <a:ext uri="{FF2B5EF4-FFF2-40B4-BE49-F238E27FC236}">
                <a16:creationId xmlns:a16="http://schemas.microsoft.com/office/drawing/2014/main" id="{8A8C973B-53D9-4364-AD15-3041D3FB9ED3}"/>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Rugulose</a:t>
            </a:r>
          </a:p>
        </p:txBody>
      </p:sp>
      <p:sp>
        <p:nvSpPr>
          <p:cNvPr id="65" name="55">
            <a:extLst xmlns:a="http://schemas.openxmlformats.org/drawingml/2006/main">
              <a:ext uri="{FF2B5EF4-FFF2-40B4-BE49-F238E27FC236}">
                <a16:creationId xmlns:a16="http://schemas.microsoft.com/office/drawing/2014/main" id="{2AD7BE62-1FBA-414B-AEBF-7509BB0FF453}"/>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66" name="s.l. / sensu lato">
            <a:extLst xmlns:a="http://schemas.openxmlformats.org/drawingml/2006/main">
              <a:ext uri="{FF2B5EF4-FFF2-40B4-BE49-F238E27FC236}">
                <a16:creationId xmlns:a16="http://schemas.microsoft.com/office/drawing/2014/main" id="{060A1B2B-AC62-4564-9CDE-F572B0B0AD1F}"/>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s.l. / sensu lato</a:t>
            </a:r>
          </a:p>
        </p:txBody>
      </p:sp>
      <p:sp>
        <p:nvSpPr>
          <p:cNvPr id="67" name="60">
            <a:extLst xmlns:a="http://schemas.openxmlformats.org/drawingml/2006/main">
              <a:ext uri="{FF2B5EF4-FFF2-40B4-BE49-F238E27FC236}">
                <a16:creationId xmlns:a16="http://schemas.microsoft.com/office/drawing/2014/main" id="{D2613937-3348-401C-95AC-EC2F90051615}"/>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60</a:t>
            </a:r>
          </a:p>
        </p:txBody>
      </p:sp>
      <p:sp>
        <p:nvSpPr>
          <p:cNvPr id="68" name="s.s. / sensu stricto">
            <a:extLst xmlns:a="http://schemas.openxmlformats.org/drawingml/2006/main">
              <a:ext uri="{FF2B5EF4-FFF2-40B4-BE49-F238E27FC236}">
                <a16:creationId xmlns:a16="http://schemas.microsoft.com/office/drawing/2014/main" id="{7238868F-1C3F-44FF-9C35-70A7754429B1}"/>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s.s. / sensu stricto</a:t>
            </a:r>
          </a:p>
        </p:txBody>
      </p:sp>
      <p:sp>
        <p:nvSpPr>
          <p:cNvPr id="69" name="60">
            <a:extLst xmlns:a="http://schemas.openxmlformats.org/drawingml/2006/main">
              <a:ext uri="{FF2B5EF4-FFF2-40B4-BE49-F238E27FC236}">
                <a16:creationId xmlns:a16="http://schemas.microsoft.com/office/drawing/2014/main" id="{C8EFCAA6-57DD-48B6-9024-A7459B537653}"/>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60</a:t>
            </a:r>
          </a:p>
        </p:txBody>
      </p:sp>
      <p:sp>
        <p:nvSpPr>
          <p:cNvPr id="70" name="Scaberulous">
            <a:extLst xmlns:a="http://schemas.openxmlformats.org/drawingml/2006/main">
              <a:ext uri="{FF2B5EF4-FFF2-40B4-BE49-F238E27FC236}">
                <a16:creationId xmlns:a16="http://schemas.microsoft.com/office/drawing/2014/main" id="{D8D80ABC-8479-41C7-A76D-B1F6982CF84C}"/>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Scaberulous</a:t>
            </a:r>
          </a:p>
        </p:txBody>
      </p:sp>
      <p:sp>
        <p:nvSpPr>
          <p:cNvPr id="71" name="52">
            <a:extLst xmlns:a="http://schemas.openxmlformats.org/drawingml/2006/main">
              <a:ext uri="{FF2B5EF4-FFF2-40B4-BE49-F238E27FC236}">
                <a16:creationId xmlns:a16="http://schemas.microsoft.com/office/drawing/2014/main" id="{710BE378-4531-43F6-B9E9-8E47FFB4AACC}"/>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72" name="Scabrous / scabrid">
            <a:extLst xmlns:a="http://schemas.openxmlformats.org/drawingml/2006/main">
              <a:ext uri="{FF2B5EF4-FFF2-40B4-BE49-F238E27FC236}">
                <a16:creationId xmlns:a16="http://schemas.microsoft.com/office/drawing/2014/main" id="{5E2473C6-AB76-4B2F-9C92-B34E1D691952}"/>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Scabrous / scabrid</a:t>
            </a:r>
          </a:p>
        </p:txBody>
      </p:sp>
      <p:sp>
        <p:nvSpPr>
          <p:cNvPr id="73" name="52">
            <a:extLst xmlns:a="http://schemas.openxmlformats.org/drawingml/2006/main">
              <a:ext uri="{FF2B5EF4-FFF2-40B4-BE49-F238E27FC236}">
                <a16:creationId xmlns:a16="http://schemas.microsoft.com/office/drawing/2014/main" id="{D36917A9-7E3B-4CC0-B6C4-305C93293233}"/>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74" name="Scarious">
            <a:extLst xmlns:a="http://schemas.openxmlformats.org/drawingml/2006/main">
              <a:ext uri="{FF2B5EF4-FFF2-40B4-BE49-F238E27FC236}">
                <a16:creationId xmlns:a16="http://schemas.microsoft.com/office/drawing/2014/main" id="{003751BF-34BB-4767-97CB-68B445F2FCEA}"/>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Scarious</a:t>
            </a:r>
          </a:p>
        </p:txBody>
      </p:sp>
      <p:sp>
        <p:nvSpPr>
          <p:cNvPr id="75" name="56">
            <a:extLst xmlns:a="http://schemas.openxmlformats.org/drawingml/2006/main">
              <a:ext uri="{FF2B5EF4-FFF2-40B4-BE49-F238E27FC236}">
                <a16:creationId xmlns:a16="http://schemas.microsoft.com/office/drawing/2014/main" id="{AF657066-2DB4-4B54-BC55-D4923421EF18}"/>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56</a:t>
            </a:r>
          </a:p>
        </p:txBody>
      </p:sp>
    </p:spTree>
    <p:extLst>
      <p:ext uri="{BB962C8B-B14F-4D97-AF65-F5344CB8AC3E}">
        <p14:creationId xmlns:p14="http://schemas.microsoft.com/office/powerpoint/2010/main" val="1111217873"/>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6" name="SLIDE NUMBERS">
            <a:extLst xmlns:a="http://schemas.openxmlformats.org/drawingml/2006/main">
              <a:ext uri="{FF2B5EF4-FFF2-40B4-BE49-F238E27FC236}">
                <a16:creationId xmlns:a16="http://schemas.microsoft.com/office/drawing/2014/main" id="{D3AAD844-D79A-4BD5-9CE8-30241FF73773}"/>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9AB68E2A-333C-400F-91B5-AAF2628448EA}"/>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73">
            <a:extLst xmlns:a="http://schemas.openxmlformats.org/drawingml/2006/main">
              <a:ext uri="{FF2B5EF4-FFF2-40B4-BE49-F238E27FC236}">
                <a16:creationId xmlns:a16="http://schemas.microsoft.com/office/drawing/2014/main" id="{EDAE8B03-3473-45A1-B5A8-B62C0022516E}"/>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73</a:t>
            </a:r>
          </a:p>
        </p:txBody>
      </p:sp>
      <p:sp>
        <p:nvSpPr>
          <p:cNvPr id="4" name="Secund">
            <a:extLst xmlns:a="http://schemas.openxmlformats.org/drawingml/2006/main">
              <a:ext uri="{FF2B5EF4-FFF2-40B4-BE49-F238E27FC236}">
                <a16:creationId xmlns:a16="http://schemas.microsoft.com/office/drawing/2014/main" id="{F135CE27-A5C3-4B09-8E4F-9E8C6BCAC89E}"/>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Secund</a:t>
            </a:r>
          </a:p>
        </p:txBody>
      </p:sp>
      <p:sp>
        <p:nvSpPr>
          <p:cNvPr id="5" name="18">
            <a:extLst xmlns:a="http://schemas.openxmlformats.org/drawingml/2006/main">
              <a:ext uri="{FF2B5EF4-FFF2-40B4-BE49-F238E27FC236}">
                <a16:creationId xmlns:a16="http://schemas.microsoft.com/office/drawing/2014/main" id="{4AA951D7-6B6D-4080-B2BA-C1C4D33B3F0D}"/>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6" name="Sedge glume">
            <a:extLst xmlns:a="http://schemas.openxmlformats.org/drawingml/2006/main">
              <a:ext uri="{FF2B5EF4-FFF2-40B4-BE49-F238E27FC236}">
                <a16:creationId xmlns:a16="http://schemas.microsoft.com/office/drawing/2014/main" id="{37002D4E-1713-4A6C-B2EB-3D2E660B662F}"/>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Sedge glume</a:t>
            </a:r>
          </a:p>
        </p:txBody>
      </p:sp>
      <p:sp>
        <p:nvSpPr>
          <p:cNvPr id="7" name="31">
            <a:extLst xmlns:a="http://schemas.openxmlformats.org/drawingml/2006/main">
              <a:ext uri="{FF2B5EF4-FFF2-40B4-BE49-F238E27FC236}">
                <a16:creationId xmlns:a16="http://schemas.microsoft.com/office/drawing/2014/main" id="{42075898-F0ED-4977-AA8A-E77F8D8EC08B}"/>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31</a:t>
            </a:r>
          </a:p>
        </p:txBody>
      </p:sp>
      <p:sp>
        <p:nvSpPr>
          <p:cNvPr id="8" name="Semiterete">
            <a:extLst xmlns:a="http://schemas.openxmlformats.org/drawingml/2006/main">
              <a:ext uri="{FF2B5EF4-FFF2-40B4-BE49-F238E27FC236}">
                <a16:creationId xmlns:a16="http://schemas.microsoft.com/office/drawing/2014/main" id="{29C8A262-7B55-40AB-8C99-5E7D738A95A8}"/>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Semiterete</a:t>
            </a:r>
          </a:p>
        </p:txBody>
      </p:sp>
      <p:sp>
        <p:nvSpPr>
          <p:cNvPr id="9" name="12">
            <a:extLst xmlns:a="http://schemas.openxmlformats.org/drawingml/2006/main">
              <a:ext uri="{FF2B5EF4-FFF2-40B4-BE49-F238E27FC236}">
                <a16:creationId xmlns:a16="http://schemas.microsoft.com/office/drawing/2014/main" id="{0282951D-9518-4DA9-8240-D43C6B1131A1}"/>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12</a:t>
            </a:r>
          </a:p>
        </p:txBody>
      </p:sp>
      <p:sp>
        <p:nvSpPr>
          <p:cNvPr id="10" name="Septate">
            <a:extLst xmlns:a="http://schemas.openxmlformats.org/drawingml/2006/main">
              <a:ext uri="{FF2B5EF4-FFF2-40B4-BE49-F238E27FC236}">
                <a16:creationId xmlns:a16="http://schemas.microsoft.com/office/drawing/2014/main" id="{DAA8F133-CEA2-412E-9606-C84BB8BF9F71}"/>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Septate</a:t>
            </a:r>
          </a:p>
        </p:txBody>
      </p:sp>
      <p:sp>
        <p:nvSpPr>
          <p:cNvPr id="11" name="40">
            <a:extLst xmlns:a="http://schemas.openxmlformats.org/drawingml/2006/main">
              <a:ext uri="{FF2B5EF4-FFF2-40B4-BE49-F238E27FC236}">
                <a16:creationId xmlns:a16="http://schemas.microsoft.com/office/drawing/2014/main" id="{29501392-5C57-40C3-9916-FC0F74000EBB}"/>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40</a:t>
            </a:r>
          </a:p>
        </p:txBody>
      </p:sp>
      <p:sp>
        <p:nvSpPr>
          <p:cNvPr id="12" name="Septum">
            <a:extLst xmlns:a="http://schemas.openxmlformats.org/drawingml/2006/main">
              <a:ext uri="{FF2B5EF4-FFF2-40B4-BE49-F238E27FC236}">
                <a16:creationId xmlns:a16="http://schemas.microsoft.com/office/drawing/2014/main" id="{EFBCBD9F-07BA-47C6-93AA-8EC5F0FE4696}"/>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Septum</a:t>
            </a:r>
          </a:p>
        </p:txBody>
      </p:sp>
      <p:sp>
        <p:nvSpPr>
          <p:cNvPr id="13" name="40">
            <a:extLst xmlns:a="http://schemas.openxmlformats.org/drawingml/2006/main">
              <a:ext uri="{FF2B5EF4-FFF2-40B4-BE49-F238E27FC236}">
                <a16:creationId xmlns:a16="http://schemas.microsoft.com/office/drawing/2014/main" id="{8A88A9D1-F847-4B34-86A0-5FE02725CFB7}"/>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40</a:t>
            </a:r>
          </a:p>
        </p:txBody>
      </p:sp>
      <p:sp>
        <p:nvSpPr>
          <p:cNvPr id="14" name="Sericeous">
            <a:extLst xmlns:a="http://schemas.openxmlformats.org/drawingml/2006/main">
              <a:ext uri="{FF2B5EF4-FFF2-40B4-BE49-F238E27FC236}">
                <a16:creationId xmlns:a16="http://schemas.microsoft.com/office/drawing/2014/main" id="{4895A387-6E7A-45D2-8F9A-015B2EDB70D1}"/>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Sericeous</a:t>
            </a:r>
          </a:p>
        </p:txBody>
      </p:sp>
      <p:sp>
        <p:nvSpPr>
          <p:cNvPr id="15" name="50">
            <a:extLst xmlns:a="http://schemas.openxmlformats.org/drawingml/2006/main">
              <a:ext uri="{FF2B5EF4-FFF2-40B4-BE49-F238E27FC236}">
                <a16:creationId xmlns:a16="http://schemas.microsoft.com/office/drawing/2014/main" id="{324BB3DE-2764-489A-A684-7B05AF6EBEA3}"/>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50</a:t>
            </a:r>
          </a:p>
        </p:txBody>
      </p:sp>
      <p:sp>
        <p:nvSpPr>
          <p:cNvPr id="16" name="Serrulate">
            <a:extLst xmlns:a="http://schemas.openxmlformats.org/drawingml/2006/main">
              <a:ext uri="{FF2B5EF4-FFF2-40B4-BE49-F238E27FC236}">
                <a16:creationId xmlns:a16="http://schemas.microsoft.com/office/drawing/2014/main" id="{7CEE98BC-547D-440E-AB72-D2B30842D16F}"/>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Serrulate</a:t>
            </a:r>
          </a:p>
        </p:txBody>
      </p:sp>
      <p:sp>
        <p:nvSpPr>
          <p:cNvPr id="17" name="57">
            <a:extLst xmlns:a="http://schemas.openxmlformats.org/drawingml/2006/main">
              <a:ext uri="{FF2B5EF4-FFF2-40B4-BE49-F238E27FC236}">
                <a16:creationId xmlns:a16="http://schemas.microsoft.com/office/drawing/2014/main" id="{4514709C-45A5-4E73-A09A-EE072053AA81}"/>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57</a:t>
            </a:r>
          </a:p>
        </p:txBody>
      </p:sp>
      <p:sp>
        <p:nvSpPr>
          <p:cNvPr id="18" name="Sessile">
            <a:extLst xmlns:a="http://schemas.openxmlformats.org/drawingml/2006/main">
              <a:ext uri="{FF2B5EF4-FFF2-40B4-BE49-F238E27FC236}">
                <a16:creationId xmlns:a16="http://schemas.microsoft.com/office/drawing/2014/main" id="{07C5AFC2-9467-44EB-A7E8-F9968BF96A3C}"/>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Sessile</a:t>
            </a:r>
          </a:p>
        </p:txBody>
      </p:sp>
      <p:sp>
        <p:nvSpPr>
          <p:cNvPr id="19" name="9">
            <a:extLst xmlns:a="http://schemas.openxmlformats.org/drawingml/2006/main">
              <a:ext uri="{FF2B5EF4-FFF2-40B4-BE49-F238E27FC236}">
                <a16:creationId xmlns:a16="http://schemas.microsoft.com/office/drawing/2014/main" id="{0395C545-6213-49ED-B818-971E9E62B9E3}"/>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20" name="Sessile spikelet">
            <a:extLst xmlns:a="http://schemas.openxmlformats.org/drawingml/2006/main">
              <a:ext uri="{FF2B5EF4-FFF2-40B4-BE49-F238E27FC236}">
                <a16:creationId xmlns:a16="http://schemas.microsoft.com/office/drawing/2014/main" id="{03884346-25DB-4BEB-BB37-9965885DAF30}"/>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Sessile spikelet</a:t>
            </a:r>
          </a:p>
        </p:txBody>
      </p:sp>
      <p:sp>
        <p:nvSpPr>
          <p:cNvPr id="21" name="27">
            <a:extLst xmlns:a="http://schemas.openxmlformats.org/drawingml/2006/main">
              <a:ext uri="{FF2B5EF4-FFF2-40B4-BE49-F238E27FC236}">
                <a16:creationId xmlns:a16="http://schemas.microsoft.com/office/drawing/2014/main" id="{1D5701FD-F081-4895-9726-C1FACECEA6EB}"/>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22" name="Setaceous">
            <a:extLst xmlns:a="http://schemas.openxmlformats.org/drawingml/2006/main">
              <a:ext uri="{FF2B5EF4-FFF2-40B4-BE49-F238E27FC236}">
                <a16:creationId xmlns:a16="http://schemas.microsoft.com/office/drawing/2014/main" id="{9AE30187-0741-4916-964D-0B3A018ECAF7}"/>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Setaceous</a:t>
            </a:r>
          </a:p>
        </p:txBody>
      </p:sp>
      <p:sp>
        <p:nvSpPr>
          <p:cNvPr id="23" name="43">
            <a:extLst xmlns:a="http://schemas.openxmlformats.org/drawingml/2006/main">
              <a:ext uri="{FF2B5EF4-FFF2-40B4-BE49-F238E27FC236}">
                <a16:creationId xmlns:a16="http://schemas.microsoft.com/office/drawing/2014/main" id="{62B33D5F-EA5A-4FD6-80AB-4DE7FE0C086A}"/>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
        <p:nvSpPr>
          <p:cNvPr id="24" name="Setose">
            <a:extLst xmlns:a="http://schemas.openxmlformats.org/drawingml/2006/main">
              <a:ext uri="{FF2B5EF4-FFF2-40B4-BE49-F238E27FC236}">
                <a16:creationId xmlns:a16="http://schemas.microsoft.com/office/drawing/2014/main" id="{4E236CBB-4DB2-493B-8799-0F6088367415}"/>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Setose</a:t>
            </a:r>
          </a:p>
        </p:txBody>
      </p:sp>
      <p:sp>
        <p:nvSpPr>
          <p:cNvPr id="25" name="52">
            <a:extLst xmlns:a="http://schemas.openxmlformats.org/drawingml/2006/main">
              <a:ext uri="{FF2B5EF4-FFF2-40B4-BE49-F238E27FC236}">
                <a16:creationId xmlns:a16="http://schemas.microsoft.com/office/drawing/2014/main" id="{71638CA1-753E-4A4D-A87D-54443D72246D}"/>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52</a:t>
            </a:r>
          </a:p>
        </p:txBody>
      </p:sp>
      <p:sp>
        <p:nvSpPr>
          <p:cNvPr id="26" name="Sheath">
            <a:extLst xmlns:a="http://schemas.openxmlformats.org/drawingml/2006/main">
              <a:ext uri="{FF2B5EF4-FFF2-40B4-BE49-F238E27FC236}">
                <a16:creationId xmlns:a16="http://schemas.microsoft.com/office/drawing/2014/main" id="{15AFA079-E8B7-4E83-B3E6-6EFC34613302}"/>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Sheath</a:t>
            </a:r>
          </a:p>
        </p:txBody>
      </p:sp>
      <p:sp>
        <p:nvSpPr>
          <p:cNvPr id="27" name="5">
            <a:extLst xmlns:a="http://schemas.openxmlformats.org/drawingml/2006/main">
              <a:ext uri="{FF2B5EF4-FFF2-40B4-BE49-F238E27FC236}">
                <a16:creationId xmlns:a16="http://schemas.microsoft.com/office/drawing/2014/main" id="{7A95928B-F5B2-42BE-BF65-1B612ED3D8AE}"/>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a:t>
            </a:r>
          </a:p>
        </p:txBody>
      </p:sp>
      <p:sp>
        <p:nvSpPr>
          <p:cNvPr id="28" name="Simple / compound">
            <a:extLst xmlns:a="http://schemas.openxmlformats.org/drawingml/2006/main">
              <a:ext uri="{FF2B5EF4-FFF2-40B4-BE49-F238E27FC236}">
                <a16:creationId xmlns:a16="http://schemas.microsoft.com/office/drawing/2014/main" id="{9B0063D3-DDBD-4A4E-92DB-B62ED4931C72}"/>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Simple / compound</a:t>
            </a:r>
          </a:p>
        </p:txBody>
      </p:sp>
      <p:sp>
        <p:nvSpPr>
          <p:cNvPr id="29" name="19">
            <a:extLst xmlns:a="http://schemas.openxmlformats.org/drawingml/2006/main">
              <a:ext uri="{FF2B5EF4-FFF2-40B4-BE49-F238E27FC236}">
                <a16:creationId xmlns:a16="http://schemas.microsoft.com/office/drawing/2014/main" id="{4F6813C4-8CC8-4552-895E-94A1D09E38DA}"/>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30" name="Spathe">
            <a:extLst xmlns:a="http://schemas.openxmlformats.org/drawingml/2006/main">
              <a:ext uri="{FF2B5EF4-FFF2-40B4-BE49-F238E27FC236}">
                <a16:creationId xmlns:a16="http://schemas.microsoft.com/office/drawing/2014/main" id="{98429B24-E448-4373-A7BA-4E72731988AF}"/>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Spathe</a:t>
            </a:r>
          </a:p>
        </p:txBody>
      </p:sp>
      <p:sp>
        <p:nvSpPr>
          <p:cNvPr id="31" name="27">
            <a:extLst xmlns:a="http://schemas.openxmlformats.org/drawingml/2006/main">
              <a:ext uri="{FF2B5EF4-FFF2-40B4-BE49-F238E27FC236}">
                <a16:creationId xmlns:a16="http://schemas.microsoft.com/office/drawing/2014/main" id="{1CD82624-4007-4C0D-A489-761F30BFF901}"/>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32" name="Spatheole">
            <a:extLst xmlns:a="http://schemas.openxmlformats.org/drawingml/2006/main">
              <a:ext uri="{FF2B5EF4-FFF2-40B4-BE49-F238E27FC236}">
                <a16:creationId xmlns:a16="http://schemas.microsoft.com/office/drawing/2014/main" id="{DC55E1C6-3648-4332-994D-44ECB3F57003}"/>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Spatheole</a:t>
            </a:r>
          </a:p>
        </p:txBody>
      </p:sp>
      <p:sp>
        <p:nvSpPr>
          <p:cNvPr id="33" name="27">
            <a:extLst xmlns:a="http://schemas.openxmlformats.org/drawingml/2006/main">
              <a:ext uri="{FF2B5EF4-FFF2-40B4-BE49-F238E27FC236}">
                <a16:creationId xmlns:a16="http://schemas.microsoft.com/office/drawing/2014/main" id="{E63D0426-1BF4-4CDD-9A05-42505B9A2B6A}"/>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27</a:t>
            </a:r>
          </a:p>
        </p:txBody>
      </p:sp>
      <p:sp>
        <p:nvSpPr>
          <p:cNvPr id="34" name="Spiciform">
            <a:extLst xmlns:a="http://schemas.openxmlformats.org/drawingml/2006/main">
              <a:ext uri="{FF2B5EF4-FFF2-40B4-BE49-F238E27FC236}">
                <a16:creationId xmlns:a16="http://schemas.microsoft.com/office/drawing/2014/main" id="{6EA5590D-73FB-429C-931D-2CB82DC30750}"/>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Spiciform</a:t>
            </a:r>
          </a:p>
        </p:txBody>
      </p:sp>
      <p:sp>
        <p:nvSpPr>
          <p:cNvPr id="35" name="17">
            <a:extLst xmlns:a="http://schemas.openxmlformats.org/drawingml/2006/main">
              <a:ext uri="{FF2B5EF4-FFF2-40B4-BE49-F238E27FC236}">
                <a16:creationId xmlns:a16="http://schemas.microsoft.com/office/drawing/2014/main" id="{CBA08312-A214-4178-8301-70C34C6CF412}"/>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36" name="Spike">
            <a:extLst xmlns:a="http://schemas.openxmlformats.org/drawingml/2006/main">
              <a:ext uri="{FF2B5EF4-FFF2-40B4-BE49-F238E27FC236}">
                <a16:creationId xmlns:a16="http://schemas.microsoft.com/office/drawing/2014/main" id="{48064130-A055-44B9-A3C4-743FB4504502}"/>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Spike</a:t>
            </a:r>
          </a:p>
        </p:txBody>
      </p:sp>
      <p:sp>
        <p:nvSpPr>
          <p:cNvPr id="37" name="17">
            <a:extLst xmlns:a="http://schemas.openxmlformats.org/drawingml/2006/main">
              <a:ext uri="{FF2B5EF4-FFF2-40B4-BE49-F238E27FC236}">
                <a16:creationId xmlns:a16="http://schemas.microsoft.com/office/drawing/2014/main" id="{75E2E675-C8A6-4061-B6CE-A89C42B9E012}"/>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17</a:t>
            </a:r>
          </a:p>
        </p:txBody>
      </p:sp>
      <p:sp>
        <p:nvSpPr>
          <p:cNvPr id="38" name="Spikelet">
            <a:extLst xmlns:a="http://schemas.openxmlformats.org/drawingml/2006/main">
              <a:ext uri="{FF2B5EF4-FFF2-40B4-BE49-F238E27FC236}">
                <a16:creationId xmlns:a16="http://schemas.microsoft.com/office/drawing/2014/main" id="{9C4067A4-C2AF-4311-921C-1B33269CCA1F}"/>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Spikelet</a:t>
            </a:r>
          </a:p>
        </p:txBody>
      </p:sp>
      <p:sp>
        <p:nvSpPr>
          <p:cNvPr id="39" name="20">
            <a:extLst xmlns:a="http://schemas.openxmlformats.org/drawingml/2006/main">
              <a:ext uri="{FF2B5EF4-FFF2-40B4-BE49-F238E27FC236}">
                <a16:creationId xmlns:a16="http://schemas.microsoft.com/office/drawing/2014/main" id="{3E20DD85-1902-4F64-8F98-8F343DC4F163}"/>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20</a:t>
            </a:r>
          </a:p>
        </p:txBody>
      </p:sp>
      <p:sp>
        <p:nvSpPr>
          <p:cNvPr id="40" name="Spreading / divergent">
            <a:extLst xmlns:a="http://schemas.openxmlformats.org/drawingml/2006/main">
              <a:ext uri="{FF2B5EF4-FFF2-40B4-BE49-F238E27FC236}">
                <a16:creationId xmlns:a16="http://schemas.microsoft.com/office/drawing/2014/main" id="{C98F4556-837B-4E0C-B9AD-36EC782B4744}"/>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Spreading / divergent</a:t>
            </a:r>
          </a:p>
        </p:txBody>
      </p:sp>
      <p:sp>
        <p:nvSpPr>
          <p:cNvPr id="41" name="10">
            <a:extLst xmlns:a="http://schemas.openxmlformats.org/drawingml/2006/main">
              <a:ext uri="{FF2B5EF4-FFF2-40B4-BE49-F238E27FC236}">
                <a16:creationId xmlns:a16="http://schemas.microsoft.com/office/drawing/2014/main" id="{3E60F75D-5955-418F-B7AF-A73D48FB7709}"/>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42" name="Stamen">
            <a:extLst xmlns:a="http://schemas.openxmlformats.org/drawingml/2006/main">
              <a:ext uri="{FF2B5EF4-FFF2-40B4-BE49-F238E27FC236}">
                <a16:creationId xmlns:a16="http://schemas.microsoft.com/office/drawing/2014/main" id="{44F6BB66-D540-4D23-9923-7167F8242BA3}"/>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Stamen</a:t>
            </a:r>
          </a:p>
        </p:txBody>
      </p:sp>
      <p:sp>
        <p:nvSpPr>
          <p:cNvPr id="43" name="28">
            <a:extLst xmlns:a="http://schemas.openxmlformats.org/drawingml/2006/main">
              <a:ext uri="{FF2B5EF4-FFF2-40B4-BE49-F238E27FC236}">
                <a16:creationId xmlns:a16="http://schemas.microsoft.com/office/drawing/2014/main" id="{EA381ABC-E101-4A93-BA5B-BFA83D11ED81}"/>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44" name="Staminate">
            <a:extLst xmlns:a="http://schemas.openxmlformats.org/drawingml/2006/main">
              <a:ext uri="{FF2B5EF4-FFF2-40B4-BE49-F238E27FC236}">
                <a16:creationId xmlns:a16="http://schemas.microsoft.com/office/drawing/2014/main" id="{5B02AA88-9644-4356-BB5C-AF65B5CD926C}"/>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Staminate</a:t>
            </a:r>
          </a:p>
        </p:txBody>
      </p:sp>
      <p:sp>
        <p:nvSpPr>
          <p:cNvPr id="45" name="29">
            <a:extLst xmlns:a="http://schemas.openxmlformats.org/drawingml/2006/main">
              <a:ext uri="{FF2B5EF4-FFF2-40B4-BE49-F238E27FC236}">
                <a16:creationId xmlns:a16="http://schemas.microsoft.com/office/drawing/2014/main" id="{040E5B07-6B80-4819-93A5-6ED45EE5AB51}"/>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46" name="Sterile">
            <a:extLst xmlns:a="http://schemas.openxmlformats.org/drawingml/2006/main">
              <a:ext uri="{FF2B5EF4-FFF2-40B4-BE49-F238E27FC236}">
                <a16:creationId xmlns:a16="http://schemas.microsoft.com/office/drawing/2014/main" id="{1B68DC63-D885-41C8-BB58-121268A6B362}"/>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Sterile</a:t>
            </a:r>
          </a:p>
        </p:txBody>
      </p:sp>
      <p:sp>
        <p:nvSpPr>
          <p:cNvPr id="47" name="30">
            <a:extLst xmlns:a="http://schemas.openxmlformats.org/drawingml/2006/main">
              <a:ext uri="{FF2B5EF4-FFF2-40B4-BE49-F238E27FC236}">
                <a16:creationId xmlns:a16="http://schemas.microsoft.com/office/drawing/2014/main" id="{BBD5BD98-8F01-47DB-9B59-1952FB7BF548}"/>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30</a:t>
            </a:r>
          </a:p>
        </p:txBody>
      </p:sp>
      <p:sp>
        <p:nvSpPr>
          <p:cNvPr id="48" name="Stigma">
            <a:extLst xmlns:a="http://schemas.openxmlformats.org/drawingml/2006/main">
              <a:ext uri="{FF2B5EF4-FFF2-40B4-BE49-F238E27FC236}">
                <a16:creationId xmlns:a16="http://schemas.microsoft.com/office/drawing/2014/main" id="{646E1216-136E-443A-B490-9CDC6AD56A3D}"/>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Stigma</a:t>
            </a:r>
          </a:p>
        </p:txBody>
      </p:sp>
      <p:sp>
        <p:nvSpPr>
          <p:cNvPr id="49" name="28">
            <a:extLst xmlns:a="http://schemas.openxmlformats.org/drawingml/2006/main">
              <a:ext uri="{FF2B5EF4-FFF2-40B4-BE49-F238E27FC236}">
                <a16:creationId xmlns:a16="http://schemas.microsoft.com/office/drawing/2014/main" id="{7AA54985-D787-4634-856D-A4B1D5394EAE}"/>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50" name="Stigma branches">
            <a:extLst xmlns:a="http://schemas.openxmlformats.org/drawingml/2006/main">
              <a:ext uri="{FF2B5EF4-FFF2-40B4-BE49-F238E27FC236}">
                <a16:creationId xmlns:a16="http://schemas.microsoft.com/office/drawing/2014/main" id="{981F739E-7137-4244-B147-9BFB1943F28A}"/>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Stigma branches</a:t>
            </a:r>
          </a:p>
        </p:txBody>
      </p:sp>
      <p:sp>
        <p:nvSpPr>
          <p:cNvPr id="51" name="34">
            <a:extLst xmlns:a="http://schemas.openxmlformats.org/drawingml/2006/main">
              <a:ext uri="{FF2B5EF4-FFF2-40B4-BE49-F238E27FC236}">
                <a16:creationId xmlns:a16="http://schemas.microsoft.com/office/drawing/2014/main" id="{C948D9B3-3E0B-4867-8E23-355DB3C4D288}"/>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34</a:t>
            </a:r>
          </a:p>
        </p:txBody>
      </p:sp>
      <p:sp>
        <p:nvSpPr>
          <p:cNvPr id="52" name="Stipitate">
            <a:extLst xmlns:a="http://schemas.openxmlformats.org/drawingml/2006/main">
              <a:ext uri="{FF2B5EF4-FFF2-40B4-BE49-F238E27FC236}">
                <a16:creationId xmlns:a16="http://schemas.microsoft.com/office/drawing/2014/main" id="{CB2DA386-FF25-4003-BCE4-B6EEAF42970C}"/>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Stipitate</a:t>
            </a:r>
          </a:p>
        </p:txBody>
      </p:sp>
      <p:sp>
        <p:nvSpPr>
          <p:cNvPr id="53" name="10">
            <a:extLst xmlns:a="http://schemas.openxmlformats.org/drawingml/2006/main">
              <a:ext uri="{FF2B5EF4-FFF2-40B4-BE49-F238E27FC236}">
                <a16:creationId xmlns:a16="http://schemas.microsoft.com/office/drawing/2014/main" id="{9E0F398C-1D1B-42DE-933A-59DC75802146}"/>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10</a:t>
            </a:r>
          </a:p>
        </p:txBody>
      </p:sp>
      <p:sp>
        <p:nvSpPr>
          <p:cNvPr id="54" name="Stolon">
            <a:extLst xmlns:a="http://schemas.openxmlformats.org/drawingml/2006/main">
              <a:ext uri="{FF2B5EF4-FFF2-40B4-BE49-F238E27FC236}">
                <a16:creationId xmlns:a16="http://schemas.microsoft.com/office/drawing/2014/main" id="{689076D6-6586-4B6E-816C-30F4A53A403E}"/>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Stolon</a:t>
            </a:r>
          </a:p>
        </p:txBody>
      </p:sp>
      <p:sp>
        <p:nvSpPr>
          <p:cNvPr id="55" name="6">
            <a:extLst xmlns:a="http://schemas.openxmlformats.org/drawingml/2006/main">
              <a:ext uri="{FF2B5EF4-FFF2-40B4-BE49-F238E27FC236}">
                <a16:creationId xmlns:a16="http://schemas.microsoft.com/office/drawing/2014/main" id="{A28B2155-83A9-472D-8526-9F0D4DDEB547}"/>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a:t>
            </a:r>
          </a:p>
        </p:txBody>
      </p:sp>
      <p:sp>
        <p:nvSpPr>
          <p:cNvPr id="56" name="Stoloniferous">
            <a:extLst xmlns:a="http://schemas.openxmlformats.org/drawingml/2006/main">
              <a:ext uri="{FF2B5EF4-FFF2-40B4-BE49-F238E27FC236}">
                <a16:creationId xmlns:a16="http://schemas.microsoft.com/office/drawing/2014/main" id="{5592EEA0-9D06-4194-948B-BBEE7C519237}"/>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Stoloniferous</a:t>
            </a:r>
          </a:p>
        </p:txBody>
      </p:sp>
      <p:sp>
        <p:nvSpPr>
          <p:cNvPr id="57" name="6">
            <a:extLst xmlns:a="http://schemas.openxmlformats.org/drawingml/2006/main">
              <a:ext uri="{FF2B5EF4-FFF2-40B4-BE49-F238E27FC236}">
                <a16:creationId xmlns:a16="http://schemas.microsoft.com/office/drawing/2014/main" id="{8F420A33-BEE4-40C0-AFAE-0898214ED407}"/>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6</a:t>
            </a:r>
          </a:p>
        </p:txBody>
      </p:sp>
      <p:sp>
        <p:nvSpPr>
          <p:cNvPr id="58" name="Striate">
            <a:extLst xmlns:a="http://schemas.openxmlformats.org/drawingml/2006/main">
              <a:ext uri="{FF2B5EF4-FFF2-40B4-BE49-F238E27FC236}">
                <a16:creationId xmlns:a16="http://schemas.microsoft.com/office/drawing/2014/main" id="{7BFF172B-49B7-4BAE-B089-727522BBA68D}"/>
              </a:ext>
            </a:extLst>
          </p:cNvPr>
          <p:cNvSpPr>
            <a:spLocks xmlns:a="http://schemas.openxmlformats.org/drawingml/2006/main" noGrp="1"/>
          </p:cNvSpPr>
          <p:nvPr/>
        </p:nvSpPr>
        <p:spPr>
          <a:xfrm xmlns:a="http://schemas.openxmlformats.org/drawingml/2006/main">
            <a:off x="62865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Striate</a:t>
            </a:r>
          </a:p>
        </p:txBody>
      </p:sp>
      <p:sp>
        <p:nvSpPr>
          <p:cNvPr id="59" name="55">
            <a:extLst xmlns:a="http://schemas.openxmlformats.org/drawingml/2006/main">
              <a:ext uri="{FF2B5EF4-FFF2-40B4-BE49-F238E27FC236}">
                <a16:creationId xmlns:a16="http://schemas.microsoft.com/office/drawing/2014/main" id="{787EBB67-F843-4183-9A2F-B1DA04C58274}"/>
              </a:ext>
            </a:extLst>
          </p:cNvPr>
          <p:cNvSpPr>
            <a:spLocks xmlns:a="http://schemas.openxmlformats.org/drawingml/2006/main" noGrp="1"/>
          </p:cNvSpPr>
          <p:nvPr/>
        </p:nvSpPr>
        <p:spPr>
          <a:xfrm xmlns:a="http://schemas.openxmlformats.org/drawingml/2006/main">
            <a:off x="114014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55</a:t>
            </a:r>
          </a:p>
        </p:txBody>
      </p:sp>
      <p:sp>
        <p:nvSpPr>
          <p:cNvPr id="60" name="Strigose">
            <a:extLst xmlns:a="http://schemas.openxmlformats.org/drawingml/2006/main">
              <a:ext uri="{FF2B5EF4-FFF2-40B4-BE49-F238E27FC236}">
                <a16:creationId xmlns:a16="http://schemas.microsoft.com/office/drawing/2014/main" id="{FDC80A4B-1D6C-4605-BE04-A77A8819FED2}"/>
              </a:ext>
            </a:extLst>
          </p:cNvPr>
          <p:cNvSpPr>
            <a:spLocks xmlns:a="http://schemas.openxmlformats.org/drawingml/2006/main" noGrp="1"/>
          </p:cNvSpPr>
          <p:nvPr/>
        </p:nvSpPr>
        <p:spPr>
          <a:xfrm xmlns:a="http://schemas.openxmlformats.org/drawingml/2006/main">
            <a:off x="62865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Strigose</a:t>
            </a:r>
          </a:p>
        </p:txBody>
      </p:sp>
      <p:sp>
        <p:nvSpPr>
          <p:cNvPr id="61" name="50">
            <a:extLst xmlns:a="http://schemas.openxmlformats.org/drawingml/2006/main">
              <a:ext uri="{FF2B5EF4-FFF2-40B4-BE49-F238E27FC236}">
                <a16:creationId xmlns:a16="http://schemas.microsoft.com/office/drawing/2014/main" id="{EBE4D94E-2E30-422A-9F05-C6379999596D}"/>
              </a:ext>
            </a:extLst>
          </p:cNvPr>
          <p:cNvSpPr>
            <a:spLocks xmlns:a="http://schemas.openxmlformats.org/drawingml/2006/main" noGrp="1"/>
          </p:cNvSpPr>
          <p:nvPr/>
        </p:nvSpPr>
        <p:spPr>
          <a:xfrm xmlns:a="http://schemas.openxmlformats.org/drawingml/2006/main">
            <a:off x="114014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50</a:t>
            </a:r>
          </a:p>
        </p:txBody>
      </p:sp>
      <p:sp>
        <p:nvSpPr>
          <p:cNvPr id="62" name="Style">
            <a:extLst xmlns:a="http://schemas.openxmlformats.org/drawingml/2006/main">
              <a:ext uri="{FF2B5EF4-FFF2-40B4-BE49-F238E27FC236}">
                <a16:creationId xmlns:a16="http://schemas.microsoft.com/office/drawing/2014/main" id="{3E0086FA-01D8-4374-B0EA-FA73E6164A99}"/>
              </a:ext>
            </a:extLst>
          </p:cNvPr>
          <p:cNvSpPr>
            <a:spLocks xmlns:a="http://schemas.openxmlformats.org/drawingml/2006/main" noGrp="1"/>
          </p:cNvSpPr>
          <p:nvPr/>
        </p:nvSpPr>
        <p:spPr>
          <a:xfrm xmlns:a="http://schemas.openxmlformats.org/drawingml/2006/main">
            <a:off x="62865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Style</a:t>
            </a:r>
          </a:p>
        </p:txBody>
      </p:sp>
      <p:sp>
        <p:nvSpPr>
          <p:cNvPr id="63" name="28">
            <a:extLst xmlns:a="http://schemas.openxmlformats.org/drawingml/2006/main">
              <a:ext uri="{FF2B5EF4-FFF2-40B4-BE49-F238E27FC236}">
                <a16:creationId xmlns:a16="http://schemas.microsoft.com/office/drawing/2014/main" id="{170580A1-08E3-4C4F-81FC-6B3A80BD53E7}"/>
              </a:ext>
            </a:extLst>
          </p:cNvPr>
          <p:cNvSpPr>
            <a:spLocks xmlns:a="http://schemas.openxmlformats.org/drawingml/2006/main" noGrp="1"/>
          </p:cNvSpPr>
          <p:nvPr/>
        </p:nvSpPr>
        <p:spPr>
          <a:xfrm xmlns:a="http://schemas.openxmlformats.org/drawingml/2006/main">
            <a:off x="114014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28</a:t>
            </a:r>
          </a:p>
        </p:txBody>
      </p:sp>
      <p:sp>
        <p:nvSpPr>
          <p:cNvPr id="64" name="Stylopodium">
            <a:extLst xmlns:a="http://schemas.openxmlformats.org/drawingml/2006/main">
              <a:ext uri="{FF2B5EF4-FFF2-40B4-BE49-F238E27FC236}">
                <a16:creationId xmlns:a16="http://schemas.microsoft.com/office/drawing/2014/main" id="{2E847FB9-162B-4CAD-AE7B-16F4187C42FD}"/>
              </a:ext>
            </a:extLst>
          </p:cNvPr>
          <p:cNvSpPr>
            <a:spLocks xmlns:a="http://schemas.openxmlformats.org/drawingml/2006/main" noGrp="1"/>
          </p:cNvSpPr>
          <p:nvPr/>
        </p:nvSpPr>
        <p:spPr>
          <a:xfrm xmlns:a="http://schemas.openxmlformats.org/drawingml/2006/main">
            <a:off x="62865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Stylopodium</a:t>
            </a:r>
          </a:p>
        </p:txBody>
      </p:sp>
      <p:sp>
        <p:nvSpPr>
          <p:cNvPr id="65" name="37">
            <a:extLst xmlns:a="http://schemas.openxmlformats.org/drawingml/2006/main">
              <a:ext uri="{FF2B5EF4-FFF2-40B4-BE49-F238E27FC236}">
                <a16:creationId xmlns:a16="http://schemas.microsoft.com/office/drawing/2014/main" id="{0BBE140B-7CC9-479F-8409-EC0A4E55ACCF}"/>
              </a:ext>
            </a:extLst>
          </p:cNvPr>
          <p:cNvSpPr>
            <a:spLocks xmlns:a="http://schemas.openxmlformats.org/drawingml/2006/main" noGrp="1"/>
          </p:cNvSpPr>
          <p:nvPr/>
        </p:nvSpPr>
        <p:spPr>
          <a:xfrm xmlns:a="http://schemas.openxmlformats.org/drawingml/2006/main">
            <a:off x="114014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37</a:t>
            </a:r>
          </a:p>
        </p:txBody>
      </p:sp>
      <p:sp>
        <p:nvSpPr>
          <p:cNvPr id="66" name="sub-">
            <a:extLst xmlns:a="http://schemas.openxmlformats.org/drawingml/2006/main">
              <a:ext uri="{FF2B5EF4-FFF2-40B4-BE49-F238E27FC236}">
                <a16:creationId xmlns:a16="http://schemas.microsoft.com/office/drawing/2014/main" id="{D983D78F-735F-45F0-9547-42780BE7D028}"/>
              </a:ext>
            </a:extLst>
          </p:cNvPr>
          <p:cNvSpPr>
            <a:spLocks xmlns:a="http://schemas.openxmlformats.org/drawingml/2006/main" noGrp="1"/>
          </p:cNvSpPr>
          <p:nvPr/>
        </p:nvSpPr>
        <p:spPr>
          <a:xfrm xmlns:a="http://schemas.openxmlformats.org/drawingml/2006/main">
            <a:off x="62865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sub-</a:t>
            </a:r>
          </a:p>
        </p:txBody>
      </p:sp>
      <p:sp>
        <p:nvSpPr>
          <p:cNvPr id="67" name="59">
            <a:extLst xmlns:a="http://schemas.openxmlformats.org/drawingml/2006/main">
              <a:ext uri="{FF2B5EF4-FFF2-40B4-BE49-F238E27FC236}">
                <a16:creationId xmlns:a16="http://schemas.microsoft.com/office/drawing/2014/main" id="{318C77AC-4225-42C5-A938-2CC8E93CEFF8}"/>
              </a:ext>
            </a:extLst>
          </p:cNvPr>
          <p:cNvSpPr>
            <a:spLocks xmlns:a="http://schemas.openxmlformats.org/drawingml/2006/main" noGrp="1"/>
          </p:cNvSpPr>
          <p:nvPr/>
        </p:nvSpPr>
        <p:spPr>
          <a:xfrm xmlns:a="http://schemas.openxmlformats.org/drawingml/2006/main">
            <a:off x="114014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68" name="Subdigitate">
            <a:extLst xmlns:a="http://schemas.openxmlformats.org/drawingml/2006/main">
              <a:ext uri="{FF2B5EF4-FFF2-40B4-BE49-F238E27FC236}">
                <a16:creationId xmlns:a16="http://schemas.microsoft.com/office/drawing/2014/main" id="{18A36EA1-9658-468F-9285-72C98C3FB452}"/>
              </a:ext>
            </a:extLst>
          </p:cNvPr>
          <p:cNvSpPr>
            <a:spLocks xmlns:a="http://schemas.openxmlformats.org/drawingml/2006/main" noGrp="1"/>
          </p:cNvSpPr>
          <p:nvPr/>
        </p:nvSpPr>
        <p:spPr>
          <a:xfrm xmlns:a="http://schemas.openxmlformats.org/drawingml/2006/main">
            <a:off x="62865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Subdigitate</a:t>
            </a:r>
          </a:p>
        </p:txBody>
      </p:sp>
      <p:sp>
        <p:nvSpPr>
          <p:cNvPr id="69" name="18">
            <a:extLst xmlns:a="http://schemas.openxmlformats.org/drawingml/2006/main">
              <a:ext uri="{FF2B5EF4-FFF2-40B4-BE49-F238E27FC236}">
                <a16:creationId xmlns:a16="http://schemas.microsoft.com/office/drawing/2014/main" id="{A5EFADD3-9D45-43F3-BE94-6679156E2B9D}"/>
              </a:ext>
            </a:extLst>
          </p:cNvPr>
          <p:cNvSpPr>
            <a:spLocks xmlns:a="http://schemas.openxmlformats.org/drawingml/2006/main" noGrp="1"/>
          </p:cNvSpPr>
          <p:nvPr/>
        </p:nvSpPr>
        <p:spPr>
          <a:xfrm xmlns:a="http://schemas.openxmlformats.org/drawingml/2006/main">
            <a:off x="114014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18</a:t>
            </a:r>
          </a:p>
        </p:txBody>
      </p:sp>
      <p:sp>
        <p:nvSpPr>
          <p:cNvPr id="70" name="Subequal">
            <a:extLst xmlns:a="http://schemas.openxmlformats.org/drawingml/2006/main">
              <a:ext uri="{FF2B5EF4-FFF2-40B4-BE49-F238E27FC236}">
                <a16:creationId xmlns:a16="http://schemas.microsoft.com/office/drawing/2014/main" id="{2FBD4EBA-E5F1-4237-BF10-6E6B33E15155}"/>
              </a:ext>
            </a:extLst>
          </p:cNvPr>
          <p:cNvSpPr>
            <a:spLocks xmlns:a="http://schemas.openxmlformats.org/drawingml/2006/main" noGrp="1"/>
          </p:cNvSpPr>
          <p:nvPr/>
        </p:nvSpPr>
        <p:spPr>
          <a:xfrm xmlns:a="http://schemas.openxmlformats.org/drawingml/2006/main">
            <a:off x="62865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Subequal</a:t>
            </a:r>
          </a:p>
        </p:txBody>
      </p:sp>
      <p:sp>
        <p:nvSpPr>
          <p:cNvPr id="71" name="59">
            <a:extLst xmlns:a="http://schemas.openxmlformats.org/drawingml/2006/main">
              <a:ext uri="{FF2B5EF4-FFF2-40B4-BE49-F238E27FC236}">
                <a16:creationId xmlns:a16="http://schemas.microsoft.com/office/drawing/2014/main" id="{F2971603-DD4C-4763-8D2D-25B7FF8BB30D}"/>
              </a:ext>
            </a:extLst>
          </p:cNvPr>
          <p:cNvSpPr>
            <a:spLocks xmlns:a="http://schemas.openxmlformats.org/drawingml/2006/main" noGrp="1"/>
          </p:cNvSpPr>
          <p:nvPr/>
        </p:nvSpPr>
        <p:spPr>
          <a:xfrm xmlns:a="http://schemas.openxmlformats.org/drawingml/2006/main">
            <a:off x="114014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59</a:t>
            </a:r>
          </a:p>
        </p:txBody>
      </p:sp>
      <p:sp>
        <p:nvSpPr>
          <p:cNvPr id="72" name="Subtending">
            <a:extLst xmlns:a="http://schemas.openxmlformats.org/drawingml/2006/main">
              <a:ext uri="{FF2B5EF4-FFF2-40B4-BE49-F238E27FC236}">
                <a16:creationId xmlns:a16="http://schemas.microsoft.com/office/drawing/2014/main" id="{1FE49470-1840-4D24-80F6-D06C3980B469}"/>
              </a:ext>
            </a:extLst>
          </p:cNvPr>
          <p:cNvSpPr>
            <a:spLocks xmlns:a="http://schemas.openxmlformats.org/drawingml/2006/main" noGrp="1"/>
          </p:cNvSpPr>
          <p:nvPr/>
        </p:nvSpPr>
        <p:spPr>
          <a:xfrm xmlns:a="http://schemas.openxmlformats.org/drawingml/2006/main">
            <a:off x="62865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Subtending</a:t>
            </a:r>
          </a:p>
        </p:txBody>
      </p:sp>
      <p:sp>
        <p:nvSpPr>
          <p:cNvPr id="73" name="9">
            <a:extLst xmlns:a="http://schemas.openxmlformats.org/drawingml/2006/main">
              <a:ext uri="{FF2B5EF4-FFF2-40B4-BE49-F238E27FC236}">
                <a16:creationId xmlns:a16="http://schemas.microsoft.com/office/drawing/2014/main" id="{425E64A4-EC44-4C8C-8463-2F4523A3CAAE}"/>
              </a:ext>
            </a:extLst>
          </p:cNvPr>
          <p:cNvSpPr>
            <a:spLocks xmlns:a="http://schemas.openxmlformats.org/drawingml/2006/main" noGrp="1"/>
          </p:cNvSpPr>
          <p:nvPr/>
        </p:nvSpPr>
        <p:spPr>
          <a:xfrm xmlns:a="http://schemas.openxmlformats.org/drawingml/2006/main">
            <a:off x="114014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9</a:t>
            </a:r>
          </a:p>
        </p:txBody>
      </p:sp>
      <p:sp>
        <p:nvSpPr>
          <p:cNvPr id="74" name="Subulate">
            <a:extLst xmlns:a="http://schemas.openxmlformats.org/drawingml/2006/main">
              <a:ext uri="{FF2B5EF4-FFF2-40B4-BE49-F238E27FC236}">
                <a16:creationId xmlns:a16="http://schemas.microsoft.com/office/drawing/2014/main" id="{CF5FEF5D-FA9C-46EA-B025-0C9340D6EEB9}"/>
              </a:ext>
            </a:extLst>
          </p:cNvPr>
          <p:cNvSpPr>
            <a:spLocks xmlns:a="http://schemas.openxmlformats.org/drawingml/2006/main" noGrp="1"/>
          </p:cNvSpPr>
          <p:nvPr/>
        </p:nvSpPr>
        <p:spPr>
          <a:xfrm xmlns:a="http://schemas.openxmlformats.org/drawingml/2006/main">
            <a:off x="62865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Subulate</a:t>
            </a:r>
          </a:p>
        </p:txBody>
      </p:sp>
      <p:sp>
        <p:nvSpPr>
          <p:cNvPr id="75" name="43">
            <a:extLst xmlns:a="http://schemas.openxmlformats.org/drawingml/2006/main">
              <a:ext uri="{FF2B5EF4-FFF2-40B4-BE49-F238E27FC236}">
                <a16:creationId xmlns:a16="http://schemas.microsoft.com/office/drawing/2014/main" id="{7B84FCA6-FA1A-40E2-B1B8-0AED442D515E}"/>
              </a:ext>
            </a:extLst>
          </p:cNvPr>
          <p:cNvSpPr>
            <a:spLocks xmlns:a="http://schemas.openxmlformats.org/drawingml/2006/main" noGrp="1"/>
          </p:cNvSpPr>
          <p:nvPr/>
        </p:nvSpPr>
        <p:spPr>
          <a:xfrm xmlns:a="http://schemas.openxmlformats.org/drawingml/2006/main">
            <a:off x="114014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43</a:t>
            </a:r>
          </a:p>
        </p:txBody>
      </p:sp>
    </p:spTree>
    <p:extLst>
      <p:ext uri="{BB962C8B-B14F-4D97-AF65-F5344CB8AC3E}">
        <p14:creationId xmlns:p14="http://schemas.microsoft.com/office/powerpoint/2010/main" val="920242659"/>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8" name="SLIDE NUMBERS">
            <a:extLst xmlns:a="http://schemas.openxmlformats.org/drawingml/2006/main">
              <a:ext uri="{FF2B5EF4-FFF2-40B4-BE49-F238E27FC236}">
                <a16:creationId xmlns:a16="http://schemas.microsoft.com/office/drawing/2014/main" id="{8AE4EFDD-388F-4AC5-BA22-A58DE1744768}"/>
              </a:ext>
            </a:extLst>
          </p:cNvPr>
          <p:cNvSpPr>
            <a:spLocks xmlns:a="http://schemas.openxmlformats.org/drawingml/2006/main" noGrp="1"/>
          </p:cNvSpPr>
          <p:nvPr/>
        </p:nvSpPr>
        <p:spPr>
          <a:xfrm xmlns:a="http://schemas.openxmlformats.org/drawingml/2006/main">
            <a:off x="533400" y="276225"/>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125">
                <a:solidFill>
                  <a:srgbClr val="617267"/>
                </a:solidFill>
                <a:latin typeface="Arial"/>
                <a:ea typeface="Arial"/>
                <a:cs typeface="Arial"/>
              </a:defRPr>
            </a:defPPr>
          </a:lstStyle>
          <a:p xmlns:a="http://schemas.openxmlformats.org/drawingml/2006/main">
            <a:pPr>
              <a:defRPr sz="1125">
                <a:solidFill>
                  <a:srgbClr val="617267"/>
                </a:solidFill>
                <a:latin typeface="Arial"/>
                <a:ea typeface="Arial"/>
                <a:cs typeface="Arial"/>
              </a:defRPr>
            </a:pPr>
            <a:r>
              <a:rPr sz="1125">
                <a:solidFill>
                  <a:srgbClr val="617267"/>
                </a:solidFill>
                <a:latin typeface="Arial"/>
                <a:ea typeface="Arial"/>
                <a:cs typeface="Arial"/>
              </a:rPr>
              <a:t>SLIDE NUMBERS</a:t>
            </a:r>
          </a:p>
        </p:txBody>
      </p:sp>
      <p:sp>
        <p:nvSpPr>
          <p:cNvPr id="2" name="Term index">
            <a:extLst xmlns:a="http://schemas.openxmlformats.org/drawingml/2006/main">
              <a:ext uri="{FF2B5EF4-FFF2-40B4-BE49-F238E27FC236}">
                <a16:creationId xmlns:a16="http://schemas.microsoft.com/office/drawing/2014/main" id="{931BA037-5D08-4D71-8E31-37BDBC907C92}"/>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Term index</a:t>
            </a:r>
          </a:p>
        </p:txBody>
      </p:sp>
      <p:sp>
        <p:nvSpPr>
          <p:cNvPr id="3" name="74">
            <a:extLst xmlns:a="http://schemas.openxmlformats.org/drawingml/2006/main">
              <a:ext uri="{FF2B5EF4-FFF2-40B4-BE49-F238E27FC236}">
                <a16:creationId xmlns:a16="http://schemas.microsoft.com/office/drawing/2014/main" id="{1E650DD2-7CC7-4A77-9D27-BD471B216AAF}"/>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74</a:t>
            </a:r>
          </a:p>
        </p:txBody>
      </p:sp>
      <p:sp>
        <p:nvSpPr>
          <p:cNvPr id="4" name="Sulcate">
            <a:extLst xmlns:a="http://schemas.openxmlformats.org/drawingml/2006/main">
              <a:ext uri="{FF2B5EF4-FFF2-40B4-BE49-F238E27FC236}">
                <a16:creationId xmlns:a16="http://schemas.microsoft.com/office/drawing/2014/main" id="{6830B1CA-0D48-4452-9EDA-590B20F7E878}"/>
              </a:ext>
            </a:extLst>
          </p:cNvPr>
          <p:cNvSpPr>
            <a:spLocks xmlns:a="http://schemas.openxmlformats.org/drawingml/2006/main" noGrp="1"/>
          </p:cNvSpPr>
          <p:nvPr/>
        </p:nvSpPr>
        <p:spPr>
          <a:xfrm xmlns:a="http://schemas.openxmlformats.org/drawingml/2006/main">
            <a:off x="5334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Sulcate</a:t>
            </a:r>
          </a:p>
        </p:txBody>
      </p:sp>
      <p:sp>
        <p:nvSpPr>
          <p:cNvPr id="5" name="14">
            <a:extLst xmlns:a="http://schemas.openxmlformats.org/drawingml/2006/main">
              <a:ext uri="{FF2B5EF4-FFF2-40B4-BE49-F238E27FC236}">
                <a16:creationId xmlns:a16="http://schemas.microsoft.com/office/drawing/2014/main" id="{F88BD000-097C-40A0-AC4A-F21089BA6856}"/>
              </a:ext>
            </a:extLst>
          </p:cNvPr>
          <p:cNvSpPr>
            <a:spLocks xmlns:a="http://schemas.openxmlformats.org/drawingml/2006/main" noGrp="1"/>
          </p:cNvSpPr>
          <p:nvPr/>
        </p:nvSpPr>
        <p:spPr>
          <a:xfrm xmlns:a="http://schemas.openxmlformats.org/drawingml/2006/main">
            <a:off x="56483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14</a:t>
            </a:r>
          </a:p>
        </p:txBody>
      </p:sp>
      <p:sp>
        <p:nvSpPr>
          <p:cNvPr id="6" name="Tailed seed">
            <a:extLst xmlns:a="http://schemas.openxmlformats.org/drawingml/2006/main">
              <a:ext uri="{FF2B5EF4-FFF2-40B4-BE49-F238E27FC236}">
                <a16:creationId xmlns:a16="http://schemas.microsoft.com/office/drawing/2014/main" id="{5BF49D5F-ADDB-49E7-982D-48F24E7CDDA6}"/>
              </a:ext>
            </a:extLst>
          </p:cNvPr>
          <p:cNvSpPr>
            <a:spLocks xmlns:a="http://schemas.openxmlformats.org/drawingml/2006/main" noGrp="1"/>
          </p:cNvSpPr>
          <p:nvPr/>
        </p:nvSpPr>
        <p:spPr>
          <a:xfrm xmlns:a="http://schemas.openxmlformats.org/drawingml/2006/main">
            <a:off x="5334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Tailed seed</a:t>
            </a:r>
          </a:p>
        </p:txBody>
      </p:sp>
      <p:sp>
        <p:nvSpPr>
          <p:cNvPr id="7" name="41">
            <a:extLst xmlns:a="http://schemas.openxmlformats.org/drawingml/2006/main">
              <a:ext uri="{FF2B5EF4-FFF2-40B4-BE49-F238E27FC236}">
                <a16:creationId xmlns:a16="http://schemas.microsoft.com/office/drawing/2014/main" id="{844B90C1-3616-4E4E-9109-D41E456DDAAC}"/>
              </a:ext>
            </a:extLst>
          </p:cNvPr>
          <p:cNvSpPr>
            <a:spLocks xmlns:a="http://schemas.openxmlformats.org/drawingml/2006/main" noGrp="1"/>
          </p:cNvSpPr>
          <p:nvPr/>
        </p:nvSpPr>
        <p:spPr>
          <a:xfrm xmlns:a="http://schemas.openxmlformats.org/drawingml/2006/main">
            <a:off x="56483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41</a:t>
            </a:r>
          </a:p>
        </p:txBody>
      </p:sp>
      <p:sp>
        <p:nvSpPr>
          <p:cNvPr id="8" name="Tepal">
            <a:extLst xmlns:a="http://schemas.openxmlformats.org/drawingml/2006/main">
              <a:ext uri="{FF2B5EF4-FFF2-40B4-BE49-F238E27FC236}">
                <a16:creationId xmlns:a16="http://schemas.microsoft.com/office/drawing/2014/main" id="{8B1D4298-BA83-431B-8ACB-DDDAFB8840CB}"/>
              </a:ext>
            </a:extLst>
          </p:cNvPr>
          <p:cNvSpPr>
            <a:spLocks xmlns:a="http://schemas.openxmlformats.org/drawingml/2006/main" noGrp="1"/>
          </p:cNvSpPr>
          <p:nvPr/>
        </p:nvSpPr>
        <p:spPr>
          <a:xfrm xmlns:a="http://schemas.openxmlformats.org/drawingml/2006/main">
            <a:off x="5334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Tepal</a:t>
            </a:r>
          </a:p>
        </p:txBody>
      </p:sp>
      <p:sp>
        <p:nvSpPr>
          <p:cNvPr id="9" name="38">
            <a:extLst xmlns:a="http://schemas.openxmlformats.org/drawingml/2006/main">
              <a:ext uri="{FF2B5EF4-FFF2-40B4-BE49-F238E27FC236}">
                <a16:creationId xmlns:a16="http://schemas.microsoft.com/office/drawing/2014/main" id="{4E36910D-324E-46A7-88E4-3B8179BDD8B4}"/>
              </a:ext>
            </a:extLst>
          </p:cNvPr>
          <p:cNvSpPr>
            <a:spLocks xmlns:a="http://schemas.openxmlformats.org/drawingml/2006/main" noGrp="1"/>
          </p:cNvSpPr>
          <p:nvPr/>
        </p:nvSpPr>
        <p:spPr>
          <a:xfrm xmlns:a="http://schemas.openxmlformats.org/drawingml/2006/main">
            <a:off x="56483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38</a:t>
            </a:r>
          </a:p>
        </p:txBody>
      </p:sp>
      <p:sp>
        <p:nvSpPr>
          <p:cNvPr id="10" name="Terete">
            <a:extLst xmlns:a="http://schemas.openxmlformats.org/drawingml/2006/main">
              <a:ext uri="{FF2B5EF4-FFF2-40B4-BE49-F238E27FC236}">
                <a16:creationId xmlns:a16="http://schemas.microsoft.com/office/drawing/2014/main" id="{44A47E20-A8EE-4245-9D13-D7D838D40311}"/>
              </a:ext>
            </a:extLst>
          </p:cNvPr>
          <p:cNvSpPr>
            <a:spLocks xmlns:a="http://schemas.openxmlformats.org/drawingml/2006/main" noGrp="1"/>
          </p:cNvSpPr>
          <p:nvPr/>
        </p:nvSpPr>
        <p:spPr>
          <a:xfrm xmlns:a="http://schemas.openxmlformats.org/drawingml/2006/main">
            <a:off x="5334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Terete</a:t>
            </a:r>
          </a:p>
        </p:txBody>
      </p:sp>
      <p:sp>
        <p:nvSpPr>
          <p:cNvPr id="11" name="12">
            <a:extLst xmlns:a="http://schemas.openxmlformats.org/drawingml/2006/main">
              <a:ext uri="{FF2B5EF4-FFF2-40B4-BE49-F238E27FC236}">
                <a16:creationId xmlns:a16="http://schemas.microsoft.com/office/drawing/2014/main" id="{E56DD226-063A-422B-8433-A288B095C5E1}"/>
              </a:ext>
            </a:extLst>
          </p:cNvPr>
          <p:cNvSpPr>
            <a:spLocks xmlns:a="http://schemas.openxmlformats.org/drawingml/2006/main" noGrp="1"/>
          </p:cNvSpPr>
          <p:nvPr/>
        </p:nvSpPr>
        <p:spPr>
          <a:xfrm xmlns:a="http://schemas.openxmlformats.org/drawingml/2006/main">
            <a:off x="56483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12</a:t>
            </a:r>
          </a:p>
        </p:txBody>
      </p:sp>
      <p:sp>
        <p:nvSpPr>
          <p:cNvPr id="12" name="Terminal">
            <a:extLst xmlns:a="http://schemas.openxmlformats.org/drawingml/2006/main">
              <a:ext uri="{FF2B5EF4-FFF2-40B4-BE49-F238E27FC236}">
                <a16:creationId xmlns:a16="http://schemas.microsoft.com/office/drawing/2014/main" id="{7399C511-D552-4FA0-8A6A-3A62F375B757}"/>
              </a:ext>
            </a:extLst>
          </p:cNvPr>
          <p:cNvSpPr>
            <a:spLocks xmlns:a="http://schemas.openxmlformats.org/drawingml/2006/main" noGrp="1"/>
          </p:cNvSpPr>
          <p:nvPr/>
        </p:nvSpPr>
        <p:spPr>
          <a:xfrm xmlns:a="http://schemas.openxmlformats.org/drawingml/2006/main">
            <a:off x="5334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Terminal</a:t>
            </a:r>
          </a:p>
        </p:txBody>
      </p:sp>
      <p:sp>
        <p:nvSpPr>
          <p:cNvPr id="13" name="8">
            <a:extLst xmlns:a="http://schemas.openxmlformats.org/drawingml/2006/main">
              <a:ext uri="{FF2B5EF4-FFF2-40B4-BE49-F238E27FC236}">
                <a16:creationId xmlns:a16="http://schemas.microsoft.com/office/drawing/2014/main" id="{F275EDA8-B18C-4DB6-8D69-C84E29ADAD44}"/>
              </a:ext>
            </a:extLst>
          </p:cNvPr>
          <p:cNvSpPr>
            <a:spLocks xmlns:a="http://schemas.openxmlformats.org/drawingml/2006/main" noGrp="1"/>
          </p:cNvSpPr>
          <p:nvPr/>
        </p:nvSpPr>
        <p:spPr>
          <a:xfrm xmlns:a="http://schemas.openxmlformats.org/drawingml/2006/main">
            <a:off x="56483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8</a:t>
            </a:r>
          </a:p>
        </p:txBody>
      </p:sp>
      <p:sp>
        <p:nvSpPr>
          <p:cNvPr id="14" name="Terminal awn">
            <a:extLst xmlns:a="http://schemas.openxmlformats.org/drawingml/2006/main">
              <a:ext uri="{FF2B5EF4-FFF2-40B4-BE49-F238E27FC236}">
                <a16:creationId xmlns:a16="http://schemas.microsoft.com/office/drawing/2014/main" id="{AB494C94-2727-49DD-BB02-5CF7169C86E8}"/>
              </a:ext>
            </a:extLst>
          </p:cNvPr>
          <p:cNvSpPr>
            <a:spLocks xmlns:a="http://schemas.openxmlformats.org/drawingml/2006/main" noGrp="1"/>
          </p:cNvSpPr>
          <p:nvPr/>
        </p:nvSpPr>
        <p:spPr>
          <a:xfrm xmlns:a="http://schemas.openxmlformats.org/drawingml/2006/main">
            <a:off x="5334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Terminal awn</a:t>
            </a:r>
          </a:p>
        </p:txBody>
      </p:sp>
      <p:sp>
        <p:nvSpPr>
          <p:cNvPr id="15" name="23">
            <a:extLst xmlns:a="http://schemas.openxmlformats.org/drawingml/2006/main">
              <a:ext uri="{FF2B5EF4-FFF2-40B4-BE49-F238E27FC236}">
                <a16:creationId xmlns:a16="http://schemas.microsoft.com/office/drawing/2014/main" id="{FB94F090-5038-4F5B-8645-305BAFE01DD4}"/>
              </a:ext>
            </a:extLst>
          </p:cNvPr>
          <p:cNvSpPr>
            <a:spLocks xmlns:a="http://schemas.openxmlformats.org/drawingml/2006/main" noGrp="1"/>
          </p:cNvSpPr>
          <p:nvPr/>
        </p:nvSpPr>
        <p:spPr>
          <a:xfrm xmlns:a="http://schemas.openxmlformats.org/drawingml/2006/main">
            <a:off x="56483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23</a:t>
            </a:r>
          </a:p>
        </p:txBody>
      </p:sp>
      <p:sp>
        <p:nvSpPr>
          <p:cNvPr id="16" name="Tiller">
            <a:extLst xmlns:a="http://schemas.openxmlformats.org/drawingml/2006/main">
              <a:ext uri="{FF2B5EF4-FFF2-40B4-BE49-F238E27FC236}">
                <a16:creationId xmlns:a16="http://schemas.microsoft.com/office/drawing/2014/main" id="{7A6C9F13-E2BC-4EC3-B478-2B6F27D549D2}"/>
              </a:ext>
            </a:extLst>
          </p:cNvPr>
          <p:cNvSpPr>
            <a:spLocks xmlns:a="http://schemas.openxmlformats.org/drawingml/2006/main" noGrp="1"/>
          </p:cNvSpPr>
          <p:nvPr/>
        </p:nvSpPr>
        <p:spPr>
          <a:xfrm xmlns:a="http://schemas.openxmlformats.org/drawingml/2006/main">
            <a:off x="5334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Tiller</a:t>
            </a:r>
          </a:p>
        </p:txBody>
      </p:sp>
      <p:sp>
        <p:nvSpPr>
          <p:cNvPr id="17" name="4">
            <a:extLst xmlns:a="http://schemas.openxmlformats.org/drawingml/2006/main">
              <a:ext uri="{FF2B5EF4-FFF2-40B4-BE49-F238E27FC236}">
                <a16:creationId xmlns:a16="http://schemas.microsoft.com/office/drawing/2014/main" id="{12E933A9-509F-4E5A-9445-5D6D96658C12}"/>
              </a:ext>
            </a:extLst>
          </p:cNvPr>
          <p:cNvSpPr>
            <a:spLocks xmlns:a="http://schemas.openxmlformats.org/drawingml/2006/main" noGrp="1"/>
          </p:cNvSpPr>
          <p:nvPr/>
        </p:nvSpPr>
        <p:spPr>
          <a:xfrm xmlns:a="http://schemas.openxmlformats.org/drawingml/2006/main">
            <a:off x="56483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a:t>
            </a:r>
          </a:p>
        </p:txBody>
      </p:sp>
      <p:sp>
        <p:nvSpPr>
          <p:cNvPr id="18" name="Tomentose">
            <a:extLst xmlns:a="http://schemas.openxmlformats.org/drawingml/2006/main">
              <a:ext uri="{FF2B5EF4-FFF2-40B4-BE49-F238E27FC236}">
                <a16:creationId xmlns:a16="http://schemas.microsoft.com/office/drawing/2014/main" id="{49022C74-498E-44DA-BCD1-BB8A960C48CF}"/>
              </a:ext>
            </a:extLst>
          </p:cNvPr>
          <p:cNvSpPr>
            <a:spLocks xmlns:a="http://schemas.openxmlformats.org/drawingml/2006/main" noGrp="1"/>
          </p:cNvSpPr>
          <p:nvPr/>
        </p:nvSpPr>
        <p:spPr>
          <a:xfrm xmlns:a="http://schemas.openxmlformats.org/drawingml/2006/main">
            <a:off x="5334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Tomentose</a:t>
            </a:r>
          </a:p>
        </p:txBody>
      </p:sp>
      <p:sp>
        <p:nvSpPr>
          <p:cNvPr id="19" name="51">
            <a:extLst xmlns:a="http://schemas.openxmlformats.org/drawingml/2006/main">
              <a:ext uri="{FF2B5EF4-FFF2-40B4-BE49-F238E27FC236}">
                <a16:creationId xmlns:a16="http://schemas.microsoft.com/office/drawing/2014/main" id="{293139CF-D69C-4E8D-B15F-4DA145BEFE31}"/>
              </a:ext>
            </a:extLst>
          </p:cNvPr>
          <p:cNvSpPr>
            <a:spLocks xmlns:a="http://schemas.openxmlformats.org/drawingml/2006/main" noGrp="1"/>
          </p:cNvSpPr>
          <p:nvPr/>
        </p:nvSpPr>
        <p:spPr>
          <a:xfrm xmlns:a="http://schemas.openxmlformats.org/drawingml/2006/main">
            <a:off x="56483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51</a:t>
            </a:r>
          </a:p>
        </p:txBody>
      </p:sp>
      <p:sp>
        <p:nvSpPr>
          <p:cNvPr id="20" name="Trigonous">
            <a:extLst xmlns:a="http://schemas.openxmlformats.org/drawingml/2006/main">
              <a:ext uri="{FF2B5EF4-FFF2-40B4-BE49-F238E27FC236}">
                <a16:creationId xmlns:a16="http://schemas.microsoft.com/office/drawing/2014/main" id="{361C5041-C164-48CC-BEE5-FE5380482890}"/>
              </a:ext>
            </a:extLst>
          </p:cNvPr>
          <p:cNvSpPr>
            <a:spLocks xmlns:a="http://schemas.openxmlformats.org/drawingml/2006/main" noGrp="1"/>
          </p:cNvSpPr>
          <p:nvPr/>
        </p:nvSpPr>
        <p:spPr>
          <a:xfrm xmlns:a="http://schemas.openxmlformats.org/drawingml/2006/main">
            <a:off x="5334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Trigonous</a:t>
            </a:r>
          </a:p>
        </p:txBody>
      </p:sp>
      <p:sp>
        <p:nvSpPr>
          <p:cNvPr id="21" name="12">
            <a:extLst xmlns:a="http://schemas.openxmlformats.org/drawingml/2006/main">
              <a:ext uri="{FF2B5EF4-FFF2-40B4-BE49-F238E27FC236}">
                <a16:creationId xmlns:a16="http://schemas.microsoft.com/office/drawing/2014/main" id="{558528D4-72B9-4BEA-AD52-0382ABCED64F}"/>
              </a:ext>
            </a:extLst>
          </p:cNvPr>
          <p:cNvSpPr>
            <a:spLocks xmlns:a="http://schemas.openxmlformats.org/drawingml/2006/main" noGrp="1"/>
          </p:cNvSpPr>
          <p:nvPr/>
        </p:nvSpPr>
        <p:spPr>
          <a:xfrm xmlns:a="http://schemas.openxmlformats.org/drawingml/2006/main">
            <a:off x="56483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12</a:t>
            </a:r>
          </a:p>
        </p:txBody>
      </p:sp>
      <p:sp>
        <p:nvSpPr>
          <p:cNvPr id="22" name="Triquetrous">
            <a:extLst xmlns:a="http://schemas.openxmlformats.org/drawingml/2006/main">
              <a:ext uri="{FF2B5EF4-FFF2-40B4-BE49-F238E27FC236}">
                <a16:creationId xmlns:a16="http://schemas.microsoft.com/office/drawing/2014/main" id="{7F052D7C-FBF6-4CF8-A5EC-B432DEA09793}"/>
              </a:ext>
            </a:extLst>
          </p:cNvPr>
          <p:cNvSpPr>
            <a:spLocks xmlns:a="http://schemas.openxmlformats.org/drawingml/2006/main" noGrp="1"/>
          </p:cNvSpPr>
          <p:nvPr/>
        </p:nvSpPr>
        <p:spPr>
          <a:xfrm xmlns:a="http://schemas.openxmlformats.org/drawingml/2006/main">
            <a:off x="533400" y="38290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Triquetrous</a:t>
            </a:r>
          </a:p>
        </p:txBody>
      </p:sp>
      <p:sp>
        <p:nvSpPr>
          <p:cNvPr id="23" name="12">
            <a:extLst xmlns:a="http://schemas.openxmlformats.org/drawingml/2006/main">
              <a:ext uri="{FF2B5EF4-FFF2-40B4-BE49-F238E27FC236}">
                <a16:creationId xmlns:a16="http://schemas.microsoft.com/office/drawing/2014/main" id="{18898A41-927A-4519-8C57-9706FD5ADB88}"/>
              </a:ext>
            </a:extLst>
          </p:cNvPr>
          <p:cNvSpPr>
            <a:spLocks xmlns:a="http://schemas.openxmlformats.org/drawingml/2006/main" noGrp="1"/>
          </p:cNvSpPr>
          <p:nvPr/>
        </p:nvSpPr>
        <p:spPr>
          <a:xfrm xmlns:a="http://schemas.openxmlformats.org/drawingml/2006/main">
            <a:off x="5648325" y="38290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12</a:t>
            </a:r>
          </a:p>
        </p:txBody>
      </p:sp>
      <p:sp>
        <p:nvSpPr>
          <p:cNvPr id="24" name="Tristichous / three-ranked">
            <a:extLst xmlns:a="http://schemas.openxmlformats.org/drawingml/2006/main">
              <a:ext uri="{FF2B5EF4-FFF2-40B4-BE49-F238E27FC236}">
                <a16:creationId xmlns:a16="http://schemas.microsoft.com/office/drawing/2014/main" id="{7C882217-D5D1-4E30-A17A-BDE9285874E4}"/>
              </a:ext>
            </a:extLst>
          </p:cNvPr>
          <p:cNvSpPr>
            <a:spLocks xmlns:a="http://schemas.openxmlformats.org/drawingml/2006/main" noGrp="1"/>
          </p:cNvSpPr>
          <p:nvPr/>
        </p:nvSpPr>
        <p:spPr>
          <a:xfrm xmlns:a="http://schemas.openxmlformats.org/drawingml/2006/main">
            <a:off x="533400" y="4095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Tristichous / three-ranked</a:t>
            </a:r>
          </a:p>
        </p:txBody>
      </p:sp>
      <p:sp>
        <p:nvSpPr>
          <p:cNvPr id="25" name="11">
            <a:extLst xmlns:a="http://schemas.openxmlformats.org/drawingml/2006/main">
              <a:ext uri="{FF2B5EF4-FFF2-40B4-BE49-F238E27FC236}">
                <a16:creationId xmlns:a16="http://schemas.microsoft.com/office/drawing/2014/main" id="{57E84F7D-E8FD-4D70-B701-BCFEF657F753}"/>
              </a:ext>
            </a:extLst>
          </p:cNvPr>
          <p:cNvSpPr>
            <a:spLocks xmlns:a="http://schemas.openxmlformats.org/drawingml/2006/main" noGrp="1"/>
          </p:cNvSpPr>
          <p:nvPr/>
        </p:nvSpPr>
        <p:spPr>
          <a:xfrm xmlns:a="http://schemas.openxmlformats.org/drawingml/2006/main">
            <a:off x="5648325" y="4095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11</a:t>
            </a:r>
          </a:p>
        </p:txBody>
      </p:sp>
      <p:sp>
        <p:nvSpPr>
          <p:cNvPr id="26" name="Truncate">
            <a:extLst xmlns:a="http://schemas.openxmlformats.org/drawingml/2006/main">
              <a:ext uri="{FF2B5EF4-FFF2-40B4-BE49-F238E27FC236}">
                <a16:creationId xmlns:a16="http://schemas.microsoft.com/office/drawing/2014/main" id="{BAD78ACE-BD79-43E1-BF15-BDEABE861147}"/>
              </a:ext>
            </a:extLst>
          </p:cNvPr>
          <p:cNvSpPr>
            <a:spLocks xmlns:a="http://schemas.openxmlformats.org/drawingml/2006/main" noGrp="1"/>
          </p:cNvSpPr>
          <p:nvPr/>
        </p:nvSpPr>
        <p:spPr>
          <a:xfrm xmlns:a="http://schemas.openxmlformats.org/drawingml/2006/main">
            <a:off x="533400" y="4362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Truncate</a:t>
            </a:r>
          </a:p>
        </p:txBody>
      </p:sp>
      <p:sp>
        <p:nvSpPr>
          <p:cNvPr id="27" name="47">
            <a:extLst xmlns:a="http://schemas.openxmlformats.org/drawingml/2006/main">
              <a:ext uri="{FF2B5EF4-FFF2-40B4-BE49-F238E27FC236}">
                <a16:creationId xmlns:a16="http://schemas.microsoft.com/office/drawing/2014/main" id="{A183DA97-744E-4B0F-9537-5B1C0C6308C2}"/>
              </a:ext>
            </a:extLst>
          </p:cNvPr>
          <p:cNvSpPr>
            <a:spLocks xmlns:a="http://schemas.openxmlformats.org/drawingml/2006/main" noGrp="1"/>
          </p:cNvSpPr>
          <p:nvPr/>
        </p:nvSpPr>
        <p:spPr>
          <a:xfrm xmlns:a="http://schemas.openxmlformats.org/drawingml/2006/main">
            <a:off x="5648325" y="4362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47</a:t>
            </a:r>
          </a:p>
        </p:txBody>
      </p:sp>
      <p:sp>
        <p:nvSpPr>
          <p:cNvPr id="28" name="Tubercle">
            <a:extLst xmlns:a="http://schemas.openxmlformats.org/drawingml/2006/main">
              <a:ext uri="{FF2B5EF4-FFF2-40B4-BE49-F238E27FC236}">
                <a16:creationId xmlns:a16="http://schemas.microsoft.com/office/drawing/2014/main" id="{E800230B-FA00-4953-BB85-2E93A7812E7B}"/>
              </a:ext>
            </a:extLst>
          </p:cNvPr>
          <p:cNvSpPr>
            <a:spLocks xmlns:a="http://schemas.openxmlformats.org/drawingml/2006/main" noGrp="1"/>
          </p:cNvSpPr>
          <p:nvPr/>
        </p:nvSpPr>
        <p:spPr>
          <a:xfrm xmlns:a="http://schemas.openxmlformats.org/drawingml/2006/main">
            <a:off x="533400" y="4629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Tubercle</a:t>
            </a:r>
          </a:p>
        </p:txBody>
      </p:sp>
      <p:sp>
        <p:nvSpPr>
          <p:cNvPr id="29" name="37">
            <a:extLst xmlns:a="http://schemas.openxmlformats.org/drawingml/2006/main">
              <a:ext uri="{FF2B5EF4-FFF2-40B4-BE49-F238E27FC236}">
                <a16:creationId xmlns:a16="http://schemas.microsoft.com/office/drawing/2014/main" id="{299DFF37-B87C-4113-949A-F58928FC1AF6}"/>
              </a:ext>
            </a:extLst>
          </p:cNvPr>
          <p:cNvSpPr>
            <a:spLocks xmlns:a="http://schemas.openxmlformats.org/drawingml/2006/main" noGrp="1"/>
          </p:cNvSpPr>
          <p:nvPr/>
        </p:nvSpPr>
        <p:spPr>
          <a:xfrm xmlns:a="http://schemas.openxmlformats.org/drawingml/2006/main">
            <a:off x="5648325" y="4629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37</a:t>
            </a:r>
          </a:p>
        </p:txBody>
      </p:sp>
      <p:sp>
        <p:nvSpPr>
          <p:cNvPr id="30" name="Tuberculate">
            <a:extLst xmlns:a="http://schemas.openxmlformats.org/drawingml/2006/main">
              <a:ext uri="{FF2B5EF4-FFF2-40B4-BE49-F238E27FC236}">
                <a16:creationId xmlns:a16="http://schemas.microsoft.com/office/drawing/2014/main" id="{DD88D7D6-F147-4F5A-81A9-153AB87CD6A1}"/>
              </a:ext>
            </a:extLst>
          </p:cNvPr>
          <p:cNvSpPr>
            <a:spLocks xmlns:a="http://schemas.openxmlformats.org/drawingml/2006/main" noGrp="1"/>
          </p:cNvSpPr>
          <p:nvPr/>
        </p:nvSpPr>
        <p:spPr>
          <a:xfrm xmlns:a="http://schemas.openxmlformats.org/drawingml/2006/main">
            <a:off x="533400" y="4895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Tuberculate</a:t>
            </a:r>
          </a:p>
        </p:txBody>
      </p:sp>
      <p:sp>
        <p:nvSpPr>
          <p:cNvPr id="31" name="54">
            <a:extLst xmlns:a="http://schemas.openxmlformats.org/drawingml/2006/main">
              <a:ext uri="{FF2B5EF4-FFF2-40B4-BE49-F238E27FC236}">
                <a16:creationId xmlns:a16="http://schemas.microsoft.com/office/drawing/2014/main" id="{900B104A-3D3D-4FF3-AB53-52AE36943761}"/>
              </a:ext>
            </a:extLst>
          </p:cNvPr>
          <p:cNvSpPr>
            <a:spLocks xmlns:a="http://schemas.openxmlformats.org/drawingml/2006/main" noGrp="1"/>
          </p:cNvSpPr>
          <p:nvPr/>
        </p:nvSpPr>
        <p:spPr>
          <a:xfrm xmlns:a="http://schemas.openxmlformats.org/drawingml/2006/main">
            <a:off x="5648325" y="4895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54</a:t>
            </a:r>
          </a:p>
        </p:txBody>
      </p:sp>
      <p:sp>
        <p:nvSpPr>
          <p:cNvPr id="32" name="Tussock">
            <a:extLst xmlns:a="http://schemas.openxmlformats.org/drawingml/2006/main">
              <a:ext uri="{FF2B5EF4-FFF2-40B4-BE49-F238E27FC236}">
                <a16:creationId xmlns:a16="http://schemas.microsoft.com/office/drawing/2014/main" id="{24F8CE20-AB54-4314-9B0F-6A60DD92D633}"/>
              </a:ext>
            </a:extLst>
          </p:cNvPr>
          <p:cNvSpPr>
            <a:spLocks xmlns:a="http://schemas.openxmlformats.org/drawingml/2006/main" noGrp="1"/>
          </p:cNvSpPr>
          <p:nvPr/>
        </p:nvSpPr>
        <p:spPr>
          <a:xfrm xmlns:a="http://schemas.openxmlformats.org/drawingml/2006/main">
            <a:off x="533400" y="5162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Tussock</a:t>
            </a:r>
          </a:p>
        </p:txBody>
      </p:sp>
      <p:sp>
        <p:nvSpPr>
          <p:cNvPr id="33" name="7">
            <a:extLst xmlns:a="http://schemas.openxmlformats.org/drawingml/2006/main">
              <a:ext uri="{FF2B5EF4-FFF2-40B4-BE49-F238E27FC236}">
                <a16:creationId xmlns:a16="http://schemas.microsoft.com/office/drawing/2014/main" id="{1B72489F-A557-4C3B-A5CD-92137BF2668F}"/>
              </a:ext>
            </a:extLst>
          </p:cNvPr>
          <p:cNvSpPr>
            <a:spLocks xmlns:a="http://schemas.openxmlformats.org/drawingml/2006/main" noGrp="1"/>
          </p:cNvSpPr>
          <p:nvPr/>
        </p:nvSpPr>
        <p:spPr>
          <a:xfrm xmlns:a="http://schemas.openxmlformats.org/drawingml/2006/main">
            <a:off x="5648325" y="5162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7</a:t>
            </a:r>
          </a:p>
        </p:txBody>
      </p:sp>
      <p:sp>
        <p:nvSpPr>
          <p:cNvPr id="34" name="Umbel">
            <a:extLst xmlns:a="http://schemas.openxmlformats.org/drawingml/2006/main">
              <a:ext uri="{FF2B5EF4-FFF2-40B4-BE49-F238E27FC236}">
                <a16:creationId xmlns:a16="http://schemas.microsoft.com/office/drawing/2014/main" id="{3267F9AD-420D-4D8A-A344-E6A0ADAD75C7}"/>
              </a:ext>
            </a:extLst>
          </p:cNvPr>
          <p:cNvSpPr>
            <a:spLocks xmlns:a="http://schemas.openxmlformats.org/drawingml/2006/main" noGrp="1"/>
          </p:cNvSpPr>
          <p:nvPr/>
        </p:nvSpPr>
        <p:spPr>
          <a:xfrm xmlns:a="http://schemas.openxmlformats.org/drawingml/2006/main">
            <a:off x="533400" y="5429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Umbel</a:t>
            </a:r>
          </a:p>
        </p:txBody>
      </p:sp>
      <p:sp>
        <p:nvSpPr>
          <p:cNvPr id="35" name="19">
            <a:extLst xmlns:a="http://schemas.openxmlformats.org/drawingml/2006/main">
              <a:ext uri="{FF2B5EF4-FFF2-40B4-BE49-F238E27FC236}">
                <a16:creationId xmlns:a16="http://schemas.microsoft.com/office/drawing/2014/main" id="{8402B7EA-71BF-47D5-AF6C-BBA51C57087B}"/>
              </a:ext>
            </a:extLst>
          </p:cNvPr>
          <p:cNvSpPr>
            <a:spLocks xmlns:a="http://schemas.openxmlformats.org/drawingml/2006/main" noGrp="1"/>
          </p:cNvSpPr>
          <p:nvPr/>
        </p:nvSpPr>
        <p:spPr>
          <a:xfrm xmlns:a="http://schemas.openxmlformats.org/drawingml/2006/main">
            <a:off x="5648325" y="5429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19</a:t>
            </a:r>
          </a:p>
        </p:txBody>
      </p:sp>
      <p:sp>
        <p:nvSpPr>
          <p:cNvPr id="36" name="Unilocular / trilocular">
            <a:extLst xmlns:a="http://schemas.openxmlformats.org/drawingml/2006/main">
              <a:ext uri="{FF2B5EF4-FFF2-40B4-BE49-F238E27FC236}">
                <a16:creationId xmlns:a16="http://schemas.microsoft.com/office/drawing/2014/main" id="{2DD105DA-121C-4032-A67A-89D3593B1572}"/>
              </a:ext>
            </a:extLst>
          </p:cNvPr>
          <p:cNvSpPr>
            <a:spLocks xmlns:a="http://schemas.openxmlformats.org/drawingml/2006/main" noGrp="1"/>
          </p:cNvSpPr>
          <p:nvPr/>
        </p:nvSpPr>
        <p:spPr>
          <a:xfrm xmlns:a="http://schemas.openxmlformats.org/drawingml/2006/main">
            <a:off x="533400" y="5695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Unilocular / trilocular</a:t>
            </a:r>
          </a:p>
        </p:txBody>
      </p:sp>
      <p:sp>
        <p:nvSpPr>
          <p:cNvPr id="37" name="40">
            <a:extLst xmlns:a="http://schemas.openxmlformats.org/drawingml/2006/main">
              <a:ext uri="{FF2B5EF4-FFF2-40B4-BE49-F238E27FC236}">
                <a16:creationId xmlns:a16="http://schemas.microsoft.com/office/drawing/2014/main" id="{F0B71B7B-95F5-4945-86CB-3307888C4C8E}"/>
              </a:ext>
            </a:extLst>
          </p:cNvPr>
          <p:cNvSpPr>
            <a:spLocks xmlns:a="http://schemas.openxmlformats.org/drawingml/2006/main" noGrp="1"/>
          </p:cNvSpPr>
          <p:nvPr/>
        </p:nvSpPr>
        <p:spPr>
          <a:xfrm xmlns:a="http://schemas.openxmlformats.org/drawingml/2006/main">
            <a:off x="5648325" y="5695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40</a:t>
            </a:r>
          </a:p>
        </p:txBody>
      </p:sp>
      <p:sp>
        <p:nvSpPr>
          <p:cNvPr id="38" name="Unisexual">
            <a:extLst xmlns:a="http://schemas.openxmlformats.org/drawingml/2006/main">
              <a:ext uri="{FF2B5EF4-FFF2-40B4-BE49-F238E27FC236}">
                <a16:creationId xmlns:a16="http://schemas.microsoft.com/office/drawing/2014/main" id="{1EF95A0B-06F2-4C00-985A-4328C78961E8}"/>
              </a:ext>
            </a:extLst>
          </p:cNvPr>
          <p:cNvSpPr>
            <a:spLocks xmlns:a="http://schemas.openxmlformats.org/drawingml/2006/main" noGrp="1"/>
          </p:cNvSpPr>
          <p:nvPr/>
        </p:nvSpPr>
        <p:spPr>
          <a:xfrm xmlns:a="http://schemas.openxmlformats.org/drawingml/2006/main">
            <a:off x="533400" y="5962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Unisexual</a:t>
            </a:r>
          </a:p>
        </p:txBody>
      </p:sp>
      <p:sp>
        <p:nvSpPr>
          <p:cNvPr id="39" name="29">
            <a:extLst xmlns:a="http://schemas.openxmlformats.org/drawingml/2006/main">
              <a:ext uri="{FF2B5EF4-FFF2-40B4-BE49-F238E27FC236}">
                <a16:creationId xmlns:a16="http://schemas.microsoft.com/office/drawing/2014/main" id="{919D5080-7506-4602-A5AA-892D81A33628}"/>
              </a:ext>
            </a:extLst>
          </p:cNvPr>
          <p:cNvSpPr>
            <a:spLocks xmlns:a="http://schemas.openxmlformats.org/drawingml/2006/main" noGrp="1"/>
          </p:cNvSpPr>
          <p:nvPr/>
        </p:nvSpPr>
        <p:spPr>
          <a:xfrm xmlns:a="http://schemas.openxmlformats.org/drawingml/2006/main">
            <a:off x="5648325" y="5962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29</a:t>
            </a:r>
          </a:p>
        </p:txBody>
      </p:sp>
      <p:sp>
        <p:nvSpPr>
          <p:cNvPr id="40" name="Upper / second glume">
            <a:extLst xmlns:a="http://schemas.openxmlformats.org/drawingml/2006/main">
              <a:ext uri="{FF2B5EF4-FFF2-40B4-BE49-F238E27FC236}">
                <a16:creationId xmlns:a16="http://schemas.microsoft.com/office/drawing/2014/main" id="{D500ED33-BC6C-4D83-90C6-4FEDA36E7D96}"/>
              </a:ext>
            </a:extLst>
          </p:cNvPr>
          <p:cNvSpPr>
            <a:spLocks xmlns:a="http://schemas.openxmlformats.org/drawingml/2006/main" noGrp="1"/>
          </p:cNvSpPr>
          <p:nvPr/>
        </p:nvSpPr>
        <p:spPr>
          <a:xfrm xmlns:a="http://schemas.openxmlformats.org/drawingml/2006/main">
            <a:off x="6286500" y="14287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Upper / second glume</a:t>
            </a:r>
          </a:p>
        </p:txBody>
      </p:sp>
      <p:sp>
        <p:nvSpPr>
          <p:cNvPr id="41" name="20">
            <a:extLst xmlns:a="http://schemas.openxmlformats.org/drawingml/2006/main">
              <a:ext uri="{FF2B5EF4-FFF2-40B4-BE49-F238E27FC236}">
                <a16:creationId xmlns:a16="http://schemas.microsoft.com/office/drawing/2014/main" id="{7D662404-75D9-4968-B566-72D38230184A}"/>
              </a:ext>
            </a:extLst>
          </p:cNvPr>
          <p:cNvSpPr>
            <a:spLocks xmlns:a="http://schemas.openxmlformats.org/drawingml/2006/main" noGrp="1"/>
          </p:cNvSpPr>
          <p:nvPr/>
        </p:nvSpPr>
        <p:spPr>
          <a:xfrm xmlns:a="http://schemas.openxmlformats.org/drawingml/2006/main">
            <a:off x="11401425" y="14287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20</a:t>
            </a:r>
          </a:p>
        </p:txBody>
      </p:sp>
      <p:sp>
        <p:nvSpPr>
          <p:cNvPr id="42" name="Upper floret">
            <a:extLst xmlns:a="http://schemas.openxmlformats.org/drawingml/2006/main">
              <a:ext uri="{FF2B5EF4-FFF2-40B4-BE49-F238E27FC236}">
                <a16:creationId xmlns:a16="http://schemas.microsoft.com/office/drawing/2014/main" id="{68077078-212F-4CE3-B1F4-EB1842941709}"/>
              </a:ext>
            </a:extLst>
          </p:cNvPr>
          <p:cNvSpPr>
            <a:spLocks xmlns:a="http://schemas.openxmlformats.org/drawingml/2006/main" noGrp="1"/>
          </p:cNvSpPr>
          <p:nvPr/>
        </p:nvSpPr>
        <p:spPr>
          <a:xfrm xmlns:a="http://schemas.openxmlformats.org/drawingml/2006/main">
            <a:off x="6286500" y="16954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Upper floret</a:t>
            </a:r>
          </a:p>
        </p:txBody>
      </p:sp>
      <p:sp>
        <p:nvSpPr>
          <p:cNvPr id="43" name="22">
            <a:extLst xmlns:a="http://schemas.openxmlformats.org/drawingml/2006/main">
              <a:ext uri="{FF2B5EF4-FFF2-40B4-BE49-F238E27FC236}">
                <a16:creationId xmlns:a16="http://schemas.microsoft.com/office/drawing/2014/main" id="{F8CCC359-B200-457E-BAAD-BA92598759C0}"/>
              </a:ext>
            </a:extLst>
          </p:cNvPr>
          <p:cNvSpPr>
            <a:spLocks xmlns:a="http://schemas.openxmlformats.org/drawingml/2006/main" noGrp="1"/>
          </p:cNvSpPr>
          <p:nvPr/>
        </p:nvSpPr>
        <p:spPr>
          <a:xfrm xmlns:a="http://schemas.openxmlformats.org/drawingml/2006/main">
            <a:off x="11401425" y="16954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22</a:t>
            </a:r>
          </a:p>
        </p:txBody>
      </p:sp>
      <p:sp>
        <p:nvSpPr>
          <p:cNvPr id="44" name="Utricle">
            <a:extLst xmlns:a="http://schemas.openxmlformats.org/drawingml/2006/main">
              <a:ext uri="{FF2B5EF4-FFF2-40B4-BE49-F238E27FC236}">
                <a16:creationId xmlns:a16="http://schemas.microsoft.com/office/drawing/2014/main" id="{32592322-785B-41AA-8785-04342F015A71}"/>
              </a:ext>
            </a:extLst>
          </p:cNvPr>
          <p:cNvSpPr>
            <a:spLocks xmlns:a="http://schemas.openxmlformats.org/drawingml/2006/main" noGrp="1"/>
          </p:cNvSpPr>
          <p:nvPr/>
        </p:nvSpPr>
        <p:spPr>
          <a:xfrm xmlns:a="http://schemas.openxmlformats.org/drawingml/2006/main">
            <a:off x="6286500" y="19621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Utricle</a:t>
            </a:r>
          </a:p>
        </p:txBody>
      </p:sp>
      <p:sp>
        <p:nvSpPr>
          <p:cNvPr id="45" name="32">
            <a:extLst xmlns:a="http://schemas.openxmlformats.org/drawingml/2006/main">
              <a:ext uri="{FF2B5EF4-FFF2-40B4-BE49-F238E27FC236}">
                <a16:creationId xmlns:a16="http://schemas.microsoft.com/office/drawing/2014/main" id="{8F555320-D5A0-4D1B-AF43-DE0EBB10A7C8}"/>
              </a:ext>
            </a:extLst>
          </p:cNvPr>
          <p:cNvSpPr>
            <a:spLocks xmlns:a="http://schemas.openxmlformats.org/drawingml/2006/main" noGrp="1"/>
          </p:cNvSpPr>
          <p:nvPr/>
        </p:nvSpPr>
        <p:spPr>
          <a:xfrm xmlns:a="http://schemas.openxmlformats.org/drawingml/2006/main">
            <a:off x="11401425" y="19621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32</a:t>
            </a:r>
          </a:p>
        </p:txBody>
      </p:sp>
      <p:sp>
        <p:nvSpPr>
          <p:cNvPr id="46" name="Valve">
            <a:extLst xmlns:a="http://schemas.openxmlformats.org/drawingml/2006/main">
              <a:ext uri="{FF2B5EF4-FFF2-40B4-BE49-F238E27FC236}">
                <a16:creationId xmlns:a16="http://schemas.microsoft.com/office/drawing/2014/main" id="{3EA4A638-6EAB-470A-9C9D-1CF532EDE6D2}"/>
              </a:ext>
            </a:extLst>
          </p:cNvPr>
          <p:cNvSpPr>
            <a:spLocks xmlns:a="http://schemas.openxmlformats.org/drawingml/2006/main" noGrp="1"/>
          </p:cNvSpPr>
          <p:nvPr/>
        </p:nvSpPr>
        <p:spPr>
          <a:xfrm xmlns:a="http://schemas.openxmlformats.org/drawingml/2006/main">
            <a:off x="6286500" y="22288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Valve</a:t>
            </a:r>
          </a:p>
        </p:txBody>
      </p:sp>
      <p:sp>
        <p:nvSpPr>
          <p:cNvPr id="47" name="39">
            <a:extLst xmlns:a="http://schemas.openxmlformats.org/drawingml/2006/main">
              <a:ext uri="{FF2B5EF4-FFF2-40B4-BE49-F238E27FC236}">
                <a16:creationId xmlns:a16="http://schemas.microsoft.com/office/drawing/2014/main" id="{4F7EA3C1-D372-496E-B071-E380EE23134E}"/>
              </a:ext>
            </a:extLst>
          </p:cNvPr>
          <p:cNvSpPr>
            <a:spLocks xmlns:a="http://schemas.openxmlformats.org/drawingml/2006/main" noGrp="1"/>
          </p:cNvSpPr>
          <p:nvPr/>
        </p:nvSpPr>
        <p:spPr>
          <a:xfrm xmlns:a="http://schemas.openxmlformats.org/drawingml/2006/main">
            <a:off x="11401425" y="22288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39</a:t>
            </a:r>
          </a:p>
        </p:txBody>
      </p:sp>
      <p:sp>
        <p:nvSpPr>
          <p:cNvPr id="48" name="Vegetative">
            <a:extLst xmlns:a="http://schemas.openxmlformats.org/drawingml/2006/main">
              <a:ext uri="{FF2B5EF4-FFF2-40B4-BE49-F238E27FC236}">
                <a16:creationId xmlns:a16="http://schemas.microsoft.com/office/drawing/2014/main" id="{CE85AEE4-7210-4BF7-96C6-838752450002}"/>
              </a:ext>
            </a:extLst>
          </p:cNvPr>
          <p:cNvSpPr>
            <a:spLocks xmlns:a="http://schemas.openxmlformats.org/drawingml/2006/main" noGrp="1"/>
          </p:cNvSpPr>
          <p:nvPr/>
        </p:nvSpPr>
        <p:spPr>
          <a:xfrm xmlns:a="http://schemas.openxmlformats.org/drawingml/2006/main">
            <a:off x="6286500" y="24955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Vegetative</a:t>
            </a:r>
          </a:p>
        </p:txBody>
      </p:sp>
      <p:sp>
        <p:nvSpPr>
          <p:cNvPr id="49" name="7">
            <a:extLst xmlns:a="http://schemas.openxmlformats.org/drawingml/2006/main">
              <a:ext uri="{FF2B5EF4-FFF2-40B4-BE49-F238E27FC236}">
                <a16:creationId xmlns:a16="http://schemas.microsoft.com/office/drawing/2014/main" id="{38CE4F64-A30A-4851-8F38-6719F152D5D3}"/>
              </a:ext>
            </a:extLst>
          </p:cNvPr>
          <p:cNvSpPr>
            <a:spLocks xmlns:a="http://schemas.openxmlformats.org/drawingml/2006/main" noGrp="1"/>
          </p:cNvSpPr>
          <p:nvPr/>
        </p:nvSpPr>
        <p:spPr>
          <a:xfrm xmlns:a="http://schemas.openxmlformats.org/drawingml/2006/main">
            <a:off x="11401425" y="24955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7</a:t>
            </a:r>
          </a:p>
        </p:txBody>
      </p:sp>
      <p:sp>
        <p:nvSpPr>
          <p:cNvPr id="50" name="Vernation">
            <a:extLst xmlns:a="http://schemas.openxmlformats.org/drawingml/2006/main">
              <a:ext uri="{FF2B5EF4-FFF2-40B4-BE49-F238E27FC236}">
                <a16:creationId xmlns:a16="http://schemas.microsoft.com/office/drawing/2014/main" id="{EA1E750D-3013-49A9-8FDF-10C6EB00A20D}"/>
              </a:ext>
            </a:extLst>
          </p:cNvPr>
          <p:cNvSpPr>
            <a:spLocks xmlns:a="http://schemas.openxmlformats.org/drawingml/2006/main" noGrp="1"/>
          </p:cNvSpPr>
          <p:nvPr/>
        </p:nvSpPr>
        <p:spPr>
          <a:xfrm xmlns:a="http://schemas.openxmlformats.org/drawingml/2006/main">
            <a:off x="6286500" y="27622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Vernation</a:t>
            </a:r>
          </a:p>
        </p:txBody>
      </p:sp>
      <p:sp>
        <p:nvSpPr>
          <p:cNvPr id="51" name="15">
            <a:extLst xmlns:a="http://schemas.openxmlformats.org/drawingml/2006/main">
              <a:ext uri="{FF2B5EF4-FFF2-40B4-BE49-F238E27FC236}">
                <a16:creationId xmlns:a16="http://schemas.microsoft.com/office/drawing/2014/main" id="{55944297-59C3-4160-A39C-232659A2BF09}"/>
              </a:ext>
            </a:extLst>
          </p:cNvPr>
          <p:cNvSpPr>
            <a:spLocks xmlns:a="http://schemas.openxmlformats.org/drawingml/2006/main" noGrp="1"/>
          </p:cNvSpPr>
          <p:nvPr/>
        </p:nvSpPr>
        <p:spPr>
          <a:xfrm xmlns:a="http://schemas.openxmlformats.org/drawingml/2006/main">
            <a:off x="11401425" y="27622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15</a:t>
            </a:r>
          </a:p>
        </p:txBody>
      </p:sp>
      <p:sp>
        <p:nvSpPr>
          <p:cNvPr id="52" name="Verrucose">
            <a:extLst xmlns:a="http://schemas.openxmlformats.org/drawingml/2006/main">
              <a:ext uri="{FF2B5EF4-FFF2-40B4-BE49-F238E27FC236}">
                <a16:creationId xmlns:a16="http://schemas.microsoft.com/office/drawing/2014/main" id="{ECA11E09-FF55-46F9-A2EE-9475EA651410}"/>
              </a:ext>
            </a:extLst>
          </p:cNvPr>
          <p:cNvSpPr>
            <a:spLocks xmlns:a="http://schemas.openxmlformats.org/drawingml/2006/main" noGrp="1"/>
          </p:cNvSpPr>
          <p:nvPr/>
        </p:nvSpPr>
        <p:spPr>
          <a:xfrm xmlns:a="http://schemas.openxmlformats.org/drawingml/2006/main">
            <a:off x="6286500" y="30289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Verrucose</a:t>
            </a:r>
          </a:p>
        </p:txBody>
      </p:sp>
      <p:sp>
        <p:nvSpPr>
          <p:cNvPr id="53" name="54">
            <a:extLst xmlns:a="http://schemas.openxmlformats.org/drawingml/2006/main">
              <a:ext uri="{FF2B5EF4-FFF2-40B4-BE49-F238E27FC236}">
                <a16:creationId xmlns:a16="http://schemas.microsoft.com/office/drawing/2014/main" id="{7D5B3DD4-FB0F-45F9-85B2-431115D0BE6F}"/>
              </a:ext>
            </a:extLst>
          </p:cNvPr>
          <p:cNvSpPr>
            <a:spLocks xmlns:a="http://schemas.openxmlformats.org/drawingml/2006/main" noGrp="1"/>
          </p:cNvSpPr>
          <p:nvPr/>
        </p:nvSpPr>
        <p:spPr>
          <a:xfrm xmlns:a="http://schemas.openxmlformats.org/drawingml/2006/main">
            <a:off x="11401425" y="30289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54</a:t>
            </a:r>
          </a:p>
        </p:txBody>
      </p:sp>
      <p:sp>
        <p:nvSpPr>
          <p:cNvPr id="54" name="Villous">
            <a:extLst xmlns:a="http://schemas.openxmlformats.org/drawingml/2006/main">
              <a:ext uri="{FF2B5EF4-FFF2-40B4-BE49-F238E27FC236}">
                <a16:creationId xmlns:a16="http://schemas.microsoft.com/office/drawing/2014/main" id="{228DF870-272E-4A08-AF1D-587EC0F9E81D}"/>
              </a:ext>
            </a:extLst>
          </p:cNvPr>
          <p:cNvSpPr>
            <a:spLocks xmlns:a="http://schemas.openxmlformats.org/drawingml/2006/main" noGrp="1"/>
          </p:cNvSpPr>
          <p:nvPr/>
        </p:nvSpPr>
        <p:spPr>
          <a:xfrm xmlns:a="http://schemas.openxmlformats.org/drawingml/2006/main">
            <a:off x="6286500" y="32956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Villous</a:t>
            </a:r>
          </a:p>
        </p:txBody>
      </p:sp>
      <p:sp>
        <p:nvSpPr>
          <p:cNvPr id="55" name="48">
            <a:extLst xmlns:a="http://schemas.openxmlformats.org/drawingml/2006/main">
              <a:ext uri="{FF2B5EF4-FFF2-40B4-BE49-F238E27FC236}">
                <a16:creationId xmlns:a16="http://schemas.microsoft.com/office/drawing/2014/main" id="{188CC79A-086C-419F-962E-39D72BE0BB34}"/>
              </a:ext>
            </a:extLst>
          </p:cNvPr>
          <p:cNvSpPr>
            <a:spLocks xmlns:a="http://schemas.openxmlformats.org/drawingml/2006/main" noGrp="1"/>
          </p:cNvSpPr>
          <p:nvPr/>
        </p:nvSpPr>
        <p:spPr>
          <a:xfrm xmlns:a="http://schemas.openxmlformats.org/drawingml/2006/main">
            <a:off x="11401425" y="32956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48</a:t>
            </a:r>
          </a:p>
        </p:txBody>
      </p:sp>
      <p:sp>
        <p:nvSpPr>
          <p:cNvPr id="56" name="Winged">
            <a:extLst xmlns:a="http://schemas.openxmlformats.org/drawingml/2006/main">
              <a:ext uri="{FF2B5EF4-FFF2-40B4-BE49-F238E27FC236}">
                <a16:creationId xmlns:a16="http://schemas.microsoft.com/office/drawing/2014/main" id="{A9F11D76-7D74-4A72-99C9-DBBD68D8FA93}"/>
              </a:ext>
            </a:extLst>
          </p:cNvPr>
          <p:cNvSpPr>
            <a:spLocks xmlns:a="http://schemas.openxmlformats.org/drawingml/2006/main" noGrp="1"/>
          </p:cNvSpPr>
          <p:nvPr/>
        </p:nvSpPr>
        <p:spPr>
          <a:xfrm xmlns:a="http://schemas.openxmlformats.org/drawingml/2006/main">
            <a:off x="6286500" y="3562350"/>
            <a:ext cx="5000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575">
                <a:solidFill>
                  <a:srgbClr val="29352F"/>
                </a:solidFill>
                <a:latin typeface="Arial"/>
                <a:ea typeface="Arial"/>
                <a:cs typeface="Arial"/>
              </a:defRPr>
            </a:defPPr>
          </a:lstStyle>
          <a:p xmlns:a="http://schemas.openxmlformats.org/drawingml/2006/main">
            <a:pPr>
              <a:defRPr sz="1575">
                <a:solidFill>
                  <a:srgbClr val="29352F"/>
                </a:solidFill>
                <a:latin typeface="Arial"/>
                <a:ea typeface="Arial"/>
                <a:cs typeface="Arial"/>
              </a:defRPr>
            </a:pPr>
            <a:r>
              <a:rPr sz="1575">
                <a:solidFill>
                  <a:srgbClr val="29352F"/>
                </a:solidFill>
                <a:latin typeface="Arial"/>
                <a:ea typeface="Arial"/>
                <a:cs typeface="Arial"/>
              </a:rPr>
              <a:t>Winged</a:t>
            </a:r>
          </a:p>
        </p:txBody>
      </p:sp>
      <p:sp>
        <p:nvSpPr>
          <p:cNvPr id="57" name="33">
            <a:extLst xmlns:a="http://schemas.openxmlformats.org/drawingml/2006/main">
              <a:ext uri="{FF2B5EF4-FFF2-40B4-BE49-F238E27FC236}">
                <a16:creationId xmlns:a16="http://schemas.microsoft.com/office/drawing/2014/main" id="{65038EA4-3089-4A0E-9D87-0E6C7039DB49}"/>
              </a:ext>
            </a:extLst>
          </p:cNvPr>
          <p:cNvSpPr>
            <a:spLocks xmlns:a="http://schemas.openxmlformats.org/drawingml/2006/main" noGrp="1"/>
          </p:cNvSpPr>
          <p:nvPr/>
        </p:nvSpPr>
        <p:spPr>
          <a:xfrm xmlns:a="http://schemas.openxmlformats.org/drawingml/2006/main">
            <a:off x="11401425" y="3562350"/>
            <a:ext cx="333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575">
                <a:solidFill>
                  <a:srgbClr val="193E2D"/>
                </a:solidFill>
                <a:latin typeface="Arial"/>
                <a:ea typeface="Arial"/>
                <a:cs typeface="Arial"/>
              </a:defRPr>
            </a:defPPr>
          </a:lstStyle>
          <a:p xmlns:a="http://schemas.openxmlformats.org/drawingml/2006/main">
            <a:pPr algn="r">
              <a:defRPr sz="1575">
                <a:solidFill>
                  <a:srgbClr val="193E2D"/>
                </a:solidFill>
                <a:latin typeface="Arial"/>
                <a:ea typeface="Arial"/>
                <a:cs typeface="Arial"/>
              </a:defRPr>
            </a:pPr>
            <a:r>
              <a:rPr sz="1575">
                <a:solidFill>
                  <a:srgbClr val="193E2D"/>
                </a:solidFill>
                <a:latin typeface="Arial"/>
                <a:ea typeface="Arial"/>
                <a:cs typeface="Arial"/>
              </a:rPr>
              <a:t>33</a:t>
            </a:r>
          </a:p>
        </p:txBody>
      </p:sp>
    </p:spTree>
    <p:extLst>
      <p:ext uri="{BB962C8B-B14F-4D97-AF65-F5344CB8AC3E}">
        <p14:creationId xmlns:p14="http://schemas.microsoft.com/office/powerpoint/2010/main" val="2051814172"/>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8" name="Botanical references">
            <a:extLst xmlns:a="http://schemas.openxmlformats.org/drawingml/2006/main">
              <a:ext uri="{FF2B5EF4-FFF2-40B4-BE49-F238E27FC236}">
                <a16:creationId xmlns:a16="http://schemas.microsoft.com/office/drawing/2014/main" id="{AE53208C-2BA2-4FD4-B20C-80199D640224}"/>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Botanical references</a:t>
            </a:r>
          </a:p>
        </p:txBody>
      </p:sp>
      <p:sp>
        <p:nvSpPr>
          <p:cNvPr id="2" name="75">
            <a:extLst xmlns:a="http://schemas.openxmlformats.org/drawingml/2006/main">
              <a:ext uri="{FF2B5EF4-FFF2-40B4-BE49-F238E27FC236}">
                <a16:creationId xmlns:a16="http://schemas.microsoft.com/office/drawing/2014/main" id="{235FBBCA-3DF1-42A6-8265-855F3F11BBED}"/>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75</a:t>
            </a:r>
          </a:p>
        </p:txBody>
      </p:sp>
      <p:sp>
        <p:nvSpPr>
          <p:cNvPr id="3" name="Weakley and the Southeastern Flora Team">
            <a:extLst xmlns:a="http://schemas.openxmlformats.org/drawingml/2006/main">
              <a:ext uri="{FF2B5EF4-FFF2-40B4-BE49-F238E27FC236}">
                <a16:creationId xmlns:a16="http://schemas.microsoft.com/office/drawing/2014/main" id="{4FDAD4C3-346F-4B74-B340-030BA36D63DC}"/>
              </a:ext>
            </a:extLst>
          </p:cNvPr>
          <p:cNvSpPr>
            <a:spLocks xmlns:a="http://schemas.openxmlformats.org/drawingml/2006/main" noGrp="1"/>
          </p:cNvSpPr>
          <p:nvPr/>
        </p:nvSpPr>
        <p:spPr>
          <a:xfrm xmlns:a="http://schemas.openxmlformats.org/drawingml/2006/main">
            <a:off x="533400" y="1447800"/>
            <a:ext cx="3810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93E2D"/>
                </a:solidFill>
                <a:latin typeface="Arial"/>
                <a:ea typeface="Arial"/>
                <a:cs typeface="Arial"/>
              </a:defRPr>
            </a:defPPr>
          </a:lstStyle>
          <a:p xmlns:a="http://schemas.openxmlformats.org/drawingml/2006/main">
            <a:pPr>
              <a:defRPr sz="1875" b="1">
                <a:solidFill>
                  <a:srgbClr val="193E2D"/>
                </a:solidFill>
                <a:latin typeface="Arial"/>
                <a:ea typeface="Arial"/>
                <a:cs typeface="Arial"/>
              </a:defRPr>
            </a:pPr>
            <a:r>
              <a:rPr sz="1875" b="1">
                <a:solidFill>
                  <a:srgbClr val="193E2D"/>
                </a:solidFill>
                <a:latin typeface="Arial"/>
                <a:ea typeface="Arial"/>
                <a:cs typeface="Arial"/>
              </a:rPr>
              <a:t>Weakley and the Southeastern Flora Team</a:t>
            </a:r>
          </a:p>
        </p:txBody>
      </p:sp>
      <p:sp>
        <p:nvSpPr>
          <p:cNvPr id="4" name="Flora of the Southeastern United States.">
            <a:extLst xmlns:a="http://schemas.openxmlformats.org/drawingml/2006/main">
              <a:ext uri="{FF2B5EF4-FFF2-40B4-BE49-F238E27FC236}">
                <a16:creationId xmlns:a16="http://schemas.microsoft.com/office/drawing/2014/main" id="{BAE8B8C9-0577-49FC-B658-77C566C0A6C0}"/>
              </a:ext>
            </a:extLst>
          </p:cNvPr>
          <p:cNvSpPr>
            <a:spLocks xmlns:a="http://schemas.openxmlformats.org/drawingml/2006/main" noGrp="1"/>
          </p:cNvSpPr>
          <p:nvPr/>
        </p:nvSpPr>
        <p:spPr>
          <a:xfrm xmlns:a="http://schemas.openxmlformats.org/drawingml/2006/main">
            <a:off x="4343400" y="1457325"/>
            <a:ext cx="7200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Flora of the Southeastern United States.</a:t>
            </a:r>
          </a:p>
        </p:txBody>
      </p:sp>
      <p:sp>
        <p:nvSpPr>
          <p:cNvPr id="5" name="https://ncbg.unc.edu/research/unc-herbarium/floras/">
            <a:extLst xmlns:a="http://schemas.openxmlformats.org/drawingml/2006/main">
              <a:ext uri="{FF2B5EF4-FFF2-40B4-BE49-F238E27FC236}">
                <a16:creationId xmlns:a16="http://schemas.microsoft.com/office/drawing/2014/main" id="{490AFCE4-671D-4527-B0DE-FC30E9062B9A}"/>
              </a:ext>
            </a:extLst>
          </p:cNvPr>
          <p:cNvSpPr>
            <a:spLocks xmlns:a="http://schemas.openxmlformats.org/drawingml/2006/main" noGrp="1"/>
          </p:cNvSpPr>
          <p:nvPr/>
        </p:nvSpPr>
        <p:spPr>
          <a:xfrm xmlns:a="http://schemas.openxmlformats.org/drawingml/2006/main">
            <a:off x="4343400" y="1781175"/>
            <a:ext cx="7200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a:solidFill>
                  <a:srgbClr val="617267"/>
                </a:solidFill>
                <a:latin typeface="Arial"/>
                <a:ea typeface="Arial"/>
                <a:cs typeface="Arial"/>
              </a:defRPr>
            </a:defPPr>
          </a:lstStyle>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https://ncbg.unc.edu/research/unc-herbarium/floras/</a:t>
            </a:r>
          </a:p>
        </p:txBody>
      </p:sp>
      <p:sp>
        <p:nvSpPr>
          <p:cNvPr id="6" name="Grass structure">
            <a:extLst xmlns:a="http://schemas.openxmlformats.org/drawingml/2006/main">
              <a:ext uri="{FF2B5EF4-FFF2-40B4-BE49-F238E27FC236}">
                <a16:creationId xmlns:a16="http://schemas.microsoft.com/office/drawing/2014/main" id="{6CAA456B-EB7F-4F1B-9ABB-86B6418F203E}"/>
              </a:ext>
            </a:extLst>
          </p:cNvPr>
          <p:cNvSpPr>
            <a:spLocks xmlns:a="http://schemas.openxmlformats.org/drawingml/2006/main" noGrp="1"/>
          </p:cNvSpPr>
          <p:nvPr/>
        </p:nvSpPr>
        <p:spPr>
          <a:xfrm xmlns:a="http://schemas.openxmlformats.org/drawingml/2006/main">
            <a:off x="533400" y="2381250"/>
            <a:ext cx="3810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93E2D"/>
                </a:solidFill>
                <a:latin typeface="Arial"/>
                <a:ea typeface="Arial"/>
                <a:cs typeface="Arial"/>
              </a:defRPr>
            </a:defPPr>
          </a:lstStyle>
          <a:p xmlns:a="http://schemas.openxmlformats.org/drawingml/2006/main">
            <a:pPr>
              <a:defRPr sz="1875" b="1">
                <a:solidFill>
                  <a:srgbClr val="193E2D"/>
                </a:solidFill>
                <a:latin typeface="Arial"/>
                <a:ea typeface="Arial"/>
                <a:cs typeface="Arial"/>
              </a:defRPr>
            </a:pPr>
            <a:r>
              <a:rPr sz="1875" b="1">
                <a:solidFill>
                  <a:srgbClr val="193E2D"/>
                </a:solidFill>
                <a:latin typeface="Arial"/>
                <a:ea typeface="Arial"/>
                <a:cs typeface="Arial"/>
              </a:rPr>
              <a:t>Grass structure</a:t>
            </a:r>
          </a:p>
        </p:txBody>
      </p:sp>
      <p:sp>
        <p:nvSpPr>
          <p:cNvPr id="7" name="Paleontological Research Institution, Earth@Home.">
            <a:extLst xmlns:a="http://schemas.openxmlformats.org/drawingml/2006/main">
              <a:ext uri="{FF2B5EF4-FFF2-40B4-BE49-F238E27FC236}">
                <a16:creationId xmlns:a16="http://schemas.microsoft.com/office/drawing/2014/main" id="{1EA08C55-4ABA-4913-9FD7-F0EE62D51F61}"/>
              </a:ext>
            </a:extLst>
          </p:cNvPr>
          <p:cNvSpPr>
            <a:spLocks xmlns:a="http://schemas.openxmlformats.org/drawingml/2006/main" noGrp="1"/>
          </p:cNvSpPr>
          <p:nvPr/>
        </p:nvSpPr>
        <p:spPr>
          <a:xfrm xmlns:a="http://schemas.openxmlformats.org/drawingml/2006/main">
            <a:off x="4343400" y="2390775"/>
            <a:ext cx="7200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Paleontological Research Institution, Earth@Home.</a:t>
            </a:r>
          </a:p>
        </p:txBody>
      </p:sp>
      <p:sp>
        <p:nvSpPr>
          <p:cNvPr id="8" name="https://evolution.earthathome.org/grasses/morphology/">
            <a:extLst xmlns:a="http://schemas.openxmlformats.org/drawingml/2006/main">
              <a:ext uri="{FF2B5EF4-FFF2-40B4-BE49-F238E27FC236}">
                <a16:creationId xmlns:a16="http://schemas.microsoft.com/office/drawing/2014/main" id="{0E7E3BAE-D953-4A88-9AF8-C6F50A5FED4A}"/>
              </a:ext>
            </a:extLst>
          </p:cNvPr>
          <p:cNvSpPr>
            <a:spLocks xmlns:a="http://schemas.openxmlformats.org/drawingml/2006/main" noGrp="1"/>
          </p:cNvSpPr>
          <p:nvPr/>
        </p:nvSpPr>
        <p:spPr>
          <a:xfrm xmlns:a="http://schemas.openxmlformats.org/drawingml/2006/main">
            <a:off x="4343400" y="2714625"/>
            <a:ext cx="7200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a:solidFill>
                  <a:srgbClr val="617267"/>
                </a:solidFill>
                <a:latin typeface="Arial"/>
                <a:ea typeface="Arial"/>
                <a:cs typeface="Arial"/>
              </a:defRPr>
            </a:defPPr>
          </a:lstStyle>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https://evolution.earthathome.org/grasses/morphology/</a:t>
            </a:r>
          </a:p>
        </p:txBody>
      </p:sp>
      <p:sp>
        <p:nvSpPr>
          <p:cNvPr id="9" name="Specialized grass vocabulary">
            <a:extLst xmlns:a="http://schemas.openxmlformats.org/drawingml/2006/main">
              <a:ext uri="{FF2B5EF4-FFF2-40B4-BE49-F238E27FC236}">
                <a16:creationId xmlns:a16="http://schemas.microsoft.com/office/drawing/2014/main" id="{C900D72B-455C-45A9-8C7F-5976970B6CBB}"/>
              </a:ext>
            </a:extLst>
          </p:cNvPr>
          <p:cNvSpPr>
            <a:spLocks xmlns:a="http://schemas.openxmlformats.org/drawingml/2006/main" noGrp="1"/>
          </p:cNvSpPr>
          <p:nvPr/>
        </p:nvSpPr>
        <p:spPr>
          <a:xfrm xmlns:a="http://schemas.openxmlformats.org/drawingml/2006/main">
            <a:off x="533400" y="3314700"/>
            <a:ext cx="3810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93E2D"/>
                </a:solidFill>
                <a:latin typeface="Arial"/>
                <a:ea typeface="Arial"/>
                <a:cs typeface="Arial"/>
              </a:defRPr>
            </a:defPPr>
          </a:lstStyle>
          <a:p xmlns:a="http://schemas.openxmlformats.org/drawingml/2006/main">
            <a:pPr>
              <a:defRPr sz="1875" b="1">
                <a:solidFill>
                  <a:srgbClr val="193E2D"/>
                </a:solidFill>
                <a:latin typeface="Arial"/>
                <a:ea typeface="Arial"/>
                <a:cs typeface="Arial"/>
              </a:defRPr>
            </a:pPr>
            <a:r>
              <a:rPr sz="1875" b="1">
                <a:solidFill>
                  <a:srgbClr val="193E2D"/>
                </a:solidFill>
                <a:latin typeface="Arial"/>
                <a:ea typeface="Arial"/>
                <a:cs typeface="Arial"/>
              </a:rPr>
              <a:t>Specialized grass vocabulary</a:t>
            </a:r>
          </a:p>
        </p:txBody>
      </p:sp>
      <p:sp>
        <p:nvSpPr>
          <p:cNvPr id="10" name="Flora of China, Poaceae treatment and glossary.">
            <a:extLst xmlns:a="http://schemas.openxmlformats.org/drawingml/2006/main">
              <a:ext uri="{FF2B5EF4-FFF2-40B4-BE49-F238E27FC236}">
                <a16:creationId xmlns:a16="http://schemas.microsoft.com/office/drawing/2014/main" id="{BFB60260-DD29-4E49-9F22-6B64F04739C0}"/>
              </a:ext>
            </a:extLst>
          </p:cNvPr>
          <p:cNvSpPr>
            <a:spLocks xmlns:a="http://schemas.openxmlformats.org/drawingml/2006/main" noGrp="1"/>
          </p:cNvSpPr>
          <p:nvPr/>
        </p:nvSpPr>
        <p:spPr>
          <a:xfrm xmlns:a="http://schemas.openxmlformats.org/drawingml/2006/main">
            <a:off x="4343400" y="3324225"/>
            <a:ext cx="7200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Flora of China, Poaceae treatment and glossary.</a:t>
            </a:r>
          </a:p>
        </p:txBody>
      </p:sp>
      <p:sp>
        <p:nvSpPr>
          <p:cNvPr id="11" name="https://www.iplant.cn/foc/pdf/Poaceae.pdf">
            <a:extLst xmlns:a="http://schemas.openxmlformats.org/drawingml/2006/main">
              <a:ext uri="{FF2B5EF4-FFF2-40B4-BE49-F238E27FC236}">
                <a16:creationId xmlns:a16="http://schemas.microsoft.com/office/drawing/2014/main" id="{7BEDCA68-3AC5-4FA5-A5B6-9F15E66245E6}"/>
              </a:ext>
            </a:extLst>
          </p:cNvPr>
          <p:cNvSpPr>
            <a:spLocks xmlns:a="http://schemas.openxmlformats.org/drawingml/2006/main" noGrp="1"/>
          </p:cNvSpPr>
          <p:nvPr/>
        </p:nvSpPr>
        <p:spPr>
          <a:xfrm xmlns:a="http://schemas.openxmlformats.org/drawingml/2006/main">
            <a:off x="4343400" y="3648075"/>
            <a:ext cx="7200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a:solidFill>
                  <a:srgbClr val="617267"/>
                </a:solidFill>
                <a:latin typeface="Arial"/>
                <a:ea typeface="Arial"/>
                <a:cs typeface="Arial"/>
              </a:defRPr>
            </a:defPPr>
          </a:lstStyle>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https://www.iplant.cn/foc/pdf/Poaceae.pdf</a:t>
            </a:r>
          </a:p>
        </p:txBody>
      </p:sp>
      <p:sp>
        <p:nvSpPr>
          <p:cNvPr id="12" name="Sedges and rushes">
            <a:extLst xmlns:a="http://schemas.openxmlformats.org/drawingml/2006/main">
              <a:ext uri="{FF2B5EF4-FFF2-40B4-BE49-F238E27FC236}">
                <a16:creationId xmlns:a16="http://schemas.microsoft.com/office/drawing/2014/main" id="{BEF78A03-5B65-4363-ABA9-0A6EA0E97BFE}"/>
              </a:ext>
            </a:extLst>
          </p:cNvPr>
          <p:cNvSpPr>
            <a:spLocks xmlns:a="http://schemas.openxmlformats.org/drawingml/2006/main" noGrp="1"/>
          </p:cNvSpPr>
          <p:nvPr/>
        </p:nvSpPr>
        <p:spPr>
          <a:xfrm xmlns:a="http://schemas.openxmlformats.org/drawingml/2006/main">
            <a:off x="533400" y="4248150"/>
            <a:ext cx="3810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93E2D"/>
                </a:solidFill>
                <a:latin typeface="Arial"/>
                <a:ea typeface="Arial"/>
                <a:cs typeface="Arial"/>
              </a:defRPr>
            </a:defPPr>
          </a:lstStyle>
          <a:p xmlns:a="http://schemas.openxmlformats.org/drawingml/2006/main">
            <a:pPr>
              <a:defRPr sz="1875" b="1">
                <a:solidFill>
                  <a:srgbClr val="193E2D"/>
                </a:solidFill>
                <a:latin typeface="Arial"/>
                <a:ea typeface="Arial"/>
                <a:cs typeface="Arial"/>
              </a:defRPr>
            </a:pPr>
            <a:r>
              <a:rPr sz="1875" b="1">
                <a:solidFill>
                  <a:srgbClr val="193E2D"/>
                </a:solidFill>
                <a:latin typeface="Arial"/>
                <a:ea typeface="Arial"/>
                <a:cs typeface="Arial"/>
              </a:rPr>
              <a:t>Sedges and rushes</a:t>
            </a:r>
          </a:p>
        </p:txBody>
      </p:sp>
      <p:sp>
        <p:nvSpPr>
          <p:cNvPr id="13" name="NC State Herbarium keys and Flora of North America treatments.">
            <a:extLst xmlns:a="http://schemas.openxmlformats.org/drawingml/2006/main">
              <a:ext uri="{FF2B5EF4-FFF2-40B4-BE49-F238E27FC236}">
                <a16:creationId xmlns:a16="http://schemas.microsoft.com/office/drawing/2014/main" id="{46203ED9-F53B-4F6D-A5A5-3BA768DA30BA}"/>
              </a:ext>
            </a:extLst>
          </p:cNvPr>
          <p:cNvSpPr>
            <a:spLocks xmlns:a="http://schemas.openxmlformats.org/drawingml/2006/main" noGrp="1"/>
          </p:cNvSpPr>
          <p:nvPr/>
        </p:nvSpPr>
        <p:spPr>
          <a:xfrm xmlns:a="http://schemas.openxmlformats.org/drawingml/2006/main">
            <a:off x="4343400" y="4257675"/>
            <a:ext cx="7200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NC State Herbarium keys and Flora of North America treatments.</a:t>
            </a:r>
          </a:p>
        </p:txBody>
      </p:sp>
      <p:sp>
        <p:nvSpPr>
          <p:cNvPr id="14" name="https://herbarium.ncsu.edu/rare/carex.htm&#10;https://herbarium.ncsu.edu/r">
            <a:extLst xmlns:a="http://schemas.openxmlformats.org/drawingml/2006/main">
              <a:ext uri="{FF2B5EF4-FFF2-40B4-BE49-F238E27FC236}">
                <a16:creationId xmlns:a16="http://schemas.microsoft.com/office/drawing/2014/main" id="{F303ED9D-ECA6-4790-BC55-7D3F8E5BF7DB}"/>
              </a:ext>
            </a:extLst>
          </p:cNvPr>
          <p:cNvSpPr>
            <a:spLocks xmlns:a="http://schemas.openxmlformats.org/drawingml/2006/main" noGrp="1"/>
          </p:cNvSpPr>
          <p:nvPr/>
        </p:nvSpPr>
        <p:spPr>
          <a:xfrm xmlns:a="http://schemas.openxmlformats.org/drawingml/2006/main">
            <a:off x="4343400" y="4581525"/>
            <a:ext cx="7200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a:solidFill>
                  <a:srgbClr val="617267"/>
                </a:solidFill>
                <a:latin typeface="Arial"/>
                <a:ea typeface="Arial"/>
                <a:cs typeface="Arial"/>
              </a:defRPr>
            </a:defPPr>
          </a:lstStyle>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https://herbarium.ncsu.edu/rare/carex.htm</a:t>
            </a:r>
          </a:p>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https://herbarium.ncsu.edu/rushes/</a:t>
            </a:r>
          </a:p>
        </p:txBody>
      </p:sp>
      <p:sp>
        <p:nvSpPr>
          <p:cNvPr id="15" name="General terminology">
            <a:extLst xmlns:a="http://schemas.openxmlformats.org/drawingml/2006/main">
              <a:ext uri="{FF2B5EF4-FFF2-40B4-BE49-F238E27FC236}">
                <a16:creationId xmlns:a16="http://schemas.microsoft.com/office/drawing/2014/main" id="{2EDF5C36-B0BD-44BE-8D36-B7F78474F179}"/>
              </a:ext>
            </a:extLst>
          </p:cNvPr>
          <p:cNvSpPr>
            <a:spLocks xmlns:a="http://schemas.openxmlformats.org/drawingml/2006/main" noGrp="1"/>
          </p:cNvSpPr>
          <p:nvPr/>
        </p:nvSpPr>
        <p:spPr>
          <a:xfrm xmlns:a="http://schemas.openxmlformats.org/drawingml/2006/main">
            <a:off x="533400" y="5181600"/>
            <a:ext cx="3810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875" b="1">
                <a:solidFill>
                  <a:srgbClr val="193E2D"/>
                </a:solidFill>
                <a:latin typeface="Arial"/>
                <a:ea typeface="Arial"/>
                <a:cs typeface="Arial"/>
              </a:defRPr>
            </a:defPPr>
          </a:lstStyle>
          <a:p xmlns:a="http://schemas.openxmlformats.org/drawingml/2006/main">
            <a:pPr>
              <a:defRPr sz="1875" b="1">
                <a:solidFill>
                  <a:srgbClr val="193E2D"/>
                </a:solidFill>
                <a:latin typeface="Arial"/>
                <a:ea typeface="Arial"/>
                <a:cs typeface="Arial"/>
              </a:defRPr>
            </a:pPr>
            <a:r>
              <a:rPr sz="1875" b="1">
                <a:solidFill>
                  <a:srgbClr val="193E2D"/>
                </a:solidFill>
                <a:latin typeface="Arial"/>
                <a:ea typeface="Arial"/>
                <a:cs typeface="Arial"/>
              </a:rPr>
              <a:t>General terminology</a:t>
            </a:r>
          </a:p>
        </p:txBody>
      </p:sp>
      <p:sp>
        <p:nvSpPr>
          <p:cNvPr id="16" name="vPlants glossary and Illustrated Flora of North Central Texas.">
            <a:extLst xmlns:a="http://schemas.openxmlformats.org/drawingml/2006/main">
              <a:ext uri="{FF2B5EF4-FFF2-40B4-BE49-F238E27FC236}">
                <a16:creationId xmlns:a16="http://schemas.microsoft.com/office/drawing/2014/main" id="{C1082E6D-F6B5-49D2-9669-006B722209FC}"/>
              </a:ext>
            </a:extLst>
          </p:cNvPr>
          <p:cNvSpPr>
            <a:spLocks xmlns:a="http://schemas.openxmlformats.org/drawingml/2006/main" noGrp="1"/>
          </p:cNvSpPr>
          <p:nvPr/>
        </p:nvSpPr>
        <p:spPr>
          <a:xfrm xmlns:a="http://schemas.openxmlformats.org/drawingml/2006/main">
            <a:off x="4343400" y="5191125"/>
            <a:ext cx="72009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vPlants glossary and Illustrated Flora of North Central Texas.</a:t>
            </a:r>
          </a:p>
        </p:txBody>
      </p:sp>
      <p:sp>
        <p:nvSpPr>
          <p:cNvPr id="17" name="https://vplants.org/portal/plants/glossary/index.php">
            <a:extLst xmlns:a="http://schemas.openxmlformats.org/drawingml/2006/main">
              <a:ext uri="{FF2B5EF4-FFF2-40B4-BE49-F238E27FC236}">
                <a16:creationId xmlns:a16="http://schemas.microsoft.com/office/drawing/2014/main" id="{D4D3A1C0-1880-43DC-8F2C-DBC18E994A72}"/>
              </a:ext>
            </a:extLst>
          </p:cNvPr>
          <p:cNvSpPr>
            <a:spLocks xmlns:a="http://schemas.openxmlformats.org/drawingml/2006/main" noGrp="1"/>
          </p:cNvSpPr>
          <p:nvPr/>
        </p:nvSpPr>
        <p:spPr>
          <a:xfrm xmlns:a="http://schemas.openxmlformats.org/drawingml/2006/main">
            <a:off x="4343400" y="5514975"/>
            <a:ext cx="7200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200">
                <a:solidFill>
                  <a:srgbClr val="617267"/>
                </a:solidFill>
                <a:latin typeface="Arial"/>
                <a:ea typeface="Arial"/>
                <a:cs typeface="Arial"/>
              </a:defRPr>
            </a:defPPr>
          </a:lstStyle>
          <a:p xmlns:a="http://schemas.openxmlformats.org/drawingml/2006/main">
            <a:pPr>
              <a:defRPr sz="1200">
                <a:solidFill>
                  <a:srgbClr val="617267"/>
                </a:solidFill>
                <a:latin typeface="Arial"/>
                <a:ea typeface="Arial"/>
                <a:cs typeface="Arial"/>
              </a:defRPr>
            </a:pPr>
            <a:r>
              <a:rPr sz="1200">
                <a:solidFill>
                  <a:srgbClr val="617267"/>
                </a:solidFill>
                <a:latin typeface="Arial"/>
                <a:ea typeface="Arial"/>
                <a:cs typeface="Arial"/>
              </a:rPr>
              <a:t>https://vplants.org/portal/plants/glossary/index.php</a:t>
            </a:r>
          </a:p>
        </p:txBody>
      </p:sp>
    </p:spTree>
    <p:extLst>
      <p:ext uri="{BB962C8B-B14F-4D97-AF65-F5344CB8AC3E}">
        <p14:creationId xmlns:p14="http://schemas.microsoft.com/office/powerpoint/2010/main" val="1343639352"/>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Illustration credits">
            <a:extLst xmlns:a="http://schemas.openxmlformats.org/drawingml/2006/main">
              <a:ext uri="{FF2B5EF4-FFF2-40B4-BE49-F238E27FC236}">
                <a16:creationId xmlns:a16="http://schemas.microsoft.com/office/drawing/2014/main" id="{F5AAE9C3-969F-41AB-98B0-823D48EFB9D7}"/>
              </a:ext>
            </a:extLst>
          </p:cNvPr>
          <p:cNvSpPr>
            <a:spLocks xmlns:a="http://schemas.openxmlformats.org/drawingml/2006/main" noGrp="1"/>
          </p:cNvSpPr>
          <p:nvPr/>
        </p:nvSpPr>
        <p:spPr>
          <a:xfrm xmlns:a="http://schemas.openxmlformats.org/drawingml/2006/main">
            <a:off x="533400" y="619125"/>
            <a:ext cx="111252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3225" b="1">
                <a:solidFill>
                  <a:srgbClr val="193E2D"/>
                </a:solidFill>
                <a:latin typeface="Arial"/>
                <a:ea typeface="Arial"/>
                <a:cs typeface="Arial"/>
              </a:defRPr>
            </a:defPPr>
          </a:lstStyle>
          <a:p xmlns:a="http://schemas.openxmlformats.org/drawingml/2006/main">
            <a:pPr>
              <a:defRPr sz="3225" b="1">
                <a:solidFill>
                  <a:srgbClr val="193E2D"/>
                </a:solidFill>
                <a:latin typeface="Arial"/>
                <a:ea typeface="Arial"/>
                <a:cs typeface="Arial"/>
              </a:defRPr>
            </a:pPr>
            <a:r>
              <a:rPr sz="3225" b="1">
                <a:solidFill>
                  <a:srgbClr val="193E2D"/>
                </a:solidFill>
                <a:latin typeface="Arial"/>
                <a:ea typeface="Arial"/>
                <a:cs typeface="Arial"/>
              </a:rPr>
              <a:t>Illustration credits</a:t>
            </a:r>
          </a:p>
        </p:txBody>
      </p:sp>
      <p:sp>
        <p:nvSpPr>
          <p:cNvPr id="2" name="76">
            <a:extLst xmlns:a="http://schemas.openxmlformats.org/drawingml/2006/main">
              <a:ext uri="{FF2B5EF4-FFF2-40B4-BE49-F238E27FC236}">
                <a16:creationId xmlns:a16="http://schemas.microsoft.com/office/drawing/2014/main" id="{16BC48EC-B943-4B61-80C9-6C62AECB39E1}"/>
              </a:ext>
            </a:extLst>
          </p:cNvPr>
          <p:cNvSpPr>
            <a:spLocks xmlns:a="http://schemas.openxmlformats.org/drawingml/2006/main" noGrp="1"/>
          </p:cNvSpPr>
          <p:nvPr/>
        </p:nvSpPr>
        <p:spPr>
          <a:xfrm xmlns:a="http://schemas.openxmlformats.org/drawingml/2006/main">
            <a:off x="11239500" y="6496050"/>
            <a:ext cx="4191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lgn="r">
              <a:defRPr sz="1200">
                <a:solidFill>
                  <a:srgbClr val="617267"/>
                </a:solidFill>
                <a:latin typeface="Arial"/>
                <a:ea typeface="Arial"/>
                <a:cs typeface="Arial"/>
              </a:defRPr>
            </a:defPPr>
          </a:lstStyle>
          <a:p xmlns:a="http://schemas.openxmlformats.org/drawingml/2006/main">
            <a:pPr algn="r">
              <a:defRPr sz="1200">
                <a:solidFill>
                  <a:srgbClr val="617267"/>
                </a:solidFill>
                <a:latin typeface="Arial"/>
                <a:ea typeface="Arial"/>
                <a:cs typeface="Arial"/>
              </a:defRPr>
            </a:pPr>
            <a:r>
              <a:rPr sz="1200">
                <a:solidFill>
                  <a:srgbClr val="617267"/>
                </a:solidFill>
                <a:latin typeface="Arial"/>
                <a:ea typeface="Arial"/>
                <a:cs typeface="Arial"/>
              </a:rPr>
              <a:t>76</a:t>
            </a:r>
          </a:p>
        </p:txBody>
      </p:sp>
      <p:sp>
        <p:nvSpPr>
          <p:cNvPr id="3" name="Kelvinsong and Paleontological Research Institution: grass anatomy, CC">
            <a:extLst xmlns:a="http://schemas.openxmlformats.org/drawingml/2006/main">
              <a:ext uri="{FF2B5EF4-FFF2-40B4-BE49-F238E27FC236}">
                <a16:creationId xmlns:a16="http://schemas.microsoft.com/office/drawing/2014/main" id="{5FCACB94-23B7-4F68-88F6-4CBF8CB5611D}"/>
              </a:ext>
            </a:extLst>
          </p:cNvPr>
          <p:cNvSpPr>
            <a:spLocks xmlns:a="http://schemas.openxmlformats.org/drawingml/2006/main" noGrp="1"/>
          </p:cNvSpPr>
          <p:nvPr/>
        </p:nvSpPr>
        <p:spPr>
          <a:xfrm xmlns:a="http://schemas.openxmlformats.org/drawingml/2006/main">
            <a:off x="533400" y="14287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Kelvinsong and Paleontological Research Institution: grass anatomy, CC BY 3.0.</a:t>
            </a:r>
          </a:p>
        </p:txBody>
      </p:sp>
      <p:sp>
        <p:nvSpPr>
          <p:cNvPr id="4" name="Stefan.Iefnaer and Tim1357: grass photographs, CC BY-SA 4.0 / 2.0. Cro">
            <a:extLst xmlns:a="http://schemas.openxmlformats.org/drawingml/2006/main">
              <a:ext uri="{FF2B5EF4-FFF2-40B4-BE49-F238E27FC236}">
                <a16:creationId xmlns:a16="http://schemas.microsoft.com/office/drawing/2014/main" id="{85907DC7-537E-4579-872E-B3F3568751C6}"/>
              </a:ext>
            </a:extLst>
          </p:cNvPr>
          <p:cNvSpPr>
            <a:spLocks xmlns:a="http://schemas.openxmlformats.org/drawingml/2006/main" noGrp="1"/>
          </p:cNvSpPr>
          <p:nvPr/>
        </p:nvSpPr>
        <p:spPr>
          <a:xfrm xmlns:a="http://schemas.openxmlformats.org/drawingml/2006/main">
            <a:off x="533400" y="21145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Stefan.Iefnaer and Tim1357: grass photographs, CC BY-SA 4.0 / 2.0. Cropped adaptations retain the applicable image license.</a:t>
            </a:r>
          </a:p>
        </p:txBody>
      </p:sp>
      <p:sp>
        <p:nvSpPr>
          <p:cNvPr id="5" name="D. M’Alpine (1882), H. Marshall Ward (1908), O. W. Thomé (1885) and N.">
            <a:extLst xmlns:a="http://schemas.openxmlformats.org/drawingml/2006/main">
              <a:ext uri="{FF2B5EF4-FFF2-40B4-BE49-F238E27FC236}">
                <a16:creationId xmlns:a16="http://schemas.microsoft.com/office/drawing/2014/main" id="{54482DC2-B501-4665-86B8-B17F9AB58AAE}"/>
              </a:ext>
            </a:extLst>
          </p:cNvPr>
          <p:cNvSpPr>
            <a:spLocks xmlns:a="http://schemas.openxmlformats.org/drawingml/2006/main" noGrp="1"/>
          </p:cNvSpPr>
          <p:nvPr/>
        </p:nvSpPr>
        <p:spPr>
          <a:xfrm xmlns:a="http://schemas.openxmlformats.org/drawingml/2006/main">
            <a:off x="533400" y="28003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D. M’Alpine (1882), H. Marshall Ward (1908), O. W. Thomé (1885) and N. T. Host (1801–1809): historical botanical illustrations.</a:t>
            </a:r>
          </a:p>
        </p:txBody>
      </p:sp>
      <p:sp>
        <p:nvSpPr>
          <p:cNvPr id="6" name="Correll and Correll (1972): wetland plant plates. Source captions and ">
            <a:extLst xmlns:a="http://schemas.openxmlformats.org/drawingml/2006/main">
              <a:ext uri="{FF2B5EF4-FFF2-40B4-BE49-F238E27FC236}">
                <a16:creationId xmlns:a16="http://schemas.microsoft.com/office/drawing/2014/main" id="{C78A7672-DB98-42D1-BFF4-130A07AFA547}"/>
              </a:ext>
            </a:extLst>
          </p:cNvPr>
          <p:cNvSpPr>
            <a:spLocks xmlns:a="http://schemas.openxmlformats.org/drawingml/2006/main" noGrp="1"/>
          </p:cNvSpPr>
          <p:nvPr/>
        </p:nvSpPr>
        <p:spPr>
          <a:xfrm xmlns:a="http://schemas.openxmlformats.org/drawingml/2006/main">
            <a:off x="533400" y="34861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Correll and Correll (1972): wetland plant plates. Source captions and credits accompany the relevant slides.</a:t>
            </a:r>
          </a:p>
        </p:txBody>
      </p:sp>
      <p:sp>
        <p:nvSpPr>
          <p:cNvPr id="7" name="Illustrated Flora of North Central Texas: selected glossary details, a">
            <a:extLst xmlns:a="http://schemas.openxmlformats.org/drawingml/2006/main">
              <a:ext uri="{FF2B5EF4-FFF2-40B4-BE49-F238E27FC236}">
                <a16:creationId xmlns:a16="http://schemas.microsoft.com/office/drawing/2014/main" id="{C69A8343-B951-4DF3-82B6-5622D659DED2}"/>
              </a:ext>
            </a:extLst>
          </p:cNvPr>
          <p:cNvSpPr>
            <a:spLocks xmlns:a="http://schemas.openxmlformats.org/drawingml/2006/main" noGrp="1"/>
          </p:cNvSpPr>
          <p:nvPr/>
        </p:nvSpPr>
        <p:spPr>
          <a:xfrm xmlns:a="http://schemas.openxmlformats.org/drawingml/2006/main">
            <a:off x="533400" y="41719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Illustrated Flora of North Central Texas: selected glossary details, adapted from Mason (1957), © University of California Press.</a:t>
            </a:r>
          </a:p>
        </p:txBody>
      </p:sp>
      <p:sp>
        <p:nvSpPr>
          <p:cNvPr id="8" name="Schneider et al. (2026): Scleria structural examples, CC BY 4.0. The i">
            <a:extLst xmlns:a="http://schemas.openxmlformats.org/drawingml/2006/main">
              <a:ext uri="{FF2B5EF4-FFF2-40B4-BE49-F238E27FC236}">
                <a16:creationId xmlns:a16="http://schemas.microsoft.com/office/drawing/2014/main" id="{229BF7E5-60CC-480C-96A6-771024F70824}"/>
              </a:ext>
            </a:extLst>
          </p:cNvPr>
          <p:cNvSpPr>
            <a:spLocks xmlns:a="http://schemas.openxmlformats.org/drawingml/2006/main" noGrp="1"/>
          </p:cNvSpPr>
          <p:nvPr/>
        </p:nvSpPr>
        <p:spPr>
          <a:xfrm xmlns:a="http://schemas.openxmlformats.org/drawingml/2006/main">
            <a:off x="533400" y="48577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Schneider et al. (2026): Scleria structural examples, CC BY 4.0. The illustrated Amazonian species demonstrates shared organs.</a:t>
            </a:r>
          </a:p>
        </p:txBody>
      </p:sp>
      <p:sp>
        <p:nvSpPr>
          <p:cNvPr id="9" name="New comparison illustrations: generated schematics for this study deck">
            <a:extLst xmlns:a="http://schemas.openxmlformats.org/drawingml/2006/main">
              <a:ext uri="{FF2B5EF4-FFF2-40B4-BE49-F238E27FC236}">
                <a16:creationId xmlns:a16="http://schemas.microsoft.com/office/drawing/2014/main" id="{41D4DE09-D5FC-43FA-801B-57803C5D865F}"/>
              </a:ext>
            </a:extLst>
          </p:cNvPr>
          <p:cNvSpPr>
            <a:spLocks xmlns:a="http://schemas.openxmlformats.org/drawingml/2006/main" noGrp="1"/>
          </p:cNvSpPr>
          <p:nvPr/>
        </p:nvSpPr>
        <p:spPr>
          <a:xfrm xmlns:a="http://schemas.openxmlformats.org/drawingml/2006/main">
            <a:off x="533400" y="5543550"/>
            <a:ext cx="10953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oAutofit/>
          </a:bodyPr>
          <a:lstStyle xmlns:a="http://schemas.openxmlformats.org/drawingml/2006/main">
            <a:defPPr>
              <a:defRPr sz="1725">
                <a:solidFill>
                  <a:srgbClr val="29352F"/>
                </a:solidFill>
                <a:latin typeface="Arial"/>
                <a:ea typeface="Arial"/>
                <a:cs typeface="Arial"/>
              </a:defRPr>
            </a:defPPr>
          </a:lstStyle>
          <a:p xmlns:a="http://schemas.openxmlformats.org/drawingml/2006/main">
            <a:pPr>
              <a:defRPr sz="1725">
                <a:solidFill>
                  <a:srgbClr val="29352F"/>
                </a:solidFill>
                <a:latin typeface="Arial"/>
                <a:ea typeface="Arial"/>
                <a:cs typeface="Arial"/>
              </a:defRPr>
            </a:pPr>
            <a:r>
              <a:rPr sz="1725">
                <a:solidFill>
                  <a:srgbClr val="29352F"/>
                </a:solidFill>
                <a:latin typeface="Arial"/>
                <a:ea typeface="Arial"/>
                <a:cs typeface="Arial"/>
              </a:rPr>
              <a:t>New comparison illustrations: generated schematics for this study deck. They illustrate terms rather than identify species.</a:t>
            </a:r>
          </a:p>
        </p:txBody>
      </p:sp>
    </p:spTree>
    <p:extLst>
      <p:ext uri="{BB962C8B-B14F-4D97-AF65-F5344CB8AC3E}">
        <p14:creationId xmlns:p14="http://schemas.microsoft.com/office/powerpoint/2010/main" val="46901718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2026-10-04T18:10:32.1760000Z</dcterms:created>
  <dcterms:modified xsi:type="dcterms:W3CDTF">2026-10-04T18:10:32.1760000Z</dcterms:modified>
</coreProperties>
</file>